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8.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9.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0.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1.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688" r:id="rId7"/>
    <p:sldMasterId id="2147483712" r:id="rId8"/>
    <p:sldMasterId id="2147483736" r:id="rId9"/>
    <p:sldMasterId id="2147483760" r:id="rId10"/>
    <p:sldMasterId id="2147483785" r:id="rId11"/>
    <p:sldMasterId id="2147483809" r:id="rId12"/>
    <p:sldMasterId id="2147483835" r:id="rId13"/>
    <p:sldMasterId id="2147483870" r:id="rId14"/>
    <p:sldMasterId id="2147483906" r:id="rId15"/>
    <p:sldMasterId id="2147483935" r:id="rId16"/>
    <p:sldMasterId id="2147483944" r:id="rId17"/>
  </p:sldMasterIdLst>
  <p:notesMasterIdLst>
    <p:notesMasterId r:id="rId97"/>
  </p:notesMasterIdLst>
  <p:sldIdLst>
    <p:sldId id="259" r:id="rId18"/>
    <p:sldId id="260" r:id="rId19"/>
    <p:sldId id="261" r:id="rId20"/>
    <p:sldId id="264" r:id="rId21"/>
    <p:sldId id="267" r:id="rId22"/>
    <p:sldId id="265" r:id="rId23"/>
    <p:sldId id="266" r:id="rId24"/>
    <p:sldId id="353" r:id="rId25"/>
    <p:sldId id="366" r:id="rId26"/>
    <p:sldId id="346" r:id="rId27"/>
    <p:sldId id="347" r:id="rId28"/>
    <p:sldId id="348" r:id="rId29"/>
    <p:sldId id="349" r:id="rId30"/>
    <p:sldId id="350" r:id="rId31"/>
    <p:sldId id="364" r:id="rId32"/>
    <p:sldId id="314" r:id="rId33"/>
    <p:sldId id="271" r:id="rId34"/>
    <p:sldId id="272" r:id="rId35"/>
    <p:sldId id="273" r:id="rId36"/>
    <p:sldId id="274" r:id="rId37"/>
    <p:sldId id="351" r:id="rId38"/>
    <p:sldId id="365" r:id="rId39"/>
    <p:sldId id="361" r:id="rId40"/>
    <p:sldId id="277" r:id="rId41"/>
    <p:sldId id="278" r:id="rId42"/>
    <p:sldId id="275" r:id="rId43"/>
    <p:sldId id="276" r:id="rId44"/>
    <p:sldId id="279" r:id="rId45"/>
    <p:sldId id="280" r:id="rId46"/>
    <p:sldId id="281" r:id="rId47"/>
    <p:sldId id="282" r:id="rId48"/>
    <p:sldId id="319" r:id="rId49"/>
    <p:sldId id="284" r:id="rId50"/>
    <p:sldId id="285" r:id="rId51"/>
    <p:sldId id="286" r:id="rId52"/>
    <p:sldId id="287" r:id="rId53"/>
    <p:sldId id="352" r:id="rId54"/>
    <p:sldId id="290" r:id="rId55"/>
    <p:sldId id="291" r:id="rId56"/>
    <p:sldId id="288" r:id="rId57"/>
    <p:sldId id="289" r:id="rId58"/>
    <p:sldId id="320" r:id="rId59"/>
    <p:sldId id="293" r:id="rId60"/>
    <p:sldId id="294" r:id="rId61"/>
    <p:sldId id="295" r:id="rId62"/>
    <p:sldId id="296" r:id="rId63"/>
    <p:sldId id="297" r:id="rId64"/>
    <p:sldId id="298" r:id="rId65"/>
    <p:sldId id="299" r:id="rId66"/>
    <p:sldId id="355" r:id="rId67"/>
    <p:sldId id="300" r:id="rId68"/>
    <p:sldId id="356" r:id="rId69"/>
    <p:sldId id="301" r:id="rId70"/>
    <p:sldId id="321" r:id="rId71"/>
    <p:sldId id="323" r:id="rId72"/>
    <p:sldId id="304" r:id="rId73"/>
    <p:sldId id="305" r:id="rId74"/>
    <p:sldId id="306" r:id="rId75"/>
    <p:sldId id="358" r:id="rId76"/>
    <p:sldId id="359" r:id="rId77"/>
    <p:sldId id="322" r:id="rId78"/>
    <p:sldId id="308" r:id="rId79"/>
    <p:sldId id="309" r:id="rId80"/>
    <p:sldId id="310" r:id="rId81"/>
    <p:sldId id="311" r:id="rId82"/>
    <p:sldId id="312" r:id="rId83"/>
    <p:sldId id="360" r:id="rId84"/>
    <p:sldId id="362" r:id="rId85"/>
    <p:sldId id="325" r:id="rId86"/>
    <p:sldId id="326" r:id="rId87"/>
    <p:sldId id="327" r:id="rId88"/>
    <p:sldId id="328" r:id="rId89"/>
    <p:sldId id="329" r:id="rId90"/>
    <p:sldId id="330" r:id="rId91"/>
    <p:sldId id="331" r:id="rId92"/>
    <p:sldId id="332" r:id="rId93"/>
    <p:sldId id="333" r:id="rId94"/>
    <p:sldId id="340" r:id="rId95"/>
    <p:sldId id="34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10E96-434B-4365-B98F-ABD63A187CC9}">
          <p14:sldIdLst>
            <p14:sldId id="259"/>
          </p14:sldIdLst>
        </p14:section>
        <p14:section name="Intro" id="{41312514-8450-4449-807D-B3E41028CBB6}">
          <p14:sldIdLst>
            <p14:sldId id="260"/>
            <p14:sldId id="261"/>
            <p14:sldId id="264"/>
            <p14:sldId id="267"/>
          </p14:sldIdLst>
        </p14:section>
        <p14:section name="Cognitive Services Overview" id="{EAE03B4C-30AC-42AE-A2EC-E97F2FBE0D42}">
          <p14:sldIdLst>
            <p14:sldId id="265"/>
            <p14:sldId id="266"/>
            <p14:sldId id="353"/>
            <p14:sldId id="366"/>
          </p14:sldIdLst>
        </p14:section>
        <p14:section name="Detailled Overview" id="{165AFBA1-ED4A-4891-8108-739524529F73}">
          <p14:sldIdLst>
            <p14:sldId id="346"/>
            <p14:sldId id="347"/>
            <p14:sldId id="348"/>
            <p14:sldId id="349"/>
            <p14:sldId id="350"/>
          </p14:sldIdLst>
        </p14:section>
        <p14:section name="Demonstrations" id="{324F12D0-E1E7-4D46-96FC-2D50A43AEFF0}">
          <p14:sldIdLst>
            <p14:sldId id="364"/>
          </p14:sldIdLst>
        </p14:section>
        <p14:section name="Vision" id="{29B3F61F-66FF-49C6-B7F7-6BCCCF4F9131}">
          <p14:sldIdLst>
            <p14:sldId id="314"/>
            <p14:sldId id="271"/>
            <p14:sldId id="272"/>
            <p14:sldId id="273"/>
            <p14:sldId id="274"/>
            <p14:sldId id="351"/>
            <p14:sldId id="365"/>
            <p14:sldId id="361"/>
            <p14:sldId id="277"/>
            <p14:sldId id="278"/>
            <p14:sldId id="275"/>
            <p14:sldId id="276"/>
            <p14:sldId id="279"/>
            <p14:sldId id="280"/>
            <p14:sldId id="281"/>
            <p14:sldId id="282"/>
          </p14:sldIdLst>
        </p14:section>
        <p14:section name="Speech" id="{9C767F6C-06BE-4CCB-838D-BB79E9F6A5F3}">
          <p14:sldIdLst>
            <p14:sldId id="319"/>
            <p14:sldId id="284"/>
            <p14:sldId id="285"/>
            <p14:sldId id="286"/>
            <p14:sldId id="287"/>
            <p14:sldId id="352"/>
            <p14:sldId id="290"/>
            <p14:sldId id="291"/>
            <p14:sldId id="288"/>
            <p14:sldId id="289"/>
          </p14:sldIdLst>
        </p14:section>
        <p14:section name="Language" id="{EEABB685-B8B8-45D0-B86C-6EBA59AB8D69}">
          <p14:sldIdLst>
            <p14:sldId id="320"/>
            <p14:sldId id="293"/>
            <p14:sldId id="294"/>
            <p14:sldId id="295"/>
            <p14:sldId id="296"/>
            <p14:sldId id="297"/>
            <p14:sldId id="298"/>
            <p14:sldId id="299"/>
            <p14:sldId id="355"/>
            <p14:sldId id="300"/>
            <p14:sldId id="356"/>
            <p14:sldId id="301"/>
          </p14:sldIdLst>
        </p14:section>
        <p14:section name="Knowledge" id="{21E18D0B-1E1E-4302-BC98-0709425FB336}">
          <p14:sldIdLst>
            <p14:sldId id="321"/>
            <p14:sldId id="323"/>
            <p14:sldId id="304"/>
            <p14:sldId id="305"/>
            <p14:sldId id="306"/>
            <p14:sldId id="358"/>
            <p14:sldId id="359"/>
          </p14:sldIdLst>
        </p14:section>
        <p14:section name="Search" id="{8A0A57C7-A452-4253-9F38-507BA25327EC}">
          <p14:sldIdLst>
            <p14:sldId id="322"/>
            <p14:sldId id="308"/>
            <p14:sldId id="309"/>
            <p14:sldId id="310"/>
            <p14:sldId id="311"/>
            <p14:sldId id="312"/>
          </p14:sldIdLst>
        </p14:section>
        <p14:section name="Conclusion" id="{87497DFF-F8C0-40B0-A021-AF248FCFABE5}">
          <p14:sldIdLst>
            <p14:sldId id="360"/>
            <p14:sldId id="362"/>
            <p14:sldId id="325"/>
            <p14:sldId id="326"/>
            <p14:sldId id="327"/>
          </p14:sldIdLst>
        </p14:section>
        <p14:section name="Additional View of Cognitive Services" id="{3DDEE3BA-A349-431A-A704-8086DBAF825A}">
          <p14:sldIdLst>
            <p14:sldId id="328"/>
            <p14:sldId id="329"/>
            <p14:sldId id="330"/>
            <p14:sldId id="331"/>
            <p14:sldId id="332"/>
            <p14:sldId id="333"/>
            <p14:sldId id="340"/>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0" autoAdjust="0"/>
    <p:restoredTop sz="57606" autoAdjust="0"/>
  </p:normalViewPr>
  <p:slideViewPr>
    <p:cSldViewPr snapToGrid="0">
      <p:cViewPr varScale="1">
        <p:scale>
          <a:sx n="37" d="100"/>
          <a:sy n="37" d="100"/>
        </p:scale>
        <p:origin x="1992" y="12"/>
      </p:cViewPr>
      <p:guideLst/>
    </p:cSldViewPr>
  </p:slideViewPr>
  <p:notesTextViewPr>
    <p:cViewPr>
      <p:scale>
        <a:sx n="1" d="1"/>
        <a:sy n="1" d="1"/>
      </p:scale>
      <p:origin x="0" y="0"/>
    </p:cViewPr>
  </p:notesTextViewPr>
  <p:sorterViewPr>
    <p:cViewPr>
      <p:scale>
        <a:sx n="100" d="100"/>
        <a:sy n="100" d="100"/>
      </p:scale>
      <p:origin x="0" y="-20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slide" Target="slides/slide59.xml"/><Relationship Id="rId84" Type="http://schemas.openxmlformats.org/officeDocument/2006/relationships/slide" Target="slides/slide67.xml"/><Relationship Id="rId89"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12.xml"/><Relationship Id="rId11" Type="http://schemas.openxmlformats.org/officeDocument/2006/relationships/slideMaster" Target="slideMasters/slideMaster6.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slide" Target="slides/slide62.xml"/><Relationship Id="rId87" Type="http://schemas.openxmlformats.org/officeDocument/2006/relationships/slide" Target="slides/slide70.xml"/><Relationship Id="rId5" Type="http://schemas.openxmlformats.org/officeDocument/2006/relationships/customXml" Target="../customXml/item5.xml"/><Relationship Id="rId61" Type="http://schemas.openxmlformats.org/officeDocument/2006/relationships/slide" Target="slides/slide44.xml"/><Relationship Id="rId82" Type="http://schemas.openxmlformats.org/officeDocument/2006/relationships/slide" Target="slides/slide65.xml"/><Relationship Id="rId90" Type="http://schemas.openxmlformats.org/officeDocument/2006/relationships/slide" Target="slides/slide73.xml"/><Relationship Id="rId95" Type="http://schemas.openxmlformats.org/officeDocument/2006/relationships/slide" Target="slides/slide78.xml"/><Relationship Id="rId19" Type="http://schemas.openxmlformats.org/officeDocument/2006/relationships/slide" Target="slides/slide2.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100"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slide" Target="slides/slide68.xml"/><Relationship Id="rId93" Type="http://schemas.openxmlformats.org/officeDocument/2006/relationships/slide" Target="slides/slide76.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5.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1.xml"/><Relationship Id="rId39"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22322-2419-48BB-ADEB-EC66DD673EEA}" type="datetimeFigureOut">
              <a:rPr lang="en-US" smtClean="0"/>
              <a:t>5/2/2017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ED3B-2C22-4C87-A5B7-47B82DB4EEA7}" type="slidenum">
              <a:rPr lang="en-US" smtClean="0"/>
              <a:t>‹#›</a:t>
            </a:fld>
            <a:endParaRPr lang="en-US"/>
          </a:p>
        </p:txBody>
      </p:sp>
    </p:spTree>
    <p:extLst>
      <p:ext uri="{BB962C8B-B14F-4D97-AF65-F5344CB8AC3E}">
        <p14:creationId xmlns:p14="http://schemas.microsoft.com/office/powerpoint/2010/main" val="3342712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microsoft.com/cognitive-services/en-us/video-api" TargetMode="External"/><Relationship Id="rId13" Type="http://schemas.openxmlformats.org/officeDocument/2006/relationships/hyperlink" Target="https://www.microsoft.com/cognitive-services/en-us/language-understanding-intelligent-service-luis" TargetMode="External"/><Relationship Id="rId18" Type="http://schemas.openxmlformats.org/officeDocument/2006/relationships/hyperlink" Target="https://www.microsoft.com/cognitive-services/en-us/entity-linking-intelligence-service" TargetMode="External"/><Relationship Id="rId3" Type="http://schemas.openxmlformats.org/officeDocument/2006/relationships/hyperlink" Target="https://aka.ms/kioskapp" TargetMode="External"/><Relationship Id="rId21" Type="http://schemas.openxmlformats.org/officeDocument/2006/relationships/hyperlink" Target="https://www.microsoft.com/cognitive-services/en-us/bing-web-search-api" TargetMode="External"/><Relationship Id="rId7" Type="http://schemas.openxmlformats.org/officeDocument/2006/relationships/hyperlink" Target="https://www.microsoft.com/cognitive-services/en-us/face-api" TargetMode="External"/><Relationship Id="rId12" Type="http://schemas.openxmlformats.org/officeDocument/2006/relationships/hyperlink" Target="https://www.microsoft.com/cognitive-services/en-us/bing-spell-check-api" TargetMode="External"/><Relationship Id="rId17" Type="http://schemas.openxmlformats.org/officeDocument/2006/relationships/hyperlink" Target="https://www.microsoft.com/cognitive-services/en-us/academic-knowledge-api" TargetMode="External"/><Relationship Id="rId25" Type="http://schemas.openxmlformats.org/officeDocument/2006/relationships/hyperlink" Target="https://www.microsoft.com/cognitive-services/en-us/bing-autosuggest-api" TargetMode="External"/><Relationship Id="rId2" Type="http://schemas.openxmlformats.org/officeDocument/2006/relationships/slide" Target="../slides/slide15.xml"/><Relationship Id="rId16" Type="http://schemas.openxmlformats.org/officeDocument/2006/relationships/hyperlink" Target="https://www.microsoft.com/cognitive-services/en-us/web-language-model-api" TargetMode="External"/><Relationship Id="rId20" Type="http://schemas.openxmlformats.org/officeDocument/2006/relationships/hyperlink" Target="https://www.microsoft.com/cognitive-services/en-us/recommendations-api" TargetMode="External"/><Relationship Id="rId1" Type="http://schemas.openxmlformats.org/officeDocument/2006/relationships/notesMaster" Target="../notesMasters/notesMaster1.xml"/><Relationship Id="rId6" Type="http://schemas.openxmlformats.org/officeDocument/2006/relationships/hyperlink" Target="https://www.microsoft.com/cognitive-services/en-us/emotion-api" TargetMode="External"/><Relationship Id="rId11" Type="http://schemas.openxmlformats.org/officeDocument/2006/relationships/hyperlink" Target="https://www.microsoft.com/cognitive-services/en-us/speaker-recognition-api" TargetMode="External"/><Relationship Id="rId24" Type="http://schemas.openxmlformats.org/officeDocument/2006/relationships/hyperlink" Target="https://www.microsoft.com/cognitive-services/en-us/bing-news-search-api" TargetMode="External"/><Relationship Id="rId5" Type="http://schemas.openxmlformats.org/officeDocument/2006/relationships/hyperlink" Target="https://www.microsoft.com/cognitive-services/en-us/computer-vision-api" TargetMode="External"/><Relationship Id="rId15" Type="http://schemas.openxmlformats.org/officeDocument/2006/relationships/hyperlink" Target="https://www.microsoft.com/cognitive-services/en-us/text-analytics-api" TargetMode="External"/><Relationship Id="rId23" Type="http://schemas.openxmlformats.org/officeDocument/2006/relationships/hyperlink" Target="https://www.microsoft.com/cognitive-services/en-us/bing-video-search-api" TargetMode="External"/><Relationship Id="rId10" Type="http://schemas.openxmlformats.org/officeDocument/2006/relationships/hyperlink" Target="https://www.microsoft.com/cognitive-services/en-us/custom-recognition-intelligent-service-cris" TargetMode="External"/><Relationship Id="rId19" Type="http://schemas.openxmlformats.org/officeDocument/2006/relationships/hyperlink" Target="https://www.microsoft.com/cognitive-services/en-us/knowledge-exploration-service" TargetMode="External"/><Relationship Id="rId4" Type="http://schemas.openxmlformats.org/officeDocument/2006/relationships/hyperlink" Target="https://aka.ms/kioskscript" TargetMode="External"/><Relationship Id="rId9" Type="http://schemas.openxmlformats.org/officeDocument/2006/relationships/hyperlink" Target="https://www.microsoft.com/cognitive-services/en-us/speech-api" TargetMode="External"/><Relationship Id="rId14" Type="http://schemas.openxmlformats.org/officeDocument/2006/relationships/hyperlink" Target="https://www.microsoft.com/cognitive-services/en-us/linguistic-analysis-api" TargetMode="External"/><Relationship Id="rId22" Type="http://schemas.openxmlformats.org/officeDocument/2006/relationships/hyperlink" Target="https://www.microsoft.com/cognitive-services/en-us/bing-image-search-api"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microsoft.com/cognitive-services/en-us/blucup-zero-keyboard"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Microsoft’s Cortana Intelligence Suite, and the value it can deliver to your organization.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gradFill>
                  <a:gsLst>
                    <a:gs pos="0">
                      <a:srgbClr val="FFFFFF"/>
                    </a:gs>
                    <a:gs pos="100000">
                      <a:srgbClr val="FFFFFF"/>
                    </a:gs>
                  </a:gsLst>
                  <a:lin ang="5400000" scaled="0"/>
                </a:gradFill>
                <a:ea typeface="Segoe UI" pitchFamily="34" charset="0"/>
                <a:cs typeface="Segoe UI" pitchFamily="34" charset="0"/>
              </a:rPr>
              <a:t>More specifically, we’re going to talk about Microsoft Cognitive Services.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61321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 </a:t>
            </a:r>
            <a:r>
              <a:rPr lang="en-US" baseline="0" dirty="0"/>
              <a:t>as a free trial on the website microsoft.com/cognitive. There are also SDKs and Samples available on GitHub or through </a:t>
            </a:r>
            <a:r>
              <a:rPr lang="en-US" baseline="0" dirty="0" err="1"/>
              <a:t>NuGet</a:t>
            </a:r>
            <a:r>
              <a:rPr lang="en-US" baseline="0" dirty="0"/>
              <a:t>, Maven, and </a:t>
            </a:r>
            <a:r>
              <a:rPr lang="en-US" baseline="0" dirty="0" err="1"/>
              <a:t>Cocoapods</a:t>
            </a:r>
            <a:r>
              <a:rPr lang="en-US" baseline="0" dirty="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dirty="0"/>
              <a:t>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9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9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baseline="0" dirty="0">
                <a:solidFill>
                  <a:schemeClr val="tx1"/>
                </a:solidFill>
                <a:effectLst/>
                <a:latin typeface="Segoe UI Light" pitchFamily="34" charset="0"/>
                <a:ea typeface="+mn-ea"/>
                <a:cs typeface="+mn-cs"/>
              </a:rPr>
              <a:t>Emotion API: </a:t>
            </a:r>
            <a:r>
              <a:rPr lang="en-US" baseline="0" dirty="0"/>
              <a:t>is available in the Azure marketplace, as a free trial on the website microsoft.com/cognitive. </a:t>
            </a:r>
            <a:r>
              <a:rPr lang="en-US" strike="noStrike" baseline="0" dirty="0"/>
              <a:t>See Computer Vision description.</a:t>
            </a:r>
          </a:p>
          <a:p>
            <a:pPr marL="0" lvl="0" indent="0">
              <a:buFont typeface="Arial" panose="020B0604020202020204" pitchFamily="34" charset="0"/>
              <a:buNone/>
            </a:pPr>
            <a:endParaRPr lang="en-US" sz="900" b="0" i="0" u="none" strike="sng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900" b="0" i="0" u="none" strike="noStrike" kern="1200" baseline="0" dirty="0" err="1">
                <a:solidFill>
                  <a:schemeClr val="tx1"/>
                </a:solidFill>
                <a:effectLst/>
                <a:latin typeface="Segoe UI Light" pitchFamily="34" charset="0"/>
                <a:ea typeface="+mn-ea"/>
                <a:cs typeface="+mn-cs"/>
              </a:rPr>
              <a:t>tv</a:t>
            </a:r>
            <a:r>
              <a:rPr lang="en-US" sz="900" b="0" i="0" u="none" strike="noStrike" kern="1200" baseline="0" dirty="0">
                <a:solidFill>
                  <a:schemeClr val="tx1"/>
                </a:solidFill>
                <a:effectLst/>
                <a:latin typeface="Segoe UI Light" pitchFamily="34" charset="0"/>
                <a:ea typeface="+mn-ea"/>
                <a:cs typeface="+mn-cs"/>
              </a:rPr>
              <a:t> studio wants to track responses to a pilot. </a:t>
            </a:r>
          </a:p>
          <a:p>
            <a:pPr marL="0" lvl="0" indent="0">
              <a:buFont typeface="Arial" panose="020B0604020202020204" pitchFamily="34" charset="0"/>
              <a:buNone/>
            </a:pPr>
            <a:endParaRPr lang="en-US"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dirty="0">
                <a:solidFill>
                  <a:schemeClr val="tx1"/>
                </a:solidFill>
                <a:effectLst/>
                <a:latin typeface="Segoe UI Light" pitchFamily="34" charset="0"/>
                <a:ea typeface="+mn-ea"/>
                <a:cs typeface="+mn-cs"/>
              </a:rPr>
              <a:t>Video API: </a:t>
            </a:r>
            <a:r>
              <a:rPr lang="en-US" baseline="0" dirty="0"/>
              <a:t>as a free trial on the website microsoft.com/cognitive.</a:t>
            </a:r>
            <a:r>
              <a:rPr lang="en-US" strike="noStrike" baseline="0" dirty="0"/>
              <a:t>  See Computer Vision description.</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It</a:t>
            </a:r>
            <a:r>
              <a:rPr lang="en-US" sz="900" b="1"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dirty="0"/>
              <a:t> Use cases:</a:t>
            </a:r>
            <a:r>
              <a:rPr lang="en-US" baseline="0" dirty="0"/>
              <a:t> </a:t>
            </a:r>
            <a:r>
              <a:rPr lang="en-US" sz="900" b="0" i="0" u="none" strike="noStrike" kern="1200" dirty="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dirty="0"/>
              <a:t> </a:t>
            </a:r>
            <a:r>
              <a:rPr lang="en-US" sz="900" b="0" i="0" u="none" strike="noStrike" kern="1200" dirty="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dirty="0"/>
              <a:t> </a:t>
            </a:r>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74724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Speech</a:t>
            </a:r>
            <a:r>
              <a:rPr lang="en-US" dirty="0"/>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Bing Speech API:  </a:t>
            </a:r>
            <a:r>
              <a:rPr lang="en-US" dirty="0"/>
              <a:t>At</a:t>
            </a:r>
            <a:r>
              <a:rPr lang="en-US" baseline="0" dirty="0"/>
              <a:t> the time of publication, this data was not available.  Please email Rebecca Duffy, reduffy@microsoft.com, if you would like more information.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a:t>We also have SDKs available for Speech.</a:t>
            </a: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CRIS: </a:t>
            </a:r>
            <a:r>
              <a:rPr lang="en-US" sz="900" b="0" i="0" u="none" strike="noStrike" kern="1200" dirty="0">
                <a:solidFill>
                  <a:schemeClr val="tx1"/>
                </a:solidFill>
                <a:effectLst/>
                <a:latin typeface="Segoe UI Light" pitchFamily="34" charset="0"/>
                <a:ea typeface="+mn-ea"/>
                <a:cs typeface="+mn-cs"/>
              </a:rPr>
              <a:t>The Custom Recognition Intelligent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dirty="0"/>
              <a:t> </a:t>
            </a:r>
            <a:r>
              <a:rPr lang="en-US" sz="900" b="0" i="0" u="none" strike="noStrike" kern="1200" dirty="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For acoustic model adaptation, the technology is described in this paper:</a:t>
            </a:r>
            <a:br>
              <a:rPr lang="en-US" sz="900" b="0" i="0" u="none" strike="noStrike" kern="1200" dirty="0">
                <a:solidFill>
                  <a:schemeClr val="tx1"/>
                </a:solidFill>
                <a:effectLst/>
                <a:latin typeface="Segoe UI Light" pitchFamily="34" charset="0"/>
                <a:ea typeface="+mn-ea"/>
                <a:cs typeface="+mn-cs"/>
              </a:rPr>
            </a:br>
            <a:r>
              <a:rPr lang="en-US" sz="900" b="0" i="0" u="none" strike="noStrike" kern="1200" dirty="0">
                <a:solidFill>
                  <a:schemeClr val="tx1"/>
                </a:solidFill>
                <a:effectLst/>
                <a:latin typeface="Segoe UI Light" pitchFamily="34" charset="0"/>
                <a:ea typeface="+mn-ea"/>
                <a:cs typeface="+mn-cs"/>
              </a:rPr>
              <a:t>http://research.microsoft.com/pubs/194346/0007893.pdf</a:t>
            </a:r>
            <a:r>
              <a:rPr lang="en-US" dirty="0"/>
              <a:t> </a:t>
            </a:r>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900" b="0" i="0" u="none" strike="noStrike" kern="1200" dirty="0">
                <a:solidFill>
                  <a:schemeClr val="tx1"/>
                </a:solidFill>
                <a:effectLst/>
                <a:latin typeface="Segoe UI Light" pitchFamily="34" charset="0"/>
                <a:ea typeface="+mn-ea"/>
                <a:cs typeface="+mn-cs"/>
              </a:rPr>
            </a:b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dirty="0">
                <a:solidFill>
                  <a:schemeClr val="tx1"/>
                </a:solidFill>
                <a:effectLst/>
                <a:latin typeface="Segoe UI Light" pitchFamily="34" charset="0"/>
                <a:ea typeface="+mn-ea"/>
                <a:cs typeface="+mn-cs"/>
              </a:rPr>
              <a:t>Speaker Recognition</a:t>
            </a:r>
            <a:r>
              <a:rPr lang="en-US" sz="900" b="1" i="0" u="none" strike="noStrike" kern="1200" baseline="0" dirty="0">
                <a:solidFill>
                  <a:schemeClr val="tx1"/>
                </a:solidFill>
                <a:effectLst/>
                <a:latin typeface="Segoe UI Light" pitchFamily="34" charset="0"/>
                <a:ea typeface="+mn-ea"/>
                <a:cs typeface="+mn-cs"/>
              </a:rPr>
              <a:t> API:  </a:t>
            </a:r>
            <a:r>
              <a:rPr lang="en-US" sz="900" b="0" i="0" u="none" strike="noStrike" kern="1200" dirty="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dirty="0"/>
              <a:t> A</a:t>
            </a:r>
            <a:r>
              <a:rPr lang="en-US" baseline="0" dirty="0"/>
              <a:t> use case is biometric authentication using voice.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https://blogs.technet.microsoft.com/machinelearning/2015/12/14/now-available-speaker-video-apis-from-microsoft-project-oxford/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We also have SDKs available for Speaker </a:t>
            </a:r>
            <a:r>
              <a:rPr lang="en-US" baseline="0" dirty="0" err="1"/>
              <a:t>Reco</a:t>
            </a: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58856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Bing Spell Check API: </a:t>
            </a:r>
            <a:r>
              <a:rPr lang="en-US" sz="900" b="0" i="0" u="none" strike="noStrike" kern="1200" dirty="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900" b="0" i="0" u="none" strike="noStrike" kern="1200" baseline="0" dirty="0">
                <a:solidFill>
                  <a:schemeClr val="tx1"/>
                </a:solidFill>
                <a:effectLst/>
                <a:latin typeface="Segoe UI Light" pitchFamily="34" charset="0"/>
                <a:ea typeface="+mn-ea"/>
                <a:cs typeface="+mn-cs"/>
              </a:rPr>
              <a:t> Cognitive Services </a:t>
            </a:r>
            <a:r>
              <a:rPr lang="en-US" sz="900" b="0" i="0" u="none" strike="noStrike" kern="1200" dirty="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900" b="0" i="0" u="none" strike="noStrike" kern="1200" dirty="0" err="1">
                <a:solidFill>
                  <a:schemeClr val="tx1"/>
                </a:solidFill>
                <a:effectLst/>
                <a:latin typeface="Segoe UI Light" pitchFamily="34" charset="0"/>
                <a:ea typeface="+mn-ea"/>
                <a:cs typeface="+mn-cs"/>
              </a:rPr>
              <a:t>donaldbr</a:t>
            </a:r>
            <a:r>
              <a:rPr lang="en-US" sz="900" b="0" i="0" u="none" strike="noStrike" kern="1200" dirty="0">
                <a:solidFill>
                  <a:schemeClr val="tx1"/>
                </a:solidFill>
                <a:effectLst/>
                <a:latin typeface="Segoe UI Light" pitchFamily="34" charset="0"/>
                <a:ea typeface="+mn-ea"/>
                <a:cs typeface="+mn-cs"/>
              </a:rPr>
              <a:t> directly for more information.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900" b="0" i="0" u="none" strike="noStrike" kern="1200" baseline="0" dirty="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900" b="0" i="0" u="none" strike="noStrike" kern="1200" baseline="0" dirty="0" err="1">
                <a:solidFill>
                  <a:schemeClr val="tx1"/>
                </a:solidFill>
                <a:effectLst/>
                <a:latin typeface="Segoe UI Light" pitchFamily="34" charset="0"/>
                <a:ea typeface="+mn-ea"/>
                <a:cs typeface="+mn-cs"/>
              </a:rPr>
              <a:t>febuary</a:t>
            </a:r>
            <a:r>
              <a:rPr lang="en-US" sz="900" b="0" i="0" u="none" strike="noStrike" kern="1200" baseline="0" dirty="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900" b="0" i="0" u="none" strike="noStrike" kern="1200" baseline="0" dirty="0" err="1">
                <a:solidFill>
                  <a:schemeClr val="tx1"/>
                </a:solidFill>
                <a:effectLst/>
                <a:latin typeface="Segoe UI Light" pitchFamily="34" charset="0"/>
                <a:ea typeface="+mn-ea"/>
                <a:cs typeface="+mn-cs"/>
              </a:rPr>
              <a:t>stephen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baseline="0" dirty="0" err="1">
                <a:solidFill>
                  <a:schemeClr val="tx1"/>
                </a:solidFill>
                <a:effectLst/>
                <a:latin typeface="Segoe UI Light" pitchFamily="34" charset="0"/>
                <a:ea typeface="+mn-ea"/>
                <a:cs typeface="+mn-cs"/>
              </a:rPr>
              <a:t>spielberg</a:t>
            </a:r>
            <a:r>
              <a:rPr lang="en-US" sz="900" b="0" i="0" u="none" strike="noStrike" kern="1200" baseline="0" dirty="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900" b="0" i="0" u="none" strike="noStrike" kern="1200" baseline="0" dirty="0">
              <a:solidFill>
                <a:schemeClr val="tx1"/>
              </a:solidFill>
              <a:effectLst/>
              <a:latin typeface="Segoe UI Light" pitchFamily="34" charset="0"/>
              <a:ea typeface="+mn-ea"/>
              <a:cs typeface="+mn-cs"/>
            </a:endParaRPr>
          </a:p>
          <a:p>
            <a:r>
              <a:rPr lang="en-US" sz="900" b="1" i="0" u="none" strike="noStrike" kern="1200" baseline="0" dirty="0">
                <a:solidFill>
                  <a:schemeClr val="tx1"/>
                </a:solidFill>
                <a:effectLst/>
                <a:latin typeface="Segoe UI Light" pitchFamily="34" charset="0"/>
                <a:ea typeface="+mn-ea"/>
                <a:cs typeface="+mn-cs"/>
              </a:rPr>
              <a:t>Web Language Model API: </a:t>
            </a:r>
            <a:r>
              <a:rPr lang="en-US" sz="900" b="0" i="0" u="none" strike="noStrike" kern="1200" dirty="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dirty="0"/>
              <a:t> Use this API to insert spaces into a string of words without spaces, like a hashtag or URL.  Use this API to </a:t>
            </a:r>
            <a:r>
              <a:rPr lang="en-US" dirty="0" err="1"/>
              <a:t>rerank</a:t>
            </a:r>
            <a:r>
              <a:rPr lang="en-US" dirty="0"/>
              <a:t> machine translation/speech recognition candidate sentences based on probability of the sentence.  </a:t>
            </a:r>
          </a:p>
          <a:p>
            <a:endParaRPr lang="en-US" dirty="0"/>
          </a:p>
          <a:p>
            <a:r>
              <a:rPr lang="en-US" dirty="0"/>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also have SDKs available for </a:t>
            </a:r>
            <a:r>
              <a:rPr lang="en-US" baseline="0" dirty="0" err="1"/>
              <a:t>WebLM</a:t>
            </a:r>
            <a:endParaRPr lang="en-US" dirty="0"/>
          </a:p>
          <a:p>
            <a:endParaRPr lang="en-US" sz="900" b="0" i="0" u="none" strike="noStrike" kern="1200" baseline="0" dirty="0">
              <a:solidFill>
                <a:schemeClr val="tx1"/>
              </a:solidFill>
              <a:effectLst/>
              <a:latin typeface="Segoe UI Light" pitchFamily="34" charset="0"/>
              <a:ea typeface="+mn-ea"/>
              <a:cs typeface="+mn-cs"/>
            </a:endParaRPr>
          </a:p>
          <a:p>
            <a:endParaRPr lang="en-US" sz="900" b="0" i="0" u="none" strike="noStrike"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Light" pitchFamily="34" charset="0"/>
                <a:ea typeface="+mn-ea"/>
                <a:cs typeface="+mn-cs"/>
              </a:rPr>
              <a:t>Linguistic Analysis API</a:t>
            </a:r>
            <a:r>
              <a:rPr lang="en-US" sz="900" b="0" i="0" u="none" strike="noStrike" kern="1200" baseline="0" dirty="0">
                <a:solidFill>
                  <a:schemeClr val="tx1"/>
                </a:solidFill>
                <a:effectLst/>
                <a:latin typeface="Segoe UI Light" pitchFamily="34" charset="0"/>
                <a:ea typeface="+mn-ea"/>
                <a:cs typeface="+mn-cs"/>
              </a:rPr>
              <a:t>: </a:t>
            </a:r>
            <a:r>
              <a:rPr lang="en-US" dirty="0"/>
              <a:t>The</a:t>
            </a:r>
            <a:r>
              <a:rPr lang="en-US" baseline="0" dirty="0"/>
              <a:t> L</a:t>
            </a:r>
            <a:r>
              <a:rPr lang="en-US" dirty="0"/>
              <a:t>inguistic Analysis</a:t>
            </a:r>
            <a:r>
              <a:rPr lang="en-US" baseline="0" dirty="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also have SDKs available for Linguistic Analysis.</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Light" pitchFamily="34" charset="0"/>
                <a:ea typeface="+mn-ea"/>
                <a:cs typeface="+mn-cs"/>
              </a:rPr>
              <a:t>LUIS: </a:t>
            </a:r>
            <a:r>
              <a:rPr lang="en-US" sz="900" b="0" i="0" u="none" strike="noStrike" kern="1200" dirty="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900" b="0" i="0" u="none" strike="noStrike" kern="1200" dirty="0" err="1">
                <a:solidFill>
                  <a:schemeClr val="tx1"/>
                </a:solidFill>
                <a:effectLst/>
                <a:latin typeface="Segoe UI Light" pitchFamily="34" charset="0"/>
                <a:ea typeface="+mn-ea"/>
                <a:cs typeface="+mn-cs"/>
              </a:rPr>
              <a:t>webhooks</a:t>
            </a:r>
            <a:r>
              <a:rPr lang="en-US" sz="900" b="0" i="0" u="none" strike="noStrike" kern="1200" dirty="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900" b="0" i="0" u="none" strike="noStrike" kern="1200" dirty="0">
                <a:solidFill>
                  <a:schemeClr val="tx1"/>
                </a:solidFill>
                <a:effectLst/>
                <a:latin typeface="Segoe UI Light" pitchFamily="34" charset="0"/>
                <a:ea typeface="+mn-ea"/>
                <a:cs typeface="+mn-cs"/>
              </a:rPr>
            </a:b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Text Analytics API: </a:t>
            </a:r>
            <a:r>
              <a:rPr lang="en-US" dirty="0"/>
              <a:t>At</a:t>
            </a:r>
            <a:r>
              <a:rPr lang="en-US" baseline="0" dirty="0"/>
              <a:t> the time of publication, this data was not available.  Please email Rebecca Duffy, reduffy@microsoft.com, if you would like more information.  </a:t>
            </a:r>
            <a:endParaRPr lang="en-US" dirty="0"/>
          </a:p>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24473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Academic Knowledge API: </a:t>
            </a:r>
            <a:r>
              <a:rPr lang="en-US" sz="900" b="0" i="0" u="none" strike="noStrike" kern="1200" dirty="0">
                <a:solidFill>
                  <a:schemeClr val="tx1"/>
                </a:solidFill>
                <a:effectLst/>
                <a:latin typeface="Segoe UI Light" pitchFamily="34" charset="0"/>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dirty="0"/>
              <a:t> </a:t>
            </a:r>
            <a:r>
              <a:rPr lang="en-US" sz="900" b="0" i="0" u="none" strike="noStrike" kern="1200" dirty="0">
                <a:solidFill>
                  <a:schemeClr val="tx1"/>
                </a:solidFill>
                <a:effectLst/>
                <a:latin typeface="Segoe UI Light" pitchFamily="34" charset="0"/>
                <a:ea typeface="+mn-ea"/>
                <a:cs typeface="+mn-cs"/>
              </a:rPr>
              <a:t>1. Developers can use this API to build search features such as the knowledge-based query auto-suggest and search results at  http://academic.microsoft.com.  </a:t>
            </a:r>
            <a:br>
              <a:rPr lang="en-US" sz="900" b="0" i="0" u="none" strike="noStrike" kern="1200" dirty="0">
                <a:solidFill>
                  <a:schemeClr val="tx1"/>
                </a:solidFill>
                <a:effectLst/>
                <a:latin typeface="Segoe UI Light" pitchFamily="34" charset="0"/>
                <a:ea typeface="+mn-ea"/>
                <a:cs typeface="+mn-cs"/>
              </a:rPr>
            </a:br>
            <a:r>
              <a:rPr lang="en-US" sz="900" b="0" i="0" u="none" strike="noStrike" kern="1200" dirty="0">
                <a:solidFill>
                  <a:schemeClr val="tx1"/>
                </a:solidFill>
                <a:effectLst/>
                <a:latin typeface="Segoe UI Light" pitchFamily="34" charset="0"/>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 publication about our approach can be found here: http://research.microsoft.com/apps/pubs/default.aspx?id=246609  </a:t>
            </a:r>
            <a:r>
              <a:rPr lang="en-US" sz="900" b="0" i="0" u="none" strike="noStrike" kern="1200" dirty="0">
                <a:solidFill>
                  <a:schemeClr val="tx1"/>
                </a:solidFill>
                <a:effectLst/>
                <a:latin typeface="Segoe UI Light" pitchFamily="34" charset="0"/>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Knowledge Exploration Service API: </a:t>
            </a:r>
            <a:r>
              <a:rPr lang="en-US" sz="900" b="0" i="0" u="none" strike="noStrike" kern="1200" dirty="0">
                <a:solidFill>
                  <a:schemeClr val="tx1"/>
                </a:solidFill>
                <a:effectLst/>
                <a:latin typeface="Segoe UI Light" pitchFamily="34" charset="0"/>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dirty="0"/>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900" b="0" i="0" u="none" strike="noStrike" kern="1200" dirty="0">
                <a:solidFill>
                  <a:schemeClr val="tx1"/>
                </a:solidFill>
                <a:effectLst/>
                <a:latin typeface="Segoe UI Light" pitchFamily="34" charset="0"/>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Entity</a:t>
            </a:r>
            <a:r>
              <a:rPr lang="en-US" b="1" baseline="0" dirty="0"/>
              <a:t> Linking Service API: </a:t>
            </a:r>
            <a:r>
              <a:rPr lang="en-US" sz="900" b="0" i="0" u="none" strike="noStrike" kern="1200" dirty="0">
                <a:solidFill>
                  <a:schemeClr val="tx1"/>
                </a:solidFill>
                <a:effectLst/>
                <a:latin typeface="Segoe UI Light" pitchFamily="34" charset="0"/>
                <a:ea typeface="+mn-ea"/>
                <a:cs typeface="+mn-cs"/>
              </a:rPr>
              <a:t> Given a specific paragraph of text within a document, the Entity Linking will recognize and identify each separate entity based on the context and linking the entity to </a:t>
            </a:r>
            <a:r>
              <a:rPr lang="en-US" sz="900" b="0" i="0" u="none" strike="noStrike" kern="1200" dirty="0" err="1">
                <a:solidFill>
                  <a:schemeClr val="tx1"/>
                </a:solidFill>
                <a:effectLst/>
                <a:latin typeface="Segoe UI Light" pitchFamily="34" charset="0"/>
                <a:ea typeface="+mn-ea"/>
                <a:cs typeface="+mn-cs"/>
              </a:rPr>
              <a:t>wikipedia</a:t>
            </a:r>
            <a:r>
              <a:rPr lang="en-US" sz="900" b="0" i="0" u="none" strike="noStrike" kern="1200" dirty="0">
                <a:solidFill>
                  <a:schemeClr val="tx1"/>
                </a:solidFill>
                <a:effectLst/>
                <a:latin typeface="Segoe UI Light" pitchFamily="34" charset="0"/>
                <a:ea typeface="+mn-ea"/>
                <a:cs typeface="+mn-cs"/>
              </a:rPr>
              <a:t>.</a:t>
            </a:r>
            <a:r>
              <a:rPr lang="en-US" dirty="0"/>
              <a:t> Use cases: </a:t>
            </a:r>
            <a:r>
              <a:rPr lang="en-US" sz="900" b="0" i="0" u="none" strike="noStrike" kern="1200" dirty="0">
                <a:solidFill>
                  <a:schemeClr val="tx1"/>
                </a:solidFill>
                <a:effectLst/>
                <a:latin typeface="Segoe UI Light" pitchFamily="34" charset="0"/>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baseline="0" dirty="0"/>
              <a:t>We also have SDKs available for Entity Linking.</a:t>
            </a:r>
            <a:endParaRPr lang="en-US" dirty="0"/>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dirty="0">
                <a:solidFill>
                  <a:schemeClr val="tx1"/>
                </a:solidFill>
                <a:effectLst/>
                <a:latin typeface="Segoe UI Light" pitchFamily="34" charset="0"/>
                <a:ea typeface="+mn-ea"/>
                <a:cs typeface="+mn-cs"/>
              </a:rPr>
              <a:t>Recommendations</a:t>
            </a:r>
            <a:r>
              <a:rPr lang="en-US" sz="900" b="1" i="0" u="none" strike="noStrike" kern="1200" baseline="0" dirty="0">
                <a:solidFill>
                  <a:schemeClr val="tx1"/>
                </a:solidFill>
                <a:effectLst/>
                <a:latin typeface="Segoe UI Light" pitchFamily="34" charset="0"/>
                <a:ea typeface="+mn-ea"/>
                <a:cs typeface="+mn-cs"/>
              </a:rPr>
              <a:t> API: </a:t>
            </a:r>
            <a:r>
              <a:rPr lang="en-US" dirty="0"/>
              <a:t>At</a:t>
            </a:r>
            <a:r>
              <a:rPr lang="en-US" baseline="0" dirty="0"/>
              <a:t> the time of publication, this data was not available.  Please email Rebecca Duffy, reduffy@microsoft.com, if you would like more information.  </a:t>
            </a:r>
            <a:endParaRPr lang="en-US" dirty="0"/>
          </a:p>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3591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(AOL, Apple, Amazon, Yahoo etc.) partners. In total, we have 4 Search APIs for web, image, video and news search. In addition we provide access to our Autosuggest (type-ahead) and Spell Check services.</a:t>
            </a:r>
            <a:r>
              <a:rPr lang="en-US" dirty="0"/>
              <a:t> </a:t>
            </a:r>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dirty="0"/>
              <a:t> </a:t>
            </a:r>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Autosuggest API: </a:t>
            </a:r>
            <a:r>
              <a:rPr lang="en-US" dirty="0"/>
              <a:t>At</a:t>
            </a:r>
            <a:r>
              <a:rPr lang="en-US" baseline="0" dirty="0"/>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b="0" baseline="0" dirty="0"/>
          </a:p>
          <a:p>
            <a:pPr marL="0" lvl="0" indent="0">
              <a:buFont typeface="Arial" panose="020B0604020202020204" pitchFamily="34" charset="0"/>
              <a:buNone/>
            </a:pPr>
            <a:endParaRPr lang="en-US" b="0" baseline="0" dirty="0"/>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Image Search API: </a:t>
            </a:r>
            <a:r>
              <a:rPr lang="en-US" dirty="0"/>
              <a:t>At</a:t>
            </a:r>
            <a:r>
              <a:rPr lang="en-US" baseline="0" dirty="0"/>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Video Search API: </a:t>
            </a:r>
            <a:r>
              <a:rPr lang="en-US" dirty="0"/>
              <a:t>At</a:t>
            </a:r>
            <a:r>
              <a:rPr lang="en-US" baseline="0" dirty="0"/>
              <a:t> the time of publication, this data was not available. Please email Rebecca Duffy, reduffy@microsoft.com, if you would like more information. </a:t>
            </a:r>
            <a:endParaRPr lang="en-US" b="0" baseline="0" dirty="0"/>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News Search API: </a:t>
            </a:r>
            <a:r>
              <a:rPr lang="en-US" dirty="0"/>
              <a:t>At</a:t>
            </a:r>
            <a:r>
              <a:rPr lang="en-US" baseline="0" dirty="0"/>
              <a:t> the time of publication, this data was not available. Please email Rebecca Duffy, reduffy@microsoft.com, if you would like more information. </a:t>
            </a:r>
            <a:endParaRPr lang="en-US" b="0" baseline="0" dirty="0"/>
          </a:p>
          <a:p>
            <a:pPr marL="0" lvl="0" indent="0">
              <a:buFont typeface="Arial" panose="020B0604020202020204" pitchFamily="34" charset="0"/>
              <a:buNone/>
            </a:pPr>
            <a:endParaRPr lang="en-US" b="0"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24682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Kiosk Demonstration : </a:t>
            </a:r>
            <a:r>
              <a:rPr lang="en-US" sz="1200" kern="1200" dirty="0">
                <a:solidFill>
                  <a:schemeClr val="tx1"/>
                </a:solidFill>
                <a:effectLst/>
                <a:latin typeface="+mn-lt"/>
                <a:ea typeface="+mn-ea"/>
                <a:cs typeface="+mn-cs"/>
                <a:hlinkClick r:id="rId3"/>
              </a:rPr>
              <a:t>https://aka.ms/kioskapp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Kiosk Script : </a:t>
            </a:r>
            <a:r>
              <a:rPr lang="en-US" sz="1200" kern="1200" dirty="0">
                <a:solidFill>
                  <a:schemeClr val="tx1"/>
                </a:solidFill>
                <a:effectLst/>
                <a:latin typeface="+mn-lt"/>
                <a:ea typeface="+mn-ea"/>
                <a:cs typeface="+mn-cs"/>
                <a:hlinkClick r:id="rId4"/>
              </a:rPr>
              <a:t>https://aka.ms/kioskscript</a:t>
            </a:r>
            <a:r>
              <a:rPr lang="en-US" sz="1200" kern="1200" dirty="0">
                <a:solidFill>
                  <a:schemeClr val="tx1"/>
                </a:solidFill>
                <a:effectLst/>
                <a:latin typeface="+mn-lt"/>
                <a:ea typeface="+mn-ea"/>
                <a:cs typeface="+mn-cs"/>
              </a:rPr>
              <a:t> </a:t>
            </a:r>
          </a:p>
          <a:p>
            <a:endParaRPr lang="en-US" dirty="0"/>
          </a:p>
          <a:p>
            <a:r>
              <a:rPr lang="en-US" dirty="0"/>
              <a:t>You can also find the following interactive demonstrations in the Cognitive Services Site : </a:t>
            </a:r>
          </a:p>
          <a:p>
            <a:r>
              <a:rPr lang="en-US" b="1" dirty="0">
                <a:effectLst/>
              </a:rPr>
              <a:t>Vision </a:t>
            </a:r>
          </a:p>
          <a:p>
            <a:pPr lvl="1"/>
            <a:r>
              <a:rPr lang="en-US" dirty="0">
                <a:effectLst/>
                <a:hlinkClick r:id="rId5"/>
              </a:rPr>
              <a:t>Computer Vision </a:t>
            </a:r>
            <a:endParaRPr lang="en-US" dirty="0">
              <a:effectLst/>
            </a:endParaRPr>
          </a:p>
          <a:p>
            <a:pPr lvl="1"/>
            <a:r>
              <a:rPr lang="en-US" dirty="0">
                <a:effectLst/>
                <a:hlinkClick r:id="rId6"/>
              </a:rPr>
              <a:t>Emotion </a:t>
            </a:r>
            <a:endParaRPr lang="en-US" dirty="0">
              <a:effectLst/>
            </a:endParaRPr>
          </a:p>
          <a:p>
            <a:pPr lvl="1"/>
            <a:r>
              <a:rPr lang="en-US" dirty="0">
                <a:effectLst/>
                <a:hlinkClick r:id="rId7"/>
              </a:rPr>
              <a:t>Face </a:t>
            </a:r>
            <a:endParaRPr lang="en-US" dirty="0">
              <a:effectLst/>
            </a:endParaRPr>
          </a:p>
          <a:p>
            <a:pPr lvl="1"/>
            <a:r>
              <a:rPr lang="en-US" dirty="0">
                <a:effectLst/>
                <a:hlinkClick r:id="rId8"/>
              </a:rPr>
              <a:t>Video </a:t>
            </a:r>
            <a:endParaRPr lang="en-US" dirty="0">
              <a:effectLst/>
            </a:endParaRPr>
          </a:p>
          <a:p>
            <a:r>
              <a:rPr lang="en-US" b="1" dirty="0">
                <a:effectLst/>
              </a:rPr>
              <a:t>Speech </a:t>
            </a:r>
          </a:p>
          <a:p>
            <a:pPr lvl="1"/>
            <a:r>
              <a:rPr lang="en-US" dirty="0">
                <a:effectLst/>
                <a:hlinkClick r:id="rId9"/>
              </a:rPr>
              <a:t>Bing Speech </a:t>
            </a:r>
            <a:endParaRPr lang="en-US" dirty="0">
              <a:effectLst/>
            </a:endParaRPr>
          </a:p>
          <a:p>
            <a:pPr lvl="1"/>
            <a:r>
              <a:rPr lang="en-US" dirty="0">
                <a:effectLst/>
                <a:hlinkClick r:id="rId10"/>
              </a:rPr>
              <a:t>Custom Recognition </a:t>
            </a:r>
            <a:endParaRPr lang="en-US" dirty="0">
              <a:effectLst/>
            </a:endParaRPr>
          </a:p>
          <a:p>
            <a:pPr lvl="1"/>
            <a:r>
              <a:rPr lang="en-US" dirty="0">
                <a:effectLst/>
                <a:hlinkClick r:id="rId11"/>
              </a:rPr>
              <a:t>Speaker Recognition </a:t>
            </a:r>
            <a:endParaRPr lang="en-US" dirty="0">
              <a:effectLst/>
            </a:endParaRPr>
          </a:p>
          <a:p>
            <a:r>
              <a:rPr lang="en-US" b="1" dirty="0">
                <a:effectLst/>
              </a:rPr>
              <a:t>Language </a:t>
            </a:r>
          </a:p>
          <a:p>
            <a:pPr lvl="1"/>
            <a:r>
              <a:rPr lang="en-US" dirty="0">
                <a:effectLst/>
                <a:hlinkClick r:id="rId12"/>
              </a:rPr>
              <a:t>Bing Spell Check </a:t>
            </a:r>
            <a:endParaRPr lang="en-US" dirty="0">
              <a:effectLst/>
            </a:endParaRPr>
          </a:p>
          <a:p>
            <a:pPr lvl="1"/>
            <a:r>
              <a:rPr lang="en-US" dirty="0">
                <a:effectLst/>
                <a:hlinkClick r:id="rId13"/>
              </a:rPr>
              <a:t>Language Understanding </a:t>
            </a:r>
            <a:endParaRPr lang="en-US" dirty="0">
              <a:effectLst/>
            </a:endParaRPr>
          </a:p>
          <a:p>
            <a:pPr lvl="1"/>
            <a:r>
              <a:rPr lang="en-US" dirty="0">
                <a:effectLst/>
                <a:hlinkClick r:id="rId14"/>
              </a:rPr>
              <a:t>Linguistic Analysis </a:t>
            </a:r>
            <a:endParaRPr lang="en-US" dirty="0">
              <a:effectLst/>
            </a:endParaRPr>
          </a:p>
          <a:p>
            <a:pPr lvl="1"/>
            <a:r>
              <a:rPr lang="en-US" dirty="0">
                <a:effectLst/>
                <a:hlinkClick r:id="rId15"/>
              </a:rPr>
              <a:t>Text Analytics </a:t>
            </a:r>
            <a:endParaRPr lang="en-US" dirty="0">
              <a:effectLst/>
            </a:endParaRPr>
          </a:p>
          <a:p>
            <a:pPr lvl="1"/>
            <a:r>
              <a:rPr lang="en-US" dirty="0" err="1">
                <a:effectLst/>
                <a:hlinkClick r:id="rId16"/>
              </a:rPr>
              <a:t>WebLM</a:t>
            </a:r>
            <a:r>
              <a:rPr lang="en-US" dirty="0">
                <a:effectLst/>
                <a:hlinkClick r:id="rId16"/>
              </a:rPr>
              <a:t> </a:t>
            </a:r>
            <a:endParaRPr lang="en-US" dirty="0">
              <a:effectLst/>
            </a:endParaRPr>
          </a:p>
          <a:p>
            <a:r>
              <a:rPr lang="en-US" b="1" dirty="0">
                <a:effectLst/>
              </a:rPr>
              <a:t>Knowledge </a:t>
            </a:r>
          </a:p>
          <a:p>
            <a:pPr lvl="1"/>
            <a:r>
              <a:rPr lang="en-US" dirty="0">
                <a:effectLst/>
                <a:hlinkClick r:id="rId17"/>
              </a:rPr>
              <a:t>Academic </a:t>
            </a:r>
            <a:endParaRPr lang="en-US" dirty="0">
              <a:effectLst/>
            </a:endParaRPr>
          </a:p>
          <a:p>
            <a:pPr lvl="1"/>
            <a:r>
              <a:rPr lang="en-US" dirty="0">
                <a:effectLst/>
                <a:hlinkClick r:id="rId18"/>
              </a:rPr>
              <a:t>Entity Linking </a:t>
            </a:r>
            <a:endParaRPr lang="en-US" dirty="0">
              <a:effectLst/>
            </a:endParaRPr>
          </a:p>
          <a:p>
            <a:pPr lvl="1"/>
            <a:r>
              <a:rPr lang="en-US" dirty="0">
                <a:effectLst/>
                <a:hlinkClick r:id="rId19"/>
              </a:rPr>
              <a:t>Knowledge Exploration </a:t>
            </a:r>
            <a:endParaRPr lang="en-US" dirty="0">
              <a:effectLst/>
            </a:endParaRPr>
          </a:p>
          <a:p>
            <a:pPr lvl="1"/>
            <a:r>
              <a:rPr lang="en-US" dirty="0">
                <a:effectLst/>
                <a:hlinkClick r:id="rId20"/>
              </a:rPr>
              <a:t>Recommendations </a:t>
            </a:r>
            <a:endParaRPr lang="en-US" dirty="0">
              <a:effectLst/>
            </a:endParaRPr>
          </a:p>
          <a:p>
            <a:r>
              <a:rPr lang="en-US" b="1" dirty="0">
                <a:effectLst/>
              </a:rPr>
              <a:t>Search </a:t>
            </a:r>
          </a:p>
          <a:p>
            <a:pPr lvl="1"/>
            <a:r>
              <a:rPr lang="en-US" dirty="0">
                <a:effectLst/>
                <a:hlinkClick r:id="rId21"/>
              </a:rPr>
              <a:t>Bing Web Search </a:t>
            </a:r>
            <a:endParaRPr lang="en-US" dirty="0">
              <a:effectLst/>
            </a:endParaRPr>
          </a:p>
          <a:p>
            <a:pPr lvl="1"/>
            <a:r>
              <a:rPr lang="en-US" dirty="0">
                <a:effectLst/>
                <a:hlinkClick r:id="rId22"/>
              </a:rPr>
              <a:t>Bing Image Search </a:t>
            </a:r>
            <a:endParaRPr lang="en-US" dirty="0">
              <a:effectLst/>
            </a:endParaRPr>
          </a:p>
          <a:p>
            <a:pPr lvl="1"/>
            <a:r>
              <a:rPr lang="en-US" dirty="0">
                <a:effectLst/>
                <a:hlinkClick r:id="rId23"/>
              </a:rPr>
              <a:t>Bing Video Search </a:t>
            </a:r>
            <a:endParaRPr lang="en-US" dirty="0">
              <a:effectLst/>
            </a:endParaRPr>
          </a:p>
          <a:p>
            <a:pPr lvl="1"/>
            <a:r>
              <a:rPr lang="en-US" dirty="0">
                <a:effectLst/>
                <a:hlinkClick r:id="rId24"/>
              </a:rPr>
              <a:t>Bing News Search </a:t>
            </a:r>
            <a:endParaRPr lang="en-US" dirty="0">
              <a:effectLst/>
            </a:endParaRPr>
          </a:p>
          <a:p>
            <a:pPr lvl="1"/>
            <a:r>
              <a:rPr lang="en-US" dirty="0">
                <a:effectLst/>
                <a:hlinkClick r:id="rId25"/>
              </a:rPr>
              <a:t>Bing Autosuggest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7663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4:15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04157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3749055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Nightclub-</a:t>
            </a:r>
          </a:p>
          <a:p>
            <a:pPr marL="228600" indent="-228600">
              <a:buAutoNum type="arabicParenR"/>
            </a:pPr>
            <a:r>
              <a:rPr lang="en-US" altLang="zh-CN" dirty="0"/>
              <a:t>Face of listed band users – bad people at night</a:t>
            </a:r>
            <a:r>
              <a:rPr lang="en-US" altLang="zh-CN" baseline="0" dirty="0"/>
              <a:t> clubs or casinos or VIPS</a:t>
            </a:r>
          </a:p>
          <a:p>
            <a:pPr marL="228600" indent="-228600">
              <a:buAutoNum type="arabicParenR"/>
            </a:pPr>
            <a:r>
              <a:rPr lang="en-US" altLang="zh-CN" baseline="0" dirty="0"/>
              <a:t>Ratio of men vs women</a:t>
            </a:r>
            <a:endParaRPr lang="zh-CN" altLang="en-US" dirty="0"/>
          </a:p>
        </p:txBody>
      </p:sp>
    </p:spTree>
    <p:extLst>
      <p:ext uri="{BB962C8B-B14F-4D97-AF65-F5344CB8AC3E}">
        <p14:creationId xmlns:p14="http://schemas.microsoft.com/office/powerpoint/2010/main" val="4115545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373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But first, let me provide you a quick overview</a:t>
            </a:r>
            <a:r>
              <a:rPr lang="en-US" sz="1200" kern="1200" baseline="0" dirty="0">
                <a:solidFill>
                  <a:schemeClr val="tx1"/>
                </a:solidFill>
                <a:effectLst/>
                <a:latin typeface="Segoe UI Light" pitchFamily="34" charset="0"/>
                <a:ea typeface="+mn-ea"/>
                <a:cs typeface="+mn-cs"/>
              </a:rPr>
              <a:t> about how business is being transformed by three trends.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Today, </a:t>
            </a:r>
            <a:r>
              <a:rPr lang="en-US" sz="1200" kern="1200" baseline="0" dirty="0">
                <a:solidFill>
                  <a:schemeClr val="tx1"/>
                </a:solidFill>
                <a:effectLst/>
                <a:latin typeface="Segoe UI Light" pitchFamily="34" charset="0"/>
                <a:ea typeface="+mn-ea"/>
                <a:cs typeface="+mn-cs"/>
              </a:rPr>
              <a:t>t</a:t>
            </a:r>
            <a:r>
              <a:rPr lang="en-US" sz="1200" kern="1200" dirty="0">
                <a:solidFill>
                  <a:schemeClr val="tx1"/>
                </a:solidFill>
                <a:effectLst/>
                <a:latin typeface="Segoe UI Light" pitchFamily="34" charset="0"/>
                <a:ea typeface="+mn-ea"/>
                <a:cs typeface="+mn-cs"/>
              </a:rPr>
              <a:t>he world around us is rapidly changing, faster than at any other point in history. This is an</a:t>
            </a:r>
            <a:r>
              <a:rPr lang="en-US" sz="1200" kern="1200" baseline="0" dirty="0">
                <a:solidFill>
                  <a:schemeClr val="tx1"/>
                </a:solidFill>
                <a:effectLst/>
                <a:latin typeface="Segoe UI Light" pitchFamily="34" charset="0"/>
                <a:ea typeface="+mn-ea"/>
                <a:cs typeface="+mn-cs"/>
              </a:rPr>
              <a:t> indicator </a:t>
            </a:r>
            <a:r>
              <a:rPr lang="en-US" sz="1200" kern="1200" dirty="0">
                <a:solidFill>
                  <a:schemeClr val="tx1"/>
                </a:solidFill>
                <a:effectLst/>
                <a:latin typeface="Segoe UI Light" pitchFamily="34" charset="0"/>
                <a:ea typeface="+mn-ea"/>
                <a:cs typeface="+mn-cs"/>
              </a:rPr>
              <a:t>of the</a:t>
            </a:r>
            <a:r>
              <a:rPr lang="en-US" sz="1200" dirty="0"/>
              <a:t> </a:t>
            </a:r>
            <a:r>
              <a:rPr lang="en-US" sz="1200" b="1" dirty="0"/>
              <a:t>fourth industrial revolution</a:t>
            </a:r>
            <a:r>
              <a:rPr lang="en-US" sz="1200" baseline="0" dirty="0"/>
              <a:t> that is </a:t>
            </a:r>
            <a:r>
              <a:rPr lang="en-US" sz="1200" dirty="0"/>
              <a:t>emerging, largely driven by the </a:t>
            </a:r>
            <a:r>
              <a:rPr lang="en-US" sz="1200" baseline="0" dirty="0"/>
              <a:t>rise of Big Data, the growth of the cloud</a:t>
            </a:r>
            <a:r>
              <a:rPr lang="en-US" sz="1200" dirty="0"/>
              <a:t>,</a:t>
            </a:r>
            <a:r>
              <a:rPr lang="en-US" sz="1200" baseline="0" dirty="0"/>
              <a:t> and a new </a:t>
            </a:r>
            <a:r>
              <a:rPr lang="en-US" sz="1200" dirty="0"/>
              <a:t>era </a:t>
            </a:r>
            <a:r>
              <a:rPr lang="en-US" sz="1200" baseline="0" dirty="0"/>
              <a:t>of intelligence capabilities.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Thanks to the exponential proliferation of small, inexpensive chips and processors, computers are as ubiquitous as the people who use them – from traditional computers, tablets and phones to sensors and wearables.  Machines are everywhere,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constantly creating, collecting and making sense of the data in our midst. With the magic of machine learning and the limitless computing power of the cloud, this data is giving rise to intelligence that is augmenting human capabilities in exciting new ways.</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Together, these technologies have the power to disrupt almost every industry, which</a:t>
            </a:r>
            <a:r>
              <a:rPr lang="en-US" sz="1200" kern="1200" baseline="0" dirty="0">
                <a:solidFill>
                  <a:schemeClr val="tx1"/>
                </a:solidFill>
                <a:effectLst/>
                <a:latin typeface="Segoe UI Light" pitchFamily="34" charset="0"/>
                <a:ea typeface="+mn-ea"/>
                <a:cs typeface="+mn-cs"/>
              </a:rPr>
              <a:t> is</a:t>
            </a:r>
            <a:r>
              <a:rPr lang="en-US" sz="1200" kern="1200" dirty="0">
                <a:solidFill>
                  <a:schemeClr val="tx1"/>
                </a:solidFill>
                <a:effectLst/>
                <a:latin typeface="Segoe UI Light" pitchFamily="34" charset="0"/>
                <a:ea typeface="+mn-ea"/>
                <a:cs typeface="+mn-cs"/>
              </a:rPr>
              <a:t> why this</a:t>
            </a:r>
            <a:r>
              <a:rPr lang="en-US" sz="1200" kern="1200" baseline="0" dirty="0">
                <a:solidFill>
                  <a:schemeClr val="tx1"/>
                </a:solidFill>
                <a:effectLst/>
                <a:latin typeface="Segoe UI Light" pitchFamily="34" charset="0"/>
                <a:ea typeface="+mn-ea"/>
                <a:cs typeface="+mn-cs"/>
              </a:rPr>
              <a:t> era is being heralded as the </a:t>
            </a:r>
            <a:r>
              <a:rPr lang="en-US" sz="1200" kern="1200" dirty="0">
                <a:solidFill>
                  <a:schemeClr val="tx1"/>
                </a:solidFill>
                <a:effectLst/>
                <a:latin typeface="Segoe UI Light" pitchFamily="34" charset="0"/>
                <a:ea typeface="+mn-ea"/>
                <a:cs typeface="+mn-cs"/>
              </a:rPr>
              <a:t>fourth industrial revolution.</a:t>
            </a:r>
            <a:r>
              <a:rPr lang="en-US" sz="1200" kern="1200" baseline="0" dirty="0">
                <a:solidFill>
                  <a:schemeClr val="tx1"/>
                </a:solidFill>
                <a:effectLst/>
                <a:latin typeface="Segoe UI Light" pitchFamily="34" charset="0"/>
                <a:ea typeface="+mn-ea"/>
                <a:cs typeface="+mn-cs"/>
              </a:rPr>
              <a:t> The </a:t>
            </a:r>
            <a:r>
              <a:rPr lang="en-US" sz="1200" kern="1200" dirty="0">
                <a:solidFill>
                  <a:schemeClr val="tx1"/>
                </a:solidFill>
                <a:effectLst/>
                <a:latin typeface="Segoe UI Light" pitchFamily="34" charset="0"/>
                <a:ea typeface="+mn-ea"/>
                <a:cs typeface="+mn-cs"/>
              </a:rPr>
              <a:t>breadth and depth of these changes is resulting in the transformation of entire systems of production, management, and governance.</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At Microsoft, our ambition is to democratize the fourth industrial revolution </a:t>
            </a:r>
            <a:r>
              <a:rPr lang="en-US" sz="1200" kern="1200" dirty="0">
                <a:solidFill>
                  <a:schemeClr val="tx1"/>
                </a:solidFill>
                <a:effectLst/>
                <a:latin typeface="Segoe UI Light" pitchFamily="34" charset="0"/>
                <a:ea typeface="+mn-ea"/>
                <a:cs typeface="+mn-cs"/>
              </a:rPr>
              <a:t>by providing the building blocks to empower organizations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large &amp; small – enabling them to build, innovate and transform, and allowing them to get started quickly and see real business impact</a:t>
            </a:r>
            <a:r>
              <a:rPr lang="en-US" sz="1200" kern="1200" baseline="0" dirty="0">
                <a:solidFill>
                  <a:schemeClr val="tx1"/>
                </a:solidFill>
                <a:effectLst/>
                <a:latin typeface="Segoe UI Light" pitchFamily="34" charset="0"/>
                <a:ea typeface="+mn-ea"/>
                <a:cs typeface="+mn-cs"/>
              </a:rPr>
              <a:t> and </a:t>
            </a:r>
            <a:r>
              <a:rPr lang="en-US" sz="1200" kern="1200" dirty="0">
                <a:solidFill>
                  <a:schemeClr val="tx1"/>
                </a:solidFill>
                <a:effectLst/>
                <a:latin typeface="Segoe UI Light" pitchFamily="34" charset="0"/>
                <a:ea typeface="+mn-ea"/>
                <a:cs typeface="+mn-cs"/>
              </a:rPr>
              <a:t>results fast.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We believe an organization’s </a:t>
            </a:r>
            <a:r>
              <a:rPr lang="en-US" sz="1200" b="1" kern="1200" dirty="0">
                <a:solidFill>
                  <a:schemeClr val="tx1"/>
                </a:solidFill>
                <a:effectLst/>
                <a:latin typeface="Segoe UI Light" pitchFamily="34" charset="0"/>
                <a:ea typeface="+mn-ea"/>
                <a:cs typeface="+mn-cs"/>
              </a:rPr>
              <a:t>data is a key strategic asset</a:t>
            </a:r>
            <a:r>
              <a:rPr lang="en-US" sz="1200" kern="1200" dirty="0">
                <a:solidFill>
                  <a:schemeClr val="tx1"/>
                </a:solidFill>
                <a:effectLst/>
                <a:latin typeface="Segoe UI Light" pitchFamily="34" charset="0"/>
                <a:ea typeface="+mn-ea"/>
                <a:cs typeface="+mn-cs"/>
              </a:rPr>
              <a:t> which, when </a:t>
            </a:r>
            <a:r>
              <a:rPr lang="en-US" sz="1200" b="1" kern="1200" dirty="0">
                <a:solidFill>
                  <a:schemeClr val="tx1"/>
                </a:solidFill>
                <a:effectLst/>
                <a:latin typeface="Segoe UI Light" pitchFamily="34" charset="0"/>
                <a:ea typeface="+mn-ea"/>
                <a:cs typeface="+mn-cs"/>
              </a:rPr>
              <a:t>combined with the</a:t>
            </a:r>
            <a:r>
              <a:rPr lang="en-US" sz="1200" b="1" kern="1200" baseline="0" dirty="0">
                <a:solidFill>
                  <a:schemeClr val="tx1"/>
                </a:solidFill>
                <a:effectLst/>
                <a:latin typeface="Segoe UI Light" pitchFamily="34" charset="0"/>
                <a:ea typeface="+mn-ea"/>
                <a:cs typeface="+mn-cs"/>
              </a:rPr>
              <a:t> </a:t>
            </a:r>
            <a:r>
              <a:rPr lang="en-US" sz="1200" b="1" kern="1200" dirty="0">
                <a:solidFill>
                  <a:schemeClr val="tx1"/>
                </a:solidFill>
                <a:effectLst/>
                <a:latin typeface="Segoe UI Light" pitchFamily="34" charset="0"/>
                <a:ea typeface="+mn-ea"/>
                <a:cs typeface="+mn-cs"/>
              </a:rPr>
              <a:t>cloud </a:t>
            </a:r>
            <a:r>
              <a:rPr lang="en-US" sz="1200" b="0" kern="1200" dirty="0">
                <a:solidFill>
                  <a:schemeClr val="tx1"/>
                </a:solidFill>
                <a:effectLst/>
                <a:latin typeface="Segoe UI Light" pitchFamily="34" charset="0"/>
                <a:ea typeface="+mn-ea"/>
                <a:cs typeface="+mn-cs"/>
              </a:rPr>
              <a:t>and the potential </a:t>
            </a:r>
            <a:r>
              <a:rPr lang="en-US" sz="1200" b="0" kern="1200" baseline="0" dirty="0">
                <a:solidFill>
                  <a:schemeClr val="tx1"/>
                </a:solidFill>
                <a:effectLst/>
                <a:latin typeface="Segoe UI Light" pitchFamily="34" charset="0"/>
                <a:ea typeface="+mn-ea"/>
                <a:cs typeface="+mn-cs"/>
              </a:rPr>
              <a:t>of </a:t>
            </a:r>
            <a:r>
              <a:rPr lang="en-US" sz="1200" b="1" kern="1200" dirty="0">
                <a:solidFill>
                  <a:schemeClr val="tx1"/>
                </a:solidFill>
                <a:effectLst/>
                <a:latin typeface="Segoe UI Light" pitchFamily="34" charset="0"/>
                <a:ea typeface="+mn-ea"/>
                <a:cs typeface="+mn-cs"/>
              </a:rPr>
              <a:t>intelligence capabilities</a:t>
            </a:r>
            <a:r>
              <a:rPr lang="en-US" sz="1200" kern="1200" dirty="0">
                <a:solidFill>
                  <a:schemeClr val="tx1"/>
                </a:solidFill>
                <a:effectLst/>
                <a:latin typeface="Segoe UI Light" pitchFamily="34" charset="0"/>
                <a:ea typeface="+mn-ea"/>
                <a:cs typeface="+mn-cs"/>
              </a:rPr>
              <a:t>, provides the opportunity to</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automate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innovate and increase the speed of business. </a:t>
            </a:r>
            <a:endParaRPr lang="en-US" sz="1200" kern="1200" baseline="0" dirty="0">
              <a:solidFill>
                <a:schemeClr val="tx1"/>
              </a:solidFill>
              <a:effectLst/>
              <a:latin typeface="Segoe UI Light" pitchFamily="34" charset="0"/>
              <a:ea typeface="+mn-ea"/>
              <a:cs typeface="+mn-cs"/>
            </a:endParaRPr>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&lt;Transition&gt;:</a:t>
            </a:r>
            <a:r>
              <a:rPr lang="en-US" sz="1200" b="1" baseline="0" dirty="0"/>
              <a:t> Our Cortana Intelligence Suite is designed to help you capitalize on these trends. </a:t>
            </a:r>
            <a:endParaRPr lang="en-US" sz="1200"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1650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77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a:solidFill>
                  <a:schemeClr val="tx1"/>
                </a:solidFill>
                <a:effectLst/>
                <a:latin typeface="Segoe UI Light" pitchFamily="34" charset="0"/>
                <a:ea typeface="+mn-ea"/>
                <a:cs typeface="+mn-cs"/>
                <a:hlinkClick r:id="rId3"/>
              </a:rPr>
              <a:t>Vigiglobe</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Vigiglobe</a:t>
            </a:r>
            <a:r>
              <a:rPr lang="en-US" sz="900" kern="1200" dirty="0">
                <a:solidFill>
                  <a:schemeClr val="tx1"/>
                </a:solidFill>
                <a:effectLst/>
                <a:latin typeface="Segoe UI Light" pitchFamily="34" charset="0"/>
                <a:ea typeface="+mn-ea"/>
                <a:cs typeface="+mn-cs"/>
              </a:rPr>
              <a:t> saw an opportunity to analyze not only what was being said on social media, but also the context in which it was being discussed. The team created proprietary algorithms to accurately interpret and contextualize social media messages in real time. Using the Computer Vision API of Microsoft </a:t>
            </a: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49350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Summary</a:t>
            </a:r>
          </a:p>
          <a:p>
            <a:r>
              <a:rPr lang="en-US" sz="900" kern="1200" dirty="0">
                <a:solidFill>
                  <a:schemeClr val="tx1"/>
                </a:solidFill>
                <a:effectLst/>
                <a:latin typeface="Segoe UI Light" pitchFamily="34" charset="0"/>
                <a:ea typeface="+mn-ea"/>
                <a:cs typeface="+mn-cs"/>
              </a:rPr>
              <a:t>Millions of people worldwide have embraced Uber as a new means of reliable transportation and flexible income. To safeguard against fraud and enhance both driver and rider peace of mind, Uber uses the Face API, part of Microsoft Cognitive Services, to help ensure the driver using the app matches the account on file. The extra verification step is fast, works on all smartphones and in dim light, and scales to more than 1 million driver-partners. By using the Face API, Uber saved months of development work, time it could devote to tailoring the user experience.</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Challenge</a:t>
            </a:r>
          </a:p>
          <a:p>
            <a:r>
              <a:rPr lang="en-US" sz="900" kern="1200" dirty="0">
                <a:solidFill>
                  <a:schemeClr val="tx1"/>
                </a:solidFill>
                <a:effectLst/>
                <a:latin typeface="Segoe UI Light" pitchFamily="34" charset="0"/>
                <a:ea typeface="+mn-ea"/>
                <a:cs typeface="+mn-cs"/>
              </a:rPr>
              <a:t>Uber sends photos of drivers to riders as soon as their ride is on the way, but occasionally the Uber driver who shows up doesn’t look like</a:t>
            </a:r>
            <a:r>
              <a:rPr lang="en-US" sz="900" kern="1200" baseline="0" dirty="0">
                <a:solidFill>
                  <a:schemeClr val="tx1"/>
                </a:solidFill>
                <a:effectLst/>
                <a:latin typeface="Segoe UI Light" pitchFamily="34" charset="0"/>
                <a:ea typeface="+mn-ea"/>
                <a:cs typeface="+mn-cs"/>
              </a:rPr>
              <a:t> the person in the photo that the rider receives. Uber wanted to make sure that the person it had screened and approved was the person behind the wheel.</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Solution</a:t>
            </a:r>
          </a:p>
          <a:p>
            <a:r>
              <a:rPr lang="en-US" sz="900" kern="1200" dirty="0">
                <a:solidFill>
                  <a:schemeClr val="tx1"/>
                </a:solidFill>
                <a:effectLst/>
                <a:latin typeface="Segoe UI Light" pitchFamily="34" charset="0"/>
                <a:ea typeface="+mn-ea"/>
                <a:cs typeface="+mn-cs"/>
              </a:rPr>
              <a:t>Uber decided to use photo-matching to verify</a:t>
            </a:r>
            <a:r>
              <a:rPr lang="en-US" sz="900" kern="1200" baseline="0" dirty="0">
                <a:solidFill>
                  <a:schemeClr val="tx1"/>
                </a:solidFill>
                <a:effectLst/>
                <a:latin typeface="Segoe UI Light" pitchFamily="34" charset="0"/>
                <a:ea typeface="+mn-ea"/>
                <a:cs typeface="+mn-cs"/>
              </a:rPr>
              <a:t> drivers when they signed in to the Uber app. Drivers would periodically take and submit a selfie to verify their identity. Uber used the Microsoft Cognitive Services Face API to build its Real-Time ID Check feature. The Face API supported the ability to compare photos in varying pose, focus, and lighting conditions.</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a:solidFill>
                  <a:schemeClr val="tx1"/>
                </a:solidFill>
                <a:effectLst/>
                <a:latin typeface="Segoe UI Light" pitchFamily="34" charset="0"/>
                <a:ea typeface="+mn-ea"/>
                <a:cs typeface="+mn-cs"/>
              </a:rPr>
              <a:t>Benefits</a:t>
            </a:r>
          </a:p>
          <a:p>
            <a:pPr marL="171450" indent="-171450">
              <a:buFont typeface="Arial" panose="020B0604020202020204" pitchFamily="34" charset="0"/>
              <a:buChar char="•"/>
            </a:pPr>
            <a:r>
              <a:rPr lang="en-US" sz="900" b="0" kern="1200" dirty="0">
                <a:solidFill>
                  <a:schemeClr val="tx1"/>
                </a:solidFill>
                <a:effectLst/>
                <a:latin typeface="Segoe UI Light" pitchFamily="34" charset="0"/>
                <a:ea typeface="+mn-ea"/>
                <a:cs typeface="+mn-cs"/>
              </a:rPr>
              <a:t>Three-week development time and rapid time-to-market</a:t>
            </a:r>
            <a:r>
              <a:rPr lang="en-US" sz="900" b="0" kern="1200" baseline="0" dirty="0">
                <a:solidFill>
                  <a:schemeClr val="tx1"/>
                </a:solidFill>
                <a:effectLst/>
                <a:latin typeface="Segoe UI Light" pitchFamily="34" charset="0"/>
                <a:ea typeface="+mn-ea"/>
                <a:cs typeface="+mn-cs"/>
              </a:rPr>
              <a:t> with new driver authentication step</a:t>
            </a: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Amazing performance, which provides quick authentication without slowing down drivers</a:t>
            </a: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Very high photo-matching accuracy</a:t>
            </a: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Scalable to support up to 1 million users</a:t>
            </a:r>
          </a:p>
          <a:p>
            <a:endParaRPr lang="en-US" sz="900" b="1" u="sng" kern="1200" dirty="0">
              <a:solidFill>
                <a:schemeClr val="tx1"/>
              </a:solidFill>
              <a:effectLst/>
              <a:latin typeface="Segoe UI Light" pitchFamily="34" charset="0"/>
              <a:ea typeface="+mn-ea"/>
              <a:cs typeface="+mn-cs"/>
              <a:hlinkClick r:id="rId3"/>
            </a:endParaRPr>
          </a:p>
          <a:p>
            <a:r>
              <a:rPr lang="en-US" sz="900" u="sng" kern="1200" dirty="0">
                <a:solidFill>
                  <a:schemeClr val="tx1"/>
                </a:solidFill>
                <a:effectLst/>
                <a:latin typeface="Segoe UI Light" pitchFamily="34" charset="0"/>
                <a:ea typeface="+mn-ea"/>
                <a:cs typeface="+mn-cs"/>
              </a:rPr>
              <a:t>https://</a:t>
            </a:r>
            <a:r>
              <a:rPr lang="en-US" sz="900" u="sng" kern="1200" dirty="0" err="1">
                <a:solidFill>
                  <a:schemeClr val="tx1"/>
                </a:solidFill>
                <a:effectLst/>
                <a:latin typeface="Segoe UI Light" pitchFamily="34" charset="0"/>
                <a:ea typeface="+mn-ea"/>
                <a:cs typeface="+mn-cs"/>
              </a:rPr>
              <a:t>customers.microsoft.com</a:t>
            </a:r>
            <a:r>
              <a:rPr lang="en-US" sz="900" u="sng" kern="1200" dirty="0">
                <a:solidFill>
                  <a:schemeClr val="tx1"/>
                </a:solidFill>
                <a:effectLst/>
                <a:latin typeface="Segoe UI Light" pitchFamily="34" charset="0"/>
                <a:ea typeface="+mn-ea"/>
                <a:cs typeface="+mn-cs"/>
              </a:rPr>
              <a:t>/en-US/story/uber</a:t>
            </a:r>
            <a:r>
              <a:rPr lang="en-US" sz="900" u="sng" kern="1200" baseline="0" dirty="0">
                <a:solidFill>
                  <a:schemeClr val="tx1"/>
                </a:solidFill>
                <a:effectLst/>
                <a:latin typeface="Segoe UI Light" pitchFamily="34" charset="0"/>
                <a:ea typeface="+mn-ea"/>
                <a:cs typeface="+mn-cs"/>
              </a:rPr>
              <a:t> </a:t>
            </a:r>
            <a:endParaRPr lang="en-US" sz="900" b="1" u="sng" kern="1200" dirty="0">
              <a:solidFill>
                <a:schemeClr val="tx1"/>
              </a:solidFill>
              <a:effectLst/>
              <a:latin typeface="Segoe UI Light" pitchFamily="34" charset="0"/>
              <a:ea typeface="+mn-ea"/>
              <a:cs typeface="+mn-cs"/>
              <a:hlinkClick r:id="rId3"/>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5/2/2017 4:15 AM</a:t>
            </a:fld>
            <a:endParaRPr lang="en-US" dirty="0">
              <a:solidFill>
                <a:prstClr val="black"/>
              </a:solidFill>
            </a:endParaRPr>
          </a:p>
        </p:txBody>
      </p:sp>
    </p:spTree>
    <p:extLst>
      <p:ext uri="{BB962C8B-B14F-4D97-AF65-F5344CB8AC3E}">
        <p14:creationId xmlns:p14="http://schemas.microsoft.com/office/powerpoint/2010/main" val="3834359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Here’s a preview of the Seeing AI app, which started as a research project that helps people who are visually impaired or blind to understand who and what is around them. </a:t>
            </a:r>
          </a:p>
          <a:p>
            <a:endParaRPr lang="en-US" dirty="0"/>
          </a:p>
          <a:p>
            <a:pPr>
              <a:spcAft>
                <a:spcPts val="1800"/>
              </a:spcAft>
            </a:pPr>
            <a:r>
              <a:rPr lang="en-US" sz="900" dirty="0">
                <a:solidFill>
                  <a:schemeClr val="bg1"/>
                </a:solidFill>
              </a:rPr>
              <a:t>The app will use computer vision, image &amp; speech recognition, natural language processing and machine learning from Microsoft Cognitive Services.</a:t>
            </a:r>
            <a:r>
              <a:rPr lang="en-US" sz="900" baseline="0" dirty="0">
                <a:solidFill>
                  <a:schemeClr val="bg1"/>
                </a:solidFill>
              </a:rPr>
              <a:t> </a:t>
            </a:r>
            <a:r>
              <a:rPr lang="en-US" sz="900" dirty="0">
                <a:solidFill>
                  <a:schemeClr val="bg1"/>
                </a:solidFill>
              </a:rPr>
              <a:t>The app is under development and is not available today but it shows what’s possible with the APIs. </a:t>
            </a:r>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9759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dirty="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861009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43281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Detect human faces and compare similar ones, organize people into groups according to visual similarity, and identify previously tagged people in images. </a:t>
            </a:r>
            <a:endParaRPr lang="zh-CN" altLang="en-US" dirty="0"/>
          </a:p>
        </p:txBody>
      </p:sp>
    </p:spTree>
    <p:extLst>
      <p:ext uri="{BB962C8B-B14F-4D97-AF65-F5344CB8AC3E}">
        <p14:creationId xmlns:p14="http://schemas.microsoft.com/office/powerpoint/2010/main" val="3742136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66890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Intelligent video processing produces stable video output, detects motion, creates intelligent thumbnails, and detects and tracks faces. </a:t>
            </a:r>
            <a:endParaRPr lang="zh-CN" altLang="en-US" dirty="0"/>
          </a:p>
        </p:txBody>
      </p:sp>
    </p:spTree>
    <p:extLst>
      <p:ext uri="{BB962C8B-B14F-4D97-AF65-F5344CB8AC3E}">
        <p14:creationId xmlns:p14="http://schemas.microsoft.com/office/powerpoint/2010/main" val="1558364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6266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is Microsoft’s fully managed </a:t>
            </a:r>
            <a:r>
              <a:rPr lang="en-US" sz="900" b="1" kern="1200" dirty="0">
                <a:solidFill>
                  <a:schemeClr val="tx1"/>
                </a:solidFill>
                <a:effectLst/>
                <a:latin typeface="Segoe UI Light" pitchFamily="34" charset="0"/>
                <a:ea typeface="+mn-ea"/>
                <a:cs typeface="+mn-cs"/>
              </a:rPr>
              <a:t>intelligent, big data and advanced analytics</a:t>
            </a:r>
            <a:r>
              <a:rPr lang="en-US" sz="900" kern="1200" dirty="0">
                <a:solidFill>
                  <a:schemeClr val="tx1"/>
                </a:solidFill>
                <a:effectLst/>
                <a:latin typeface="Segoe UI Light" pitchFamily="34" charset="0"/>
                <a:ea typeface="+mn-ea"/>
                <a:cs typeface="+mn-cs"/>
              </a:rPr>
              <a:t> offering in the cloud,</a:t>
            </a:r>
            <a:r>
              <a:rPr lang="en-US" sz="900" kern="1200" baseline="0" dirty="0">
                <a:solidFill>
                  <a:schemeClr val="tx1"/>
                </a:solidFill>
                <a:effectLst/>
                <a:latin typeface="Segoe UI Light" pitchFamily="34" charset="0"/>
                <a:ea typeface="+mn-ea"/>
                <a:cs typeface="+mn-cs"/>
              </a:rPr>
              <a:t> designed to help </a:t>
            </a:r>
            <a:r>
              <a:rPr lang="en-US" sz="900" dirty="0">
                <a:gradFill>
                  <a:gsLst>
                    <a:gs pos="0">
                      <a:srgbClr val="FFFFFF"/>
                    </a:gs>
                    <a:gs pos="100000">
                      <a:srgbClr val="FFFFFF"/>
                    </a:gs>
                  </a:gsLst>
                  <a:lin ang="5400000" scaled="0"/>
                </a:gradFill>
              </a:rPr>
              <a:t>you </a:t>
            </a:r>
            <a:r>
              <a:rPr lang="en-US" sz="900" b="1" dirty="0">
                <a:gradFill>
                  <a:gsLst>
                    <a:gs pos="0">
                      <a:srgbClr val="FFFFFF"/>
                    </a:gs>
                    <a:gs pos="100000">
                      <a:srgbClr val="FFFFFF"/>
                    </a:gs>
                  </a:gsLst>
                  <a:lin ang="5400000" scaled="0"/>
                </a:gradFill>
              </a:rPr>
              <a:t>transform your data into intelligent action.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 is a comprehensive suite that brings together technologies throughout Microsoft.</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provides fast and flexible deployment,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a simple monthly subscription to reduce time and cost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challenges</a:t>
            </a:r>
            <a:r>
              <a:rPr lang="en-US" sz="900"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Cortana Intelligence enables customers to benefit from Microsoft’s investment in the intelligent cloud and advanced analytics, spanning our leading cloud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platform with easy to use tools and services that integrate with existing infrastructure and enable enterprises to extend business solutions as their needs grow over time.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Cortana Intelligence, we are taking years of research and innovation – spanning technology &amp; infrastructure for advanced analytics, including capabilities such as machine learning, big data storage and processing in the cloud, intelligence capabilities like vision, face and speech recognition,</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integration with Cortana, Microsoft’s personal digital assistant,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the goal of helping enterprise customers make better, faster decisions to accelerate their speed of business.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Let’s talk </a:t>
            </a:r>
            <a:r>
              <a:rPr lang="en-US" sz="900" b="1" kern="1200" baseline="0" dirty="0">
                <a:solidFill>
                  <a:schemeClr val="tx1"/>
                </a:solidFill>
                <a:effectLst/>
                <a:latin typeface="Segoe UI Light" pitchFamily="34" charset="0"/>
                <a:ea typeface="+mn-ea"/>
                <a:cs typeface="+mn-cs"/>
              </a:rPr>
              <a:t>about how some of our customers are benefiting from Cortana Intelligence. </a:t>
            </a:r>
            <a:endParaRPr lang="en-US" sz="9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695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82806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32465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5555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Convert audio to text, understand intent, and convert text back to speech for natural responsiveness. </a:t>
            </a:r>
          </a:p>
          <a:p>
            <a:endParaRPr lang="en-US" altLang="zh-CN" dirty="0">
              <a:effectLst/>
            </a:endParaRPr>
          </a:p>
          <a:p>
            <a:r>
              <a:rPr lang="en-US" dirty="0">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dirty="0">
                <a:effectLst/>
                <a:hlinkClick r:id="rId3"/>
              </a:rPr>
              <a:t>LUIS</a:t>
            </a:r>
            <a:r>
              <a:rPr lang="en-US" dirty="0">
                <a:effectLst/>
              </a:rPr>
              <a:t> service are used to generate the intent. </a:t>
            </a:r>
            <a:endParaRPr lang="zh-CN" altLang="en-US" dirty="0"/>
          </a:p>
        </p:txBody>
      </p:sp>
    </p:spTree>
    <p:extLst>
      <p:ext uri="{BB962C8B-B14F-4D97-AF65-F5344CB8AC3E}">
        <p14:creationId xmlns:p14="http://schemas.microsoft.com/office/powerpoint/2010/main" val="2940660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6516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41923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11392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err="1">
                <a:solidFill>
                  <a:schemeClr val="tx1"/>
                </a:solidFill>
                <a:effectLst/>
                <a:latin typeface="Segoe UI Light" pitchFamily="34" charset="0"/>
                <a:ea typeface="+mn-ea"/>
                <a:cs typeface="+mn-cs"/>
                <a:hlinkClick r:id="rId3"/>
              </a:rPr>
              <a:t>Blucup</a:t>
            </a:r>
            <a:endParaRPr lang="en-US" dirty="0">
              <a:effectLst/>
            </a:endParaRPr>
          </a:p>
          <a:p>
            <a:r>
              <a:rPr lang="en-US" sz="900" kern="1200" dirty="0">
                <a:solidFill>
                  <a:schemeClr val="tx1"/>
                </a:solidFill>
                <a:effectLst/>
                <a:latin typeface="Segoe UI Light" pitchFamily="34" charset="0"/>
                <a:ea typeface="+mn-ea"/>
                <a:cs typeface="+mn-cs"/>
              </a:rPr>
              <a:t>Finland-based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was on a mission to solve a common problem: how can salespeople capture data while on the go? The company developed the Zero Keyboard app, which sales reps could use to record customer information quickly and add it automatically to their customer relationship management (CRM) systems using touch gestures, voice, and pictures. Using the Speech and Computer Vision APIs from Microsoft Cognitive Services,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provides customers with accurate results and rich features—all while speeding development internally.</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01994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Eliminate speech recognition barriers like speaking style, background noise, and vocabulary. </a:t>
            </a:r>
          </a:p>
          <a:p>
            <a:r>
              <a:rPr lang="en-US" sz="1200" kern="1200" dirty="0">
                <a:solidFill>
                  <a:schemeClr val="tx1"/>
                </a:solidFill>
                <a:effectLst/>
                <a:latin typeface="+mn-lt"/>
                <a:ea typeface="+mn-ea"/>
                <a:cs typeface="+mn-cs"/>
              </a:rPr>
              <a:t>Does your speech recognition work with varied user populations, vocabularies, or with background noise? The Custom Recognition Intelligent Service (CRIS) helps you create custom speech recognition endpoints—so accents and environments are features, not challenges. </a:t>
            </a:r>
          </a:p>
          <a:p>
            <a:r>
              <a:rPr lang="en-US" sz="1200" kern="1200" dirty="0">
                <a:solidFill>
                  <a:schemeClr val="tx1"/>
                </a:solidFill>
                <a:effectLst/>
                <a:latin typeface="+mn-lt"/>
                <a:ea typeface="+mn-ea"/>
                <a:cs typeface="+mn-cs"/>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CRIS. </a:t>
            </a:r>
          </a:p>
        </p:txBody>
      </p:sp>
    </p:spTree>
    <p:extLst>
      <p:ext uri="{BB962C8B-B14F-4D97-AF65-F5344CB8AC3E}">
        <p14:creationId xmlns:p14="http://schemas.microsoft.com/office/powerpoint/2010/main" val="3104808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65435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900" kern="1200" baseline="0" dirty="0">
                <a:solidFill>
                  <a:schemeClr val="tx1"/>
                </a:solidFill>
                <a:effectLst/>
                <a:latin typeface="Segoe UI Light" pitchFamily="34" charset="0"/>
                <a:ea typeface="+mn-ea"/>
                <a:cs typeface="+mn-cs"/>
              </a:rPr>
              <a:t> Warehouse</a:t>
            </a:r>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900" kern="1200" baseline="0" dirty="0">
                <a:solidFill>
                  <a:schemeClr val="tx1"/>
                </a:solidFill>
                <a:effectLst/>
                <a:latin typeface="Segoe UI Light" pitchFamily="34" charset="0"/>
                <a:ea typeface="+mn-ea"/>
                <a:cs typeface="+mn-cs"/>
              </a:rPr>
              <a:t> or with </a:t>
            </a:r>
            <a:r>
              <a:rPr lang="en-US" sz="9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900" kern="1200" baseline="0" dirty="0">
                <a:solidFill>
                  <a:schemeClr val="tx1"/>
                </a:solidFill>
                <a:effectLst/>
                <a:latin typeface="Segoe UI Light" pitchFamily="34" charset="0"/>
                <a:ea typeface="+mn-ea"/>
                <a:cs typeface="+mn-cs"/>
              </a:rPr>
              <a:t> based applications. </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90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We’re going to dive into each one.</a:t>
            </a:r>
            <a:r>
              <a:rPr lang="en-US" sz="900" b="1"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4293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23029725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50959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8913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The Bing Spell Check API corrects spelling errors, contextually recognizes names and slang, understands homonyms, and supports brand names. </a:t>
            </a:r>
            <a:endParaRPr lang="zh-CN" altLang="en-US" dirty="0"/>
          </a:p>
        </p:txBody>
      </p:sp>
    </p:spTree>
    <p:extLst>
      <p:ext uri="{BB962C8B-B14F-4D97-AF65-F5344CB8AC3E}">
        <p14:creationId xmlns:p14="http://schemas.microsoft.com/office/powerpoint/2010/main" val="421696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752817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Understand language contextually, so your app communicates with people in the way they speak. </a:t>
            </a:r>
          </a:p>
          <a:p>
            <a:r>
              <a:rPr lang="en-US" sz="12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1394961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7977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30485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Try it out below! </a:t>
            </a:r>
            <a:endParaRPr lang="zh-CN" altLang="en-US" dirty="0"/>
          </a:p>
        </p:txBody>
      </p:sp>
    </p:spTree>
    <p:extLst>
      <p:ext uri="{BB962C8B-B14F-4D97-AF65-F5344CB8AC3E}">
        <p14:creationId xmlns:p14="http://schemas.microsoft.com/office/powerpoint/2010/main" val="3680658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34458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We’re going to detail the Intelligence layer, more specifically</a:t>
            </a:r>
            <a:r>
              <a:rPr lang="en-US" sz="900" kern="1200" baseline="0" dirty="0">
                <a:solidFill>
                  <a:schemeClr val="tx1"/>
                </a:solidFill>
                <a:effectLst/>
                <a:latin typeface="Segoe UI Light" pitchFamily="34" charset="0"/>
                <a:ea typeface="+mn-ea"/>
                <a:cs typeface="+mn-cs"/>
              </a:rPr>
              <a:t> the Cognitive Services. </a:t>
            </a:r>
          </a:p>
          <a:p>
            <a:endParaRPr lang="en-US" sz="900" kern="1200" baseline="0" dirty="0">
              <a:solidFill>
                <a:schemeClr val="tx1"/>
              </a:solidFill>
              <a:effectLst/>
              <a:latin typeface="Segoe UI Light" pitchFamily="34" charset="0"/>
              <a:ea typeface="+mn-ea"/>
              <a:cs typeface="+mn-cs"/>
            </a:endParaRPr>
          </a:p>
          <a:p>
            <a:r>
              <a:rPr lang="en-US" sz="1200" kern="1200" dirty="0">
                <a:solidFill>
                  <a:schemeClr val="tx1"/>
                </a:solidFill>
                <a:effectLst/>
                <a:latin typeface="+mn-lt"/>
                <a:ea typeface="+mn-ea"/>
                <a:cs typeface="+mn-cs"/>
              </a:rPr>
              <a:t>Cognitive Services will allow companies to future proof some of the IT architecture around Rig Operations. It will make it inherently more adaptive. </a:t>
            </a:r>
            <a:r>
              <a:rPr lang="en-US" sz="1200" kern="1200">
                <a:solidFill>
                  <a:schemeClr val="tx1"/>
                </a:solidFill>
                <a:effectLst/>
                <a:latin typeface="+mn-lt"/>
                <a:ea typeface="+mn-ea"/>
                <a:cs typeface="+mn-cs"/>
              </a:rPr>
              <a:t>The system will learn from prior and current experiences to use best practices (the continuous re-wiring of the digital feedback loop).</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6896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Understanding and analyzing unstructured text is an increasingly popular field and includes a wide spectrum of problems such as sentiment analysis, key phrase extraction, topic modeling/extraction, aspect extraction and more.</a:t>
            </a:r>
          </a:p>
        </p:txBody>
      </p:sp>
    </p:spTree>
    <p:extLst>
      <p:ext uri="{BB962C8B-B14F-4D97-AF65-F5344CB8AC3E}">
        <p14:creationId xmlns:p14="http://schemas.microsoft.com/office/powerpoint/2010/main" val="2097563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Case</a:t>
            </a:r>
            <a:r>
              <a:rPr lang="en-US" baseline="0" dirty="0"/>
              <a:t> study coming soon</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80667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Automate a variety of standard natural language processing tasks using state-of-the-art language modeling APIs.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you need to know how frequently certain words appear together? Or figure out which words a user might type next? Or how to break a hashtag into individual words? The Web Language Model API lets your app do all of this quickly and </a:t>
            </a:r>
            <a:r>
              <a:rPr lang="en-US" sz="1200" kern="1200" dirty="0" err="1">
                <a:solidFill>
                  <a:schemeClr val="tx1"/>
                </a:solidFill>
                <a:effectLst/>
                <a:latin typeface="+mn-lt"/>
                <a:ea typeface="+mn-ea"/>
                <a:cs typeface="+mn-cs"/>
              </a:rPr>
              <a:t>accuratel</a:t>
            </a:r>
            <a:r>
              <a:rPr lang="en-US" sz="1200" kern="1200" dirty="0">
                <a:solidFill>
                  <a:schemeClr val="tx1"/>
                </a:solidFill>
                <a:effectLst/>
                <a:latin typeface="+mn-lt"/>
                <a:ea typeface="+mn-ea"/>
                <a:cs typeface="+mn-cs"/>
              </a:rPr>
              <a:t>.</a:t>
            </a:r>
          </a:p>
          <a:p>
            <a:endParaRPr lang="zh-CN" altLang="en-US" dirty="0"/>
          </a:p>
        </p:txBody>
      </p:sp>
    </p:spTree>
    <p:extLst>
      <p:ext uri="{BB962C8B-B14F-4D97-AF65-F5344CB8AC3E}">
        <p14:creationId xmlns:p14="http://schemas.microsoft.com/office/powerpoint/2010/main" val="34279316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353549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Tap into the wealth of academic content in the Microsoft Academic Graph using the Academic Knowledge API. </a:t>
            </a:r>
          </a:p>
          <a:p>
            <a:r>
              <a:rPr lang="en-US" sz="1200" kern="1200" dirty="0">
                <a:solidFill>
                  <a:schemeClr val="tx1"/>
                </a:solidFill>
                <a:effectLst/>
                <a:latin typeface="+mn-lt"/>
                <a:ea typeface="+mn-ea"/>
                <a:cs typeface="+mn-cs"/>
              </a:rPr>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sz="1200" kern="1200" dirty="0">
                <a:solidFill>
                  <a:schemeClr val="tx1"/>
                </a:solidFill>
                <a:effectLst/>
                <a:latin typeface="+mn-lt"/>
                <a:ea typeface="+mn-ea"/>
                <a:cs typeface="+mn-cs"/>
              </a:rPr>
              <a:t>Additionally, the Academic Knowledge API can auto-complete natural language queries and return entity results, helping users narrow research results faster. </a:t>
            </a:r>
          </a:p>
          <a:p>
            <a:r>
              <a:rPr lang="en-US" sz="1200" kern="1200" dirty="0">
                <a:solidFill>
                  <a:schemeClr val="tx1"/>
                </a:solidFill>
                <a:effectLst/>
                <a:latin typeface="+mn-lt"/>
                <a:ea typeface="+mn-ea"/>
                <a:cs typeface="+mn-cs"/>
              </a:rPr>
              <a:t>It can also create a histogram of attribute values for academic entries returned by a query—for example, the distribution of papers by year for an author.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Limitation</a:t>
            </a:r>
            <a:r>
              <a:rPr lang="en-US" sz="1200" kern="1200" baseline="0" dirty="0">
                <a:solidFill>
                  <a:schemeClr val="tx1"/>
                </a:solidFill>
                <a:effectLst/>
                <a:latin typeface="+mn-lt"/>
                <a:ea typeface="+mn-ea"/>
                <a:cs typeface="+mn-cs"/>
              </a:rPr>
              <a:t>: pre-trained on academic data. So you can not go harvest </a:t>
            </a:r>
            <a:r>
              <a:rPr lang="en-US" sz="1200" kern="1200" baseline="0" dirty="0" err="1">
                <a:solidFill>
                  <a:schemeClr val="tx1"/>
                </a:solidFill>
                <a:effectLst/>
                <a:latin typeface="+mn-lt"/>
                <a:ea typeface="+mn-ea"/>
                <a:cs typeface="+mn-cs"/>
              </a:rPr>
              <a:t>pubmed</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540186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sz="1200" kern="1200" dirty="0">
                <a:solidFill>
                  <a:schemeClr val="tx1"/>
                </a:solidFill>
                <a:effectLst/>
                <a:latin typeface="+mn-lt"/>
                <a:ea typeface="+mn-ea"/>
                <a:cs typeface="+mn-cs"/>
              </a:rPr>
              <a:t>For example, your app may need to understand that "London, the capital" is the city of </a:t>
            </a:r>
          </a:p>
          <a:p>
            <a:r>
              <a:rPr lang="en-US" sz="1200" kern="1200" dirty="0">
                <a:solidFill>
                  <a:schemeClr val="tx1"/>
                </a:solidFill>
                <a:effectLst/>
                <a:latin typeface="+mn-lt"/>
                <a:ea typeface="+mn-ea"/>
                <a:cs typeface="+mn-cs"/>
              </a:rPr>
              <a:t>London in the United Kingdom and not London, Ontario, or Jack London, the author. </a:t>
            </a:r>
          </a:p>
          <a:p>
            <a:r>
              <a:rPr lang="en-US" sz="1200" kern="1200" dirty="0">
                <a:solidFill>
                  <a:schemeClr val="tx1"/>
                </a:solidFill>
                <a:effectLst/>
                <a:latin typeface="+mn-lt"/>
                <a:ea typeface="+mn-ea"/>
                <a:cs typeface="+mn-cs"/>
              </a:rPr>
              <a:t>The Entity Linking Service provides this information quickly and within context, offering a faster, more intelligent user experience. </a:t>
            </a:r>
          </a:p>
          <a:p>
            <a:endParaRPr lang="en-US" dirty="0"/>
          </a:p>
        </p:txBody>
      </p:sp>
    </p:spTree>
    <p:extLst>
      <p:ext uri="{BB962C8B-B14F-4D97-AF65-F5344CB8AC3E}">
        <p14:creationId xmlns:p14="http://schemas.microsoft.com/office/powerpoint/2010/main" val="937354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 you have structured data for users to explore via natural language? The Knowledge Exploration Service takes structured data and linguistic resources you provide and creates a service that enables interactive search. </a:t>
            </a:r>
          </a:p>
          <a:p>
            <a:r>
              <a:rPr lang="en-US" sz="1200" kern="1200" dirty="0">
                <a:solidFill>
                  <a:schemeClr val="tx1"/>
                </a:solidFill>
                <a:effectLst/>
                <a:latin typeface="+mn-lt"/>
                <a:ea typeface="+mn-ea"/>
                <a:cs typeface="+mn-cs"/>
              </a:rPr>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dirty="0"/>
          </a:p>
        </p:txBody>
      </p:sp>
    </p:spTree>
    <p:extLst>
      <p:ext uri="{BB962C8B-B14F-4D97-AF65-F5344CB8AC3E}">
        <p14:creationId xmlns:p14="http://schemas.microsoft.com/office/powerpoint/2010/main" val="1462722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Recommendations API helps your customer discover items in your catalog. </a:t>
            </a:r>
          </a:p>
          <a:p>
            <a:r>
              <a:rPr lang="en-US" dirty="0"/>
              <a:t>Customer activity in your digital store is used to recommend items and to improve conversion in your digital store. </a:t>
            </a:r>
          </a:p>
          <a:p>
            <a:r>
              <a:rPr lang="en-US" dirty="0"/>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58</a:t>
            </a:fld>
            <a:endParaRPr lang="en-US"/>
          </a:p>
        </p:txBody>
      </p:sp>
    </p:spTree>
    <p:extLst>
      <p:ext uri="{BB962C8B-B14F-4D97-AF65-F5344CB8AC3E}">
        <p14:creationId xmlns:p14="http://schemas.microsoft.com/office/powerpoint/2010/main" val="2453220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a:t>
            </a:r>
            <a:r>
              <a:rPr lang="en-US" baseline="0" dirty="0"/>
              <a:t> study coming soon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0430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Case</a:t>
            </a:r>
            <a:r>
              <a:rPr lang="en-US" baseline="0" dirty="0"/>
              <a:t> study coming soon</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721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r>
              <a:rPr lang="en-US" sz="12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1200" i="1" kern="1200" dirty="0">
                <a:solidFill>
                  <a:schemeClr val="tx1"/>
                </a:solidFill>
                <a:effectLst/>
                <a:latin typeface="Segoe UI Light" pitchFamily="34" charset="0"/>
                <a:ea typeface="+mn-ea"/>
                <a:cs typeface="+mn-cs"/>
              </a:rPr>
              <a:t>democratizing</a:t>
            </a:r>
            <a:r>
              <a:rPr lang="en-US" sz="12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technology used in our APIs is the same technology that powers our products today.  And so, when you think of things like the Bing search APIs, it's the same technology from Bing.</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Today I’m going to talk with you about the entire collection spanning vision, speech, language, knowledge, and search.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other things that I want to point out is that you can get started for free with all of the APIs, but we do have pricing available for a number of them, which are in public preview on Azure.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other piece is the developer resources.  So, all of our documentation is on the website and actually in GitHub as well, so we do welcome community submissions.  We have a set of SBKs that are also available on GitHub where we welcome poll requests and post everything on there.  The SBKs vary from API to API, but they are all included in this one repository for people to see.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then we have three different communities that we support. We have our MSDN forums, our Stack Overflow, and we have User Voice that we use for feedback requests.  </a:t>
            </a:r>
          </a:p>
          <a:p>
            <a:r>
              <a:rPr lang="en-US" sz="12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5/2/2017 4:15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513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5367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dirty="0"/>
          </a:p>
        </p:txBody>
      </p:sp>
    </p:spTree>
    <p:extLst>
      <p:ext uri="{BB962C8B-B14F-4D97-AF65-F5344CB8AC3E}">
        <p14:creationId xmlns:p14="http://schemas.microsoft.com/office/powerpoint/2010/main" val="3143541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dirty="0"/>
          </a:p>
        </p:txBody>
      </p:sp>
    </p:spTree>
    <p:extLst>
      <p:ext uri="{BB962C8B-B14F-4D97-AF65-F5344CB8AC3E}">
        <p14:creationId xmlns:p14="http://schemas.microsoft.com/office/powerpoint/2010/main" val="11903329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5206135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21230482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2653835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5139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strong documentation,</a:t>
            </a:r>
            <a:r>
              <a:rPr lang="en-US" baseline="0" dirty="0"/>
              <a:t> sample code and community resources is critical for developers to be able to understand and become users of Cognitive Services.  Customize these links based on your own resources or use the ones listed here.  </a:t>
            </a:r>
            <a:endParaRPr lang="en-US" dirty="0"/>
          </a:p>
        </p:txBody>
      </p:sp>
    </p:spTree>
    <p:extLst>
      <p:ext uri="{BB962C8B-B14F-4D97-AF65-F5344CB8AC3E}">
        <p14:creationId xmlns:p14="http://schemas.microsoft.com/office/powerpoint/2010/main" val="27650075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54583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01F18-C7BD-4C07-B05C-F9BF48195D78}"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1653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22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369981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Vision Category : </a:t>
            </a:r>
            <a:r>
              <a:rPr lang="en-US" sz="900" kern="1200" dirty="0">
                <a:solidFill>
                  <a:schemeClr val="tx1"/>
                </a:solidFill>
                <a:effectLst/>
                <a:latin typeface="Segoe UI Light" pitchFamily="34" charset="0"/>
                <a:ea typeface="+mn-ea"/>
                <a:cs typeface="+mn-cs"/>
              </a:rPr>
              <a:t>From faces to feelings, these APIs allow your apps to understand image and video content. </a:t>
            </a:r>
          </a:p>
          <a:p>
            <a:r>
              <a:rPr lang="en-US" sz="900" b="1" kern="1200" dirty="0">
                <a:solidFill>
                  <a:schemeClr val="tx1"/>
                </a:solidFill>
                <a:effectLst/>
                <a:latin typeface="Segoe UI Light" pitchFamily="34" charset="0"/>
                <a:ea typeface="+mn-ea"/>
                <a:cs typeface="+mn-cs"/>
              </a:rPr>
              <a:t>Speech Category : </a:t>
            </a:r>
            <a:r>
              <a:rPr lang="en-US" sz="900" kern="1200" dirty="0">
                <a:solidFill>
                  <a:schemeClr val="tx1"/>
                </a:solidFill>
                <a:effectLst/>
                <a:latin typeface="Segoe UI Light" pitchFamily="34" charset="0"/>
                <a:ea typeface="+mn-ea"/>
                <a:cs typeface="+mn-cs"/>
              </a:rPr>
              <a:t>Hear and speak to your users with APIs that filter noise, identify speakers, and more. </a:t>
            </a:r>
          </a:p>
          <a:p>
            <a:r>
              <a:rPr lang="en-US" sz="900" b="1" kern="1200" dirty="0">
                <a:solidFill>
                  <a:schemeClr val="tx1"/>
                </a:solidFill>
                <a:effectLst/>
                <a:latin typeface="Segoe UI Light" pitchFamily="34" charset="0"/>
                <a:ea typeface="+mn-ea"/>
                <a:cs typeface="+mn-cs"/>
              </a:rPr>
              <a:t>Language Category : </a:t>
            </a:r>
            <a:r>
              <a:rPr lang="en-US" sz="900" b="0" kern="1200" dirty="0">
                <a:solidFill>
                  <a:schemeClr val="tx1"/>
                </a:solidFill>
                <a:effectLst/>
                <a:latin typeface="Segoe UI Light" pitchFamily="34" charset="0"/>
                <a:ea typeface="+mn-ea"/>
                <a:cs typeface="+mn-cs"/>
              </a:rPr>
              <a:t>APIs that allow your apps to process natural language and learn how to recognize what users want. </a:t>
            </a:r>
          </a:p>
          <a:p>
            <a:r>
              <a:rPr lang="en-US" sz="900" b="1" kern="1200" dirty="0">
                <a:solidFill>
                  <a:schemeClr val="tx1"/>
                </a:solidFill>
                <a:effectLst/>
                <a:latin typeface="Segoe UI Light" pitchFamily="34" charset="0"/>
                <a:ea typeface="+mn-ea"/>
                <a:cs typeface="+mn-cs"/>
              </a:rPr>
              <a:t>Knowledge Category :</a:t>
            </a:r>
            <a:r>
              <a:rPr lang="en-US" sz="900" kern="1200" dirty="0">
                <a:solidFill>
                  <a:schemeClr val="tx1"/>
                </a:solidFill>
                <a:effectLst/>
                <a:latin typeface="Segoe UI Light" pitchFamily="34" charset="0"/>
                <a:ea typeface="+mn-ea"/>
                <a:cs typeface="+mn-cs"/>
              </a:rPr>
              <a:t> Tap into rich knowledge amassed from the web, academia, or your own data. Processing complex information in order to identify patterns. </a:t>
            </a:r>
          </a:p>
          <a:p>
            <a:r>
              <a:rPr lang="en-US" sz="900" b="1" kern="1200" dirty="0">
                <a:solidFill>
                  <a:schemeClr val="tx1"/>
                </a:solidFill>
                <a:effectLst/>
                <a:latin typeface="Segoe UI Light" pitchFamily="34" charset="0"/>
                <a:ea typeface="+mn-ea"/>
                <a:cs typeface="+mn-cs"/>
              </a:rPr>
              <a:t>Search Category</a:t>
            </a:r>
            <a:r>
              <a:rPr lang="en-US" sz="900" b="0" kern="1200" dirty="0">
                <a:solidFill>
                  <a:schemeClr val="tx1"/>
                </a:solidFill>
                <a:effectLst/>
                <a:latin typeface="Segoe UI Light" pitchFamily="34" charset="0"/>
                <a:ea typeface="+mn-ea"/>
                <a:cs typeface="+mn-cs"/>
              </a:rPr>
              <a:t>: Make your apps more intelligent with the power of Bing APIs. A single call accesses data from billions of web pages, images, videos, and news. </a:t>
            </a:r>
          </a:p>
          <a:p>
            <a:r>
              <a:rPr lang="en-US" sz="900" kern="1200" dirty="0">
                <a:solidFill>
                  <a:schemeClr val="tx1"/>
                </a:solidFill>
                <a:effectLst/>
                <a:latin typeface="Segoe UI Light" pitchFamily="34" charset="0"/>
                <a:ea typeface="+mn-ea"/>
                <a:cs typeface="+mn-cs"/>
              </a:rPr>
              <a:t> </a:t>
            </a: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5/2/2017 4:15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38877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900" i="1" kern="1200" dirty="0">
                <a:solidFill>
                  <a:schemeClr val="tx1"/>
                </a:solidFill>
                <a:effectLst/>
                <a:latin typeface="Segoe UI Light" pitchFamily="34" charset="0"/>
                <a:ea typeface="+mn-ea"/>
                <a:cs typeface="+mn-cs"/>
              </a:rPr>
              <a:t>democratizing</a:t>
            </a:r>
            <a:r>
              <a:rPr lang="en-US" sz="9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technology used in our APIs is the same technology that powers our products today.  And so, when you think of things like the Bing search APIs, it's the same technology from Bing.</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Today I’m going to talk with you about the entire collection spanning vision, speech, language, knowledge, and search.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other things that I want to point out is that you can get started for free with all of the APIs, but we do have pricing available for a number of them, which are in public preview on Azure.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other piece is the developer resources.  So, all of our documentation is on the website and actually in GitHub as well, so we do welcome community submissions.  We have a set of SBKs that are also available on GitHub where we welcome poll requests and post everything on there.  The SBKs vary from API to API, but they are all included in this one repository for people to see.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then we have three different communities that we support. We have our MSDN forums, our Stack Overflow, and we have User Voice that we use for feedback requests.  </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fld id="{B192D058-1985-4467-845A-1C29607F2B73}" type="datetime1">
              <a:rPr lang="en-US" smtClean="0"/>
              <a:t>5/2/2017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563868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0" dirty="0"/>
              <a:t>Flexible:  </a:t>
            </a:r>
            <a:r>
              <a:rPr lang="en-US" sz="900" dirty="0"/>
              <a:t>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Tap into </a:t>
            </a:r>
            <a:r>
              <a:rPr lang="en-US" sz="9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5/2/2017 4:15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14772101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b="1" i="1" dirty="0"/>
              <a:t>NOTES</a:t>
            </a:r>
            <a:r>
              <a:rPr lang="en-US" i="1" dirty="0"/>
              <a:t>:</a:t>
            </a:r>
            <a:r>
              <a:rPr lang="en-US" i="1" baseline="0" dirty="0"/>
              <a:t> </a:t>
            </a:r>
            <a:r>
              <a:rPr lang="en-US" i="1" dirty="0"/>
              <a:t>key concepts we are trying to convey in this above statement:  </a:t>
            </a:r>
          </a:p>
          <a:p>
            <a:endParaRPr lang="en-US" i="1" dirty="0"/>
          </a:p>
          <a:p>
            <a:pPr marL="228600" indent="-228600">
              <a:buFont typeface="+mj-lt"/>
              <a:buAutoNum type="arabicPeriod"/>
            </a:pPr>
            <a:r>
              <a:rPr lang="en-US" i="1" dirty="0"/>
              <a:t>That we are bringing together Intelligence (Oxford) and Knowledge from the corpus of the web (Bing) </a:t>
            </a:r>
          </a:p>
          <a:p>
            <a:pPr marL="228600" indent="-228600">
              <a:buFont typeface="+mj-lt"/>
              <a:buAutoNum type="arabicPeriod"/>
            </a:pPr>
            <a:r>
              <a:rPr lang="en-US" i="1" dirty="0"/>
              <a:t>That cognitive = human perception and understanding, enabling your apps to see the world around them, to hear and talk back with the users—to have a human side. </a:t>
            </a:r>
          </a:p>
          <a:p>
            <a:endParaRPr lang="en-US" dirty="0"/>
          </a:p>
          <a:p>
            <a:r>
              <a:rPr lang="en-US" sz="900" b="1" kern="1200" dirty="0">
                <a:solidFill>
                  <a:schemeClr val="tx1"/>
                </a:solidFill>
                <a:effectLst/>
                <a:latin typeface="Segoe UI Light" pitchFamily="34" charset="0"/>
                <a:ea typeface="+mn-ea"/>
                <a:cs typeface="+mn-cs"/>
              </a:rPr>
              <a:t>What are Microsoft Cognitive Services?</a:t>
            </a:r>
            <a:endParaRPr lang="en-US" b="1" dirty="0">
              <a:effectLst/>
            </a:endParaRPr>
          </a:p>
          <a:p>
            <a:r>
              <a:rPr lang="en-US" sz="900" kern="1200" dirty="0">
                <a:solidFill>
                  <a:schemeClr val="tx1"/>
                </a:solidFill>
                <a:effectLst/>
                <a:latin typeface="Segoe UI Light" pitchFamily="34" charset="0"/>
                <a:ea typeface="+mn-ea"/>
                <a:cs typeface="+mn-cs"/>
              </a:rPr>
              <a:t>Microsoft Cognitive Services is a new collection of intelligent APIs that allow systems to see, hear, speak, understand and interpret our needs using natural methods of communication. Developers can use these APIs to make their applications more intelligent, engaging and discoverable. To try Cognitive Services for free, visit </a:t>
            </a:r>
            <a:r>
              <a:rPr lang="en-US" sz="900" u="sng" kern="1200" dirty="0">
                <a:solidFill>
                  <a:schemeClr val="tx1"/>
                </a:solidFill>
                <a:effectLst/>
                <a:latin typeface="Segoe UI Light" pitchFamily="34" charset="0"/>
                <a:ea typeface="+mn-ea"/>
                <a:cs typeface="+mn-cs"/>
                <a:hlinkClick r:id="rId3"/>
              </a:rPr>
              <a:t>www.microsoft.com/cognitive</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9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r>
              <a:rPr lang="en-US" dirty="0">
                <a:effectLst/>
              </a:rPr>
              <a:t> </a:t>
            </a:r>
          </a:p>
          <a:p>
            <a:r>
              <a:rPr lang="en-US" b="1" dirty="0">
                <a:effectLst/>
              </a:rPr>
              <a:t>Cognitive Services includes:</a:t>
            </a:r>
          </a:p>
          <a:p>
            <a:pPr lvl="0"/>
            <a:r>
              <a:rPr lang="en-US" dirty="0">
                <a:effectLst/>
              </a:rPr>
              <a:t>Vision: From faces to feelings, allow apps to understand images and video</a:t>
            </a:r>
          </a:p>
          <a:p>
            <a:pPr lvl="0"/>
            <a:r>
              <a:rPr lang="en-US" dirty="0">
                <a:effectLst/>
              </a:rPr>
              <a:t>Speech: Hear and speak to users by filtering noise, identifying speakers, and understanding intent</a:t>
            </a:r>
          </a:p>
          <a:p>
            <a:pPr lvl="0"/>
            <a:r>
              <a:rPr lang="en-US" dirty="0">
                <a:effectLst/>
              </a:rPr>
              <a:t>Language: Process text and learn how to recognize what users want</a:t>
            </a:r>
          </a:p>
          <a:p>
            <a:pPr lvl="0"/>
            <a:r>
              <a:rPr lang="en-US" dirty="0">
                <a:effectLst/>
              </a:rPr>
              <a:t>Knowledge: Tap into rich knowledge amassed from the web, academia, or your own data</a:t>
            </a:r>
          </a:p>
          <a:p>
            <a:pPr lvl="0"/>
            <a:r>
              <a:rPr lang="en-US" dirty="0">
                <a:effectLst/>
              </a:rPr>
              <a:t>Search: Access billions of web pages, images, videos, and news with the power of Bing APIs</a:t>
            </a:r>
          </a:p>
          <a:p>
            <a:r>
              <a:rPr lang="en-US" dirty="0">
                <a:effectLst/>
              </a:rPr>
              <a:t> </a:t>
            </a:r>
          </a:p>
          <a:p>
            <a:r>
              <a:rPr lang="en-US" sz="900" kern="1200" dirty="0">
                <a:solidFill>
                  <a:schemeClr val="tx1"/>
                </a:solidFill>
                <a:effectLst/>
                <a:latin typeface="Segoe UI Light" pitchFamily="34" charset="0"/>
                <a:ea typeface="+mn-ea"/>
                <a:cs typeface="+mn-cs"/>
              </a:rPr>
              <a:t> </a:t>
            </a:r>
            <a:endParaRPr lang="en-US" dirty="0">
              <a:effectLst/>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5/2/2017 4:15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18317545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(May 2016) we have 22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5/2/2017 4:15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30311002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question that you</a:t>
            </a:r>
            <a:r>
              <a:rPr lang="en-US" baseline="0" dirty="0"/>
              <a:t> will get is to demo the APIs.  This is a good place to show a demo from our website www.microsoft.com/cognitive or do show one that you create using your favorite APIs.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8314760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why should you try Microsoft Cognitive Services?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4:15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61331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0" dirty="0"/>
              <a:t>Flexible:  </a:t>
            </a:r>
            <a:r>
              <a:rPr lang="en-US" sz="900" dirty="0"/>
              <a:t>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Tap into </a:t>
            </a:r>
            <a:r>
              <a:rPr lang="en-US" sz="9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5/2/2017 4:15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682000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https://aifunclub.azurewebsites.net/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68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604699" marR="0" lvl="0" indent="0" algn="l" defTabSz="9671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6852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68523" rtl="0" eaLnBrk="1" fontAlgn="auto" latinLnBrk="0" hangingPunct="1">
                <a:lnSpc>
                  <a:spcPct val="100000"/>
                </a:lnSpc>
                <a:spcBef>
                  <a:spcPts val="0"/>
                </a:spcBef>
                <a:spcAft>
                  <a:spcPts val="0"/>
                </a:spcAft>
                <a:buClrTx/>
                <a:buSzTx/>
                <a:buFontTx/>
                <a:buNone/>
                <a:tabLst/>
                <a:defRPr/>
              </a:pPr>
              <a:t>5/2/2017 4:15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85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68523"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046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5" Type="http://schemas.openxmlformats.org/officeDocument/2006/relationships/image" Target="../media/image22.png"/><Relationship Id="rId4" Type="http://schemas.microsoft.com/office/2007/relationships/hdphoto" Target="../media/hdphoto1.wdp"/></Relationships>
</file>

<file path=ppt/slideLayouts/_rels/slideLayout2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1.xml"/><Relationship Id="rId4" Type="http://schemas.openxmlformats.org/officeDocument/2006/relationships/image" Target="../media/image28.pn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5216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9341339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666302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73619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887242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938575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94270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8995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838767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206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71745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7952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682714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189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7804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8994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79553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608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651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796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52894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274209330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10954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84898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0627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283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85" tIns="44793" rIns="89585" bIns="4479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595479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87091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85" tIns="44793" rIns="89585" bIns="4479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07456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806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17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30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43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876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37346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178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3741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6033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24321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9761249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8"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735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4545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91522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559457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964548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827758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3199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841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4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1"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91801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1" cy="395317"/>
          </a:xfrm>
          <a:prstGeom prst="rect">
            <a:avLst/>
          </a:prstGeom>
          <a:noFill/>
          <a:ln w="12700">
            <a:noFill/>
            <a:miter lim="800000"/>
            <a:headEnd type="none" w="sm" len="sm"/>
            <a:tailEnd type="none" w="sm" len="sm"/>
          </a:ln>
          <a:effectLst/>
        </p:spPr>
        <p:txBody>
          <a:bodyPr vert="horz" wrap="square" lIns="179171" tIns="143336" rIns="179171" bIns="143336" numCol="1" anchor="t" anchorCtr="0" compatLnSpc="1">
            <a:prstTxWarp prst="textNoShape">
              <a:avLst/>
            </a:prstTxWarp>
            <a:spAutoFit/>
          </a:bodyPr>
          <a:lstStyle/>
          <a:p>
            <a:pPr defTabSz="91336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004784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2" cy="2396047"/>
          </a:xfrm>
          <a:prstGeom prst="rect">
            <a:avLst/>
          </a:prstGeom>
        </p:spPr>
        <p:txBody>
          <a:bodyPr/>
          <a:lstStyle>
            <a:lvl1pPr marL="284616" indent="-284616">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9" indent="-27528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14" indent="-284616">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74" indent="-223959">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33" indent="-223959">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52524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31" tIns="143224" rIns="179031" bIns="143224" numCol="1" spcCol="0" rtlCol="0" fromWordArt="0" anchor="t" anchorCtr="0" forceAA="0" compatLnSpc="1">
            <a:prstTxWarp prst="textNoShape">
              <a:avLst/>
            </a:prstTxWarp>
            <a:noAutofit/>
          </a:bodyPr>
          <a:lstStyle/>
          <a:p>
            <a:pPr algn="ctr" defTabSz="912809" fontAlgn="base">
              <a:lnSpc>
                <a:spcPct val="90000"/>
              </a:lnSpc>
              <a:spcBef>
                <a:spcPct val="0"/>
              </a:spcBef>
              <a:spcAft>
                <a:spcPct val="0"/>
              </a:spcAft>
            </a:pPr>
            <a:endParaRPr lang="en-US" sz="234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1"/>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15" tIns="44758" rIns="89515" bIns="44758"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443967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5"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7"/>
            <a:ext cx="3584144" cy="566822"/>
          </a:xfrm>
        </p:spPr>
        <p:txBody>
          <a:bodyPr lIns="182880" tIns="146304" rIns="182880" bIns="146304"/>
          <a:lstStyle>
            <a:lvl1pPr marL="0" indent="0" algn="r">
              <a:buNone/>
              <a:defRPr sz="1957">
                <a:latin typeface="+mn-lt"/>
              </a:defRPr>
            </a:lvl1pPr>
            <a:lvl2pPr marL="335669" indent="0">
              <a:buNone/>
              <a:defRPr sz="1957"/>
            </a:lvl2pPr>
            <a:lvl3pPr marL="559449" indent="0">
              <a:buNone/>
              <a:defRPr sz="1957"/>
            </a:lvl3pPr>
            <a:lvl4pPr marL="783228" indent="0">
              <a:buNone/>
              <a:defRPr sz="1957"/>
            </a:lvl4pPr>
            <a:lvl5pPr marL="1007007" indent="0">
              <a:buNone/>
              <a:defRPr sz="1957"/>
            </a:lvl5pPr>
          </a:lstStyle>
          <a:p>
            <a:pPr lvl="0"/>
            <a:r>
              <a:rPr lang="en-US" dirty="0"/>
              <a:t>Session Code Here</a:t>
            </a:r>
          </a:p>
        </p:txBody>
      </p:sp>
      <p:sp>
        <p:nvSpPr>
          <p:cNvPr id="2" name="TextBox 1"/>
          <p:cNvSpPr txBox="1"/>
          <p:nvPr userDrawn="1"/>
        </p:nvSpPr>
        <p:spPr>
          <a:xfrm>
            <a:off x="283308" y="5954048"/>
            <a:ext cx="1883092" cy="621614"/>
          </a:xfrm>
          <a:prstGeom prst="rect">
            <a:avLst/>
          </a:prstGeom>
          <a:noFill/>
        </p:spPr>
        <p:txBody>
          <a:bodyPr wrap="none" lIns="179031" tIns="143224" rIns="179031" bIns="143224" rtlCol="0">
            <a:spAutoFit/>
          </a:bodyPr>
          <a:lstStyle/>
          <a:p>
            <a:pPr>
              <a:lnSpc>
                <a:spcPct val="90000"/>
              </a:lnSpc>
              <a:spcAft>
                <a:spcPts val="588"/>
              </a:spcAft>
            </a:pPr>
            <a:r>
              <a:rPr lang="en-US" sz="234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629495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5"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2"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7"/>
            <a:ext cx="3584144" cy="566822"/>
          </a:xfrm>
        </p:spPr>
        <p:txBody>
          <a:bodyPr lIns="182880" tIns="146304" rIns="182880" bIns="146304"/>
          <a:lstStyle>
            <a:lvl1pPr marL="0" indent="0" algn="r">
              <a:buNone/>
              <a:defRPr sz="1957">
                <a:latin typeface="+mn-lt"/>
              </a:defRPr>
            </a:lvl1pPr>
            <a:lvl2pPr marL="335669" indent="0">
              <a:buNone/>
              <a:defRPr sz="1957"/>
            </a:lvl2pPr>
            <a:lvl3pPr marL="559449" indent="0">
              <a:buNone/>
              <a:defRPr sz="1957"/>
            </a:lvl3pPr>
            <a:lvl4pPr marL="783228" indent="0">
              <a:buNone/>
              <a:defRPr sz="1957"/>
            </a:lvl4pPr>
            <a:lvl5pPr marL="1007007" indent="0">
              <a:buNone/>
              <a:defRPr sz="1957"/>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15" tIns="44758" rIns="89515" bIns="44758" numCol="1" anchor="t" anchorCtr="0" compatLnSpc="1">
            <a:prstTxWarp prst="textNoShape">
              <a:avLst/>
            </a:prstTxWarp>
          </a:bodyPr>
          <a:lstStyle/>
          <a:p>
            <a:endParaRPr lang="en-US" sz="1799">
              <a:solidFill>
                <a:srgbClr val="404040"/>
              </a:solidFill>
            </a:endParaRPr>
          </a:p>
        </p:txBody>
      </p:sp>
      <p:sp>
        <p:nvSpPr>
          <p:cNvPr id="9" name="TextBox 8"/>
          <p:cNvSpPr txBox="1"/>
          <p:nvPr userDrawn="1"/>
        </p:nvSpPr>
        <p:spPr>
          <a:xfrm>
            <a:off x="283308" y="5954048"/>
            <a:ext cx="1883092" cy="621614"/>
          </a:xfrm>
          <a:prstGeom prst="rect">
            <a:avLst/>
          </a:prstGeom>
          <a:noFill/>
        </p:spPr>
        <p:txBody>
          <a:bodyPr wrap="none" lIns="179031" tIns="143224" rIns="179031" bIns="143224" rtlCol="0">
            <a:spAutoFit/>
          </a:bodyPr>
          <a:lstStyle/>
          <a:p>
            <a:pPr>
              <a:lnSpc>
                <a:spcPct val="90000"/>
              </a:lnSpc>
              <a:spcAft>
                <a:spcPts val="588"/>
              </a:spcAft>
            </a:pPr>
            <a:r>
              <a:rPr lang="en-US" sz="234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18274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7"/>
            </a:lvl2pPr>
            <a:lvl3pPr marL="223779" indent="0">
              <a:buNone/>
              <a:defRPr/>
            </a:lvl3pPr>
            <a:lvl4pPr marL="447559" indent="0">
              <a:buNone/>
              <a:defRPr/>
            </a:lvl4pPr>
            <a:lvl5pPr marL="6713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754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7"/>
            </a:lvl2pPr>
            <a:lvl3pPr marL="223779" indent="0">
              <a:buNone/>
              <a:defRPr/>
            </a:lvl3pPr>
            <a:lvl4pPr marL="447559" indent="0">
              <a:buNone/>
              <a:defRPr/>
            </a:lvl4pPr>
            <a:lvl5pPr marL="6713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918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60242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6">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057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6"/>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2932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8"/>
              </a:spcBef>
              <a:buClr>
                <a:schemeClr val="tx1"/>
              </a:buClr>
              <a:buFont typeface="Wingdings" pitchFamily="2" charset="2"/>
              <a:buNone/>
              <a:defRPr sz="3132">
                <a:gradFill>
                  <a:gsLst>
                    <a:gs pos="1250">
                      <a:schemeClr val="tx2"/>
                    </a:gs>
                    <a:gs pos="99000">
                      <a:schemeClr val="tx2"/>
                    </a:gs>
                  </a:gsLst>
                  <a:lin ang="5400000" scaled="0"/>
                </a:gradFill>
              </a:defRPr>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5"/>
            <a:ext cx="5378548" cy="1877004"/>
          </a:xfrm>
        </p:spPr>
        <p:txBody>
          <a:bodyPr wrap="square">
            <a:spAutoFit/>
          </a:bodyPr>
          <a:lstStyle>
            <a:lvl1pPr marL="0" indent="0">
              <a:spcBef>
                <a:spcPts val="1198"/>
              </a:spcBef>
              <a:buClr>
                <a:schemeClr val="tx1"/>
              </a:buClr>
              <a:buFont typeface="Wingdings" pitchFamily="2" charset="2"/>
              <a:buNone/>
              <a:defRPr sz="3132">
                <a:gradFill>
                  <a:gsLst>
                    <a:gs pos="1250">
                      <a:schemeClr val="tx2"/>
                    </a:gs>
                    <a:gs pos="99000">
                      <a:schemeClr val="tx2"/>
                    </a:gs>
                  </a:gsLst>
                  <a:lin ang="5400000" scaled="0"/>
                </a:gradFill>
              </a:defRPr>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163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8"/>
              </a:spcBef>
              <a:buClr>
                <a:schemeClr val="tx1"/>
              </a:buClr>
              <a:buFont typeface="Wingdings" pitchFamily="2" charset="2"/>
              <a:buNone/>
              <a:defRPr sz="3132"/>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5"/>
            <a:ext cx="5378548" cy="1877004"/>
          </a:xfrm>
        </p:spPr>
        <p:txBody>
          <a:bodyPr wrap="square">
            <a:spAutoFit/>
          </a:bodyPr>
          <a:lstStyle>
            <a:lvl1pPr marL="0" indent="0">
              <a:spcBef>
                <a:spcPts val="1198"/>
              </a:spcBef>
              <a:buClr>
                <a:schemeClr val="tx1"/>
              </a:buClr>
              <a:buFont typeface="Wingdings" pitchFamily="2" charset="2"/>
              <a:buNone/>
              <a:defRPr sz="3132"/>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903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8"/>
            <a:ext cx="5378548" cy="1943393"/>
          </a:xfrm>
        </p:spPr>
        <p:txBody>
          <a:bodyPr wrap="square">
            <a:spAutoFit/>
          </a:bodyPr>
          <a:lstStyle>
            <a:lvl1pPr marL="281279" indent="-281279">
              <a:spcBef>
                <a:spcPts val="1198"/>
              </a:spcBef>
              <a:buClr>
                <a:schemeClr val="tx2"/>
              </a:buClr>
              <a:buFont typeface="Arial" pitchFamily="34" charset="0"/>
              <a:buChar char="•"/>
              <a:defRPr sz="3132">
                <a:gradFill>
                  <a:gsLst>
                    <a:gs pos="1250">
                      <a:schemeClr val="tx2"/>
                    </a:gs>
                    <a:gs pos="99000">
                      <a:schemeClr val="tx2"/>
                    </a:gs>
                  </a:gsLst>
                  <a:lin ang="5400000" scaled="0"/>
                </a:gradFill>
              </a:defRPr>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1943393"/>
          </a:xfrm>
        </p:spPr>
        <p:txBody>
          <a:bodyPr wrap="square">
            <a:spAutoFit/>
          </a:bodyPr>
          <a:lstStyle>
            <a:lvl1pPr marL="281279" indent="-281279">
              <a:spcBef>
                <a:spcPts val="1198"/>
              </a:spcBef>
              <a:buClr>
                <a:schemeClr val="tx2"/>
              </a:buClr>
              <a:buFont typeface="Arial" pitchFamily="34" charset="0"/>
              <a:buChar char="•"/>
              <a:defRPr sz="3132">
                <a:gradFill>
                  <a:gsLst>
                    <a:gs pos="1250">
                      <a:schemeClr val="tx2"/>
                    </a:gs>
                    <a:gs pos="99000">
                      <a:schemeClr val="tx2"/>
                    </a:gs>
                  </a:gsLst>
                  <a:lin ang="5400000" scaled="0"/>
                </a:gradFill>
              </a:defRPr>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0545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8"/>
            <a:ext cx="5378548" cy="1943393"/>
          </a:xfrm>
        </p:spPr>
        <p:txBody>
          <a:bodyPr wrap="square">
            <a:spAutoFit/>
          </a:bodyPr>
          <a:lstStyle>
            <a:lvl1pPr marL="281279" indent="-281279">
              <a:spcBef>
                <a:spcPts val="1198"/>
              </a:spcBef>
              <a:buClr>
                <a:schemeClr val="tx1"/>
              </a:buClr>
              <a:buFont typeface="Arial" pitchFamily="34" charset="0"/>
              <a:buChar char="•"/>
              <a:defRPr sz="3132"/>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1943393"/>
          </a:xfrm>
        </p:spPr>
        <p:txBody>
          <a:bodyPr wrap="square">
            <a:spAutoFit/>
          </a:bodyPr>
          <a:lstStyle>
            <a:lvl1pPr marL="281279" indent="-281279">
              <a:spcBef>
                <a:spcPts val="1198"/>
              </a:spcBef>
              <a:buClr>
                <a:schemeClr val="tx1"/>
              </a:buClr>
              <a:buFont typeface="Arial" pitchFamily="34" charset="0"/>
              <a:buChar char="•"/>
              <a:defRPr sz="3132"/>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821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9836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1203816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8964248" cy="1158793"/>
          </a:xfrm>
          <a:noFill/>
        </p:spPr>
        <p:txBody>
          <a:bodyPr wrap="square" tIns="91440" bIns="91440" anchor="t" anchorCtr="0">
            <a:spAutoFit/>
          </a:bodyPr>
          <a:lstStyle>
            <a:lvl1pPr>
              <a:defRPr sz="704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2"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48713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4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7722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95493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2" cy="1158793"/>
          </a:xfrm>
          <a:noFill/>
        </p:spPr>
        <p:txBody>
          <a:bodyPr tIns="91440" bIns="91440" anchor="t" anchorCtr="0">
            <a:spAutoFit/>
          </a:bodyPr>
          <a:lstStyle>
            <a:lvl1pPr>
              <a:defRPr sz="704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94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2" cy="1158793"/>
          </a:xfrm>
          <a:noFill/>
        </p:spPr>
        <p:txBody>
          <a:bodyPr tIns="91440" bIns="91440" anchor="t" anchorCtr="0">
            <a:spAutoFit/>
          </a:bodyPr>
          <a:lstStyle>
            <a:lvl1pPr>
              <a:defRPr sz="704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291509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20921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037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01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8" tIns="45658" rIns="45658" bIns="45658" numCol="1" spcCol="0" rtlCol="0" fromWordArt="0" anchor="ctr" anchorCtr="0" forceAA="0" compatLnSpc="1">
            <a:prstTxWarp prst="textNoShape">
              <a:avLst/>
            </a:prstTxWarp>
            <a:noAutofit/>
          </a:bodyPr>
          <a:lstStyle/>
          <a:p>
            <a:pPr algn="ctr" defTabSz="912809"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4"/>
            <a:ext cx="11653521" cy="1956973"/>
          </a:xfrm>
        </p:spPr>
        <p:txBody>
          <a:bodyPr/>
          <a:lstStyle>
            <a:lvl1pPr marL="0" indent="0">
              <a:buNone/>
              <a:defRPr sz="323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2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38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8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60296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1618"/>
            <a:ext cx="11653521" cy="395317"/>
          </a:xfrm>
          <a:prstGeom prst="rect">
            <a:avLst/>
          </a:prstGeom>
          <a:noFill/>
          <a:ln w="12700">
            <a:noFill/>
            <a:miter lim="800000"/>
            <a:headEnd type="none" w="sm" len="sm"/>
            <a:tailEnd type="none" w="sm" len="sm"/>
          </a:ln>
          <a:effectLst/>
        </p:spPr>
        <p:txBody>
          <a:bodyPr vert="horz" wrap="square" lIns="179031" tIns="143224" rIns="179031" bIns="143224" numCol="1" anchor="t" anchorCtr="0" compatLnSpc="1">
            <a:prstTxWarp prst="textNoShape">
              <a:avLst/>
            </a:prstTxWarp>
            <a:spAutoFit/>
          </a:bodyPr>
          <a:lstStyle/>
          <a:p>
            <a:pPr defTabSz="91263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433244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2" cy="2396047"/>
          </a:xfrm>
          <a:prstGeom prst="rect">
            <a:avLst/>
          </a:prstGeom>
        </p:spPr>
        <p:txBody>
          <a:bodyPr/>
          <a:lstStyle>
            <a:lvl1pPr marL="284387" indent="-284387">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449" indent="-275063">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835" indent="-284387">
              <a:buClr>
                <a:schemeClr val="tx1"/>
              </a:buClr>
              <a:buSzPct val="90000"/>
              <a:buFont typeface="Arial" pitchFamily="34" charset="0"/>
              <a:buChar char="•"/>
              <a:defRPr sz="274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615" indent="-223779">
              <a:buClr>
                <a:schemeClr val="tx1"/>
              </a:buClr>
              <a:buSzPct val="90000"/>
              <a:buFont typeface="Arial" pitchFamily="34" charset="0"/>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394" indent="-223779">
              <a:buClr>
                <a:schemeClr val="tx1"/>
              </a:buClr>
              <a:buSzPct val="90000"/>
              <a:buFont typeface="Arial" pitchFamily="34" charset="0"/>
              <a:buChar char="•"/>
              <a:defRPr sz="195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1697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17191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4" name="Tytuł 7"/>
          <p:cNvSpPr>
            <a:spLocks noGrp="1"/>
          </p:cNvSpPr>
          <p:nvPr>
            <p:ph type="title" hasCustomPrompt="1"/>
          </p:nvPr>
        </p:nvSpPr>
        <p:spPr>
          <a:xfrm>
            <a:off x="659396" y="437075"/>
            <a:ext cx="3490444" cy="832506"/>
          </a:xfrm>
          <a:prstGeom prst="rect">
            <a:avLst/>
          </a:prstGeom>
        </p:spPr>
        <p:txBody>
          <a:bodyPr wrap="none" anchor="t">
            <a:spAutoFit/>
          </a:bodyPr>
          <a:lstStyle>
            <a:lvl1pPr>
              <a:defRPr b="1" i="0" cap="all" spc="-250" baseline="0">
                <a:solidFill>
                  <a:schemeClr val="bg2"/>
                </a:solidFill>
                <a:latin typeface="+mj-lt"/>
              </a:defRPr>
            </a:lvl1pPr>
          </a:lstStyle>
          <a:p>
            <a:r>
              <a:rPr lang="en-US" dirty="0"/>
              <a:t>Sample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632275" y="6320156"/>
            <a:ext cx="1032964" cy="296989"/>
          </a:xfrm>
          <a:prstGeom prst="rect">
            <a:avLst/>
          </a:prstGeom>
        </p:spPr>
      </p:pic>
    </p:spTree>
    <p:extLst>
      <p:ext uri="{BB962C8B-B14F-4D97-AF65-F5344CB8AC3E}">
        <p14:creationId xmlns:p14="http://schemas.microsoft.com/office/powerpoint/2010/main" val="3389283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02006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423939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38502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78" t="-1" b="1518"/>
          <a:stretch/>
        </p:blipFill>
        <p:spPr>
          <a:xfrm>
            <a:off x="-7058" y="0"/>
            <a:ext cx="12191377" cy="5222103"/>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70200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18337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295668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621269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26842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912266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58075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6989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158611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8464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35887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075105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p:nvPr userDrawn="1"/>
        </p:nvGrpSpPr>
        <p:grpSpPr>
          <a:xfrm>
            <a:off x="0" y="6331942"/>
            <a:ext cx="12191377" cy="526058"/>
            <a:chOff x="0" y="6457995"/>
            <a:chExt cx="12435840" cy="536530"/>
          </a:xfrm>
        </p:grpSpPr>
        <p:pic>
          <p:nvPicPr>
            <p:cNvPr id="5" name="Picture 4"/>
            <p:cNvPicPr>
              <a:picLocks noChangeAspect="1"/>
            </p:cNvPicPr>
            <p:nvPr userDrawn="1"/>
          </p:nvPicPr>
          <p:blipFill rotWithShape="1">
            <a:blip r:embed="rId2"/>
            <a:srcRect l="281" t="57166" b="11268"/>
            <a:stretch/>
          </p:blipFill>
          <p:spPr>
            <a:xfrm>
              <a:off x="0" y="6457995"/>
              <a:ext cx="12435840" cy="536530"/>
            </a:xfrm>
            <a:prstGeom prst="rect">
              <a:avLst/>
            </a:prstGeom>
          </p:spPr>
        </p:pic>
        <p:pic>
          <p:nvPicPr>
            <p:cNvPr id="4" name="Picture 3"/>
            <p:cNvPicPr>
              <a:picLocks noChangeAspect="1"/>
            </p:cNvPicPr>
            <p:nvPr userDrawn="1"/>
          </p:nvPicPr>
          <p:blipFill>
            <a:blip r:embed="rId3">
              <a:biLevel thresh="25000"/>
            </a:blip>
            <a:stretch>
              <a:fillRect/>
            </a:stretch>
          </p:blipFill>
          <p:spPr>
            <a:xfrm>
              <a:off x="278514" y="6623074"/>
              <a:ext cx="936609" cy="206372"/>
            </a:xfrm>
            <a:prstGeom prst="rect">
              <a:avLst/>
            </a:prstGeom>
          </p:spPr>
        </p:pic>
      </p:grpSp>
    </p:spTree>
    <p:extLst>
      <p:ext uri="{BB962C8B-B14F-4D97-AF65-F5344CB8AC3E}">
        <p14:creationId xmlns:p14="http://schemas.microsoft.com/office/powerpoint/2010/main" val="53316916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18841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24934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011896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4522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969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9844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55345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9970144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96900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96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924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550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12632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3" y="476293"/>
            <a:ext cx="1421441" cy="304828"/>
          </a:xfrm>
          <a:prstGeom prst="rect">
            <a:avLst/>
          </a:prstGeom>
        </p:spPr>
      </p:pic>
    </p:spTree>
    <p:extLst>
      <p:ext uri="{BB962C8B-B14F-4D97-AF65-F5344CB8AC3E}">
        <p14:creationId xmlns:p14="http://schemas.microsoft.com/office/powerpoint/2010/main" val="234778694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476293"/>
            <a:ext cx="1421437" cy="304828"/>
          </a:xfrm>
          <a:prstGeom prst="rect">
            <a:avLst/>
          </a:prstGeom>
        </p:spPr>
      </p:pic>
    </p:spTree>
    <p:extLst>
      <p:ext uri="{BB962C8B-B14F-4D97-AF65-F5344CB8AC3E}">
        <p14:creationId xmlns:p14="http://schemas.microsoft.com/office/powerpoint/2010/main" val="2084059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5750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6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97942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79847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41383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7277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16616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55298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58420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78" t="-1" b="1518"/>
          <a:stretch/>
        </p:blipFill>
        <p:spPr>
          <a:xfrm>
            <a:off x="-7058" y="0"/>
            <a:ext cx="12191377" cy="5222103"/>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0250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597854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93230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80649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4502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2931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64014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663121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63876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685033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749190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855165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p:nvPr userDrawn="1"/>
        </p:nvGrpSpPr>
        <p:grpSpPr>
          <a:xfrm>
            <a:off x="0" y="6331942"/>
            <a:ext cx="12191377" cy="526058"/>
            <a:chOff x="0" y="6457995"/>
            <a:chExt cx="12435840" cy="536530"/>
          </a:xfrm>
        </p:grpSpPr>
        <p:pic>
          <p:nvPicPr>
            <p:cNvPr id="5" name="Picture 4"/>
            <p:cNvPicPr>
              <a:picLocks noChangeAspect="1"/>
            </p:cNvPicPr>
            <p:nvPr userDrawn="1"/>
          </p:nvPicPr>
          <p:blipFill rotWithShape="1">
            <a:blip r:embed="rId2"/>
            <a:srcRect l="281" t="57166" b="11268"/>
            <a:stretch/>
          </p:blipFill>
          <p:spPr>
            <a:xfrm>
              <a:off x="0" y="6457995"/>
              <a:ext cx="12435840" cy="536530"/>
            </a:xfrm>
            <a:prstGeom prst="rect">
              <a:avLst/>
            </a:prstGeom>
          </p:spPr>
        </p:pic>
        <p:pic>
          <p:nvPicPr>
            <p:cNvPr id="4" name="Picture 3"/>
            <p:cNvPicPr>
              <a:picLocks noChangeAspect="1"/>
            </p:cNvPicPr>
            <p:nvPr userDrawn="1"/>
          </p:nvPicPr>
          <p:blipFill>
            <a:blip r:embed="rId3">
              <a:biLevel thresh="25000"/>
            </a:blip>
            <a:stretch>
              <a:fillRect/>
            </a:stretch>
          </p:blipFill>
          <p:spPr>
            <a:xfrm>
              <a:off x="278514" y="6623074"/>
              <a:ext cx="936609" cy="206372"/>
            </a:xfrm>
            <a:prstGeom prst="rect">
              <a:avLst/>
            </a:prstGeom>
          </p:spPr>
        </p:pic>
      </p:grpSp>
    </p:spTree>
    <p:extLst>
      <p:ext uri="{BB962C8B-B14F-4D97-AF65-F5344CB8AC3E}">
        <p14:creationId xmlns:p14="http://schemas.microsoft.com/office/powerpoint/2010/main" val="285513332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0711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49094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01443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5051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58747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9978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8356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1135336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00437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9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01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538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30603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3" y="476293"/>
            <a:ext cx="1421441" cy="304828"/>
          </a:xfrm>
          <a:prstGeom prst="rect">
            <a:avLst/>
          </a:prstGeom>
        </p:spPr>
      </p:pic>
    </p:spTree>
    <p:extLst>
      <p:ext uri="{BB962C8B-B14F-4D97-AF65-F5344CB8AC3E}">
        <p14:creationId xmlns:p14="http://schemas.microsoft.com/office/powerpoint/2010/main" val="37687788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476293"/>
            <a:ext cx="1421437" cy="304828"/>
          </a:xfrm>
          <a:prstGeom prst="rect">
            <a:avLst/>
          </a:prstGeom>
        </p:spPr>
      </p:pic>
    </p:spTree>
    <p:extLst>
      <p:ext uri="{BB962C8B-B14F-4D97-AF65-F5344CB8AC3E}">
        <p14:creationId xmlns:p14="http://schemas.microsoft.com/office/powerpoint/2010/main" val="2987441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15847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0045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78448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05937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2977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7277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183078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102582098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58" y="484300"/>
            <a:ext cx="7001078" cy="1297638"/>
          </a:xfrm>
          <a:prstGeom prst="rect">
            <a:avLst/>
          </a:prstGeom>
        </p:spPr>
      </p:pic>
    </p:spTree>
    <p:extLst>
      <p:ext uri="{BB962C8B-B14F-4D97-AF65-F5344CB8AC3E}">
        <p14:creationId xmlns:p14="http://schemas.microsoft.com/office/powerpoint/2010/main" val="491498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4279795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83411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7954882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2674337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156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24" y="3343635"/>
            <a:ext cx="12191377" cy="3043622"/>
          </a:xfrm>
          <a:prstGeom prst="rect">
            <a:avLst/>
          </a:prstGeom>
        </p:spPr>
      </p:pic>
    </p:spTree>
    <p:extLst>
      <p:ext uri="{BB962C8B-B14F-4D97-AF65-F5344CB8AC3E}">
        <p14:creationId xmlns:p14="http://schemas.microsoft.com/office/powerpoint/2010/main" val="381474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4237358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47999844"/>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33956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3111684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087851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5567723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30598271"/>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402045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405102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4986805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9250240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0311638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085737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666644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3095222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24393896"/>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2086473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96689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46022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394538803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2448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108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367145022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36258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059" indent="0" algn="ctr">
              <a:buNone/>
              <a:defRPr sz="2000"/>
            </a:lvl2pPr>
            <a:lvl3pPr marL="914120" indent="0" algn="ctr">
              <a:buNone/>
              <a:defRPr sz="1800"/>
            </a:lvl3pPr>
            <a:lvl4pPr marL="1371179" indent="0" algn="ctr">
              <a:buNone/>
              <a:defRPr sz="1600"/>
            </a:lvl4pPr>
            <a:lvl5pPr marL="1828238" indent="0" algn="ctr">
              <a:buNone/>
              <a:defRPr sz="1600"/>
            </a:lvl5pPr>
            <a:lvl6pPr marL="2285297" indent="0" algn="ctr">
              <a:buNone/>
              <a:defRPr sz="1600"/>
            </a:lvl6pPr>
            <a:lvl7pPr marL="2742358" indent="0" algn="ctr">
              <a:buNone/>
              <a:defRPr sz="1600"/>
            </a:lvl7pPr>
            <a:lvl8pPr marL="3199418" indent="0" algn="ctr">
              <a:buNone/>
              <a:defRPr sz="1600"/>
            </a:lvl8pPr>
            <a:lvl9pPr marL="365647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5/2/2017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6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15216565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5/2/2017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6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252252333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5/2/2017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26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377211404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5/2/2017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26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266125133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91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Walkin No ti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41"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TextBox 6"/>
          <p:cNvSpPr txBox="1"/>
          <p:nvPr userDrawn="1"/>
        </p:nvSpPr>
        <p:spPr bwMode="white">
          <a:xfrm>
            <a:off x="287915" y="3161774"/>
            <a:ext cx="11858952" cy="2625350"/>
          </a:xfrm>
          <a:prstGeom prst="rect">
            <a:avLst/>
          </a:prstGeom>
          <a:noFill/>
        </p:spPr>
        <p:txBody>
          <a:bodyPr wrap="square" lIns="179259" tIns="143407" rIns="179259" bIns="143407" rtlCol="0">
            <a:spAutoFit/>
          </a:bodyPr>
          <a:lstStyle/>
          <a:p>
            <a:pPr marL="0" marR="0" lvl="0" indent="0" algn="l" defTabSz="914261" rtl="0" eaLnBrk="1" fontAlgn="auto" latinLnBrk="0" hangingPunct="1">
              <a:lnSpc>
                <a:spcPct val="90000"/>
              </a:lnSpc>
              <a:spcBef>
                <a:spcPts val="0"/>
              </a:spcBef>
              <a:spcAft>
                <a:spcPts val="588"/>
              </a:spcAft>
              <a:buClrTx/>
              <a:buSzTx/>
              <a:buFontTx/>
              <a:buNone/>
              <a:tabLst/>
              <a:defRPr/>
            </a:pPr>
            <a:r>
              <a:rPr kumimoji="0" lang="en-US" sz="8431"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Machine Learning &amp;</a:t>
            </a:r>
            <a:br>
              <a:rPr kumimoji="0" lang="en-US" sz="8431"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8431"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Data Science Conference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759" y="479505"/>
            <a:ext cx="1522404" cy="326167"/>
          </a:xfrm>
          <a:prstGeom prst="rect">
            <a:avLst/>
          </a:prstGeom>
        </p:spPr>
      </p:pic>
      <p:sp>
        <p:nvSpPr>
          <p:cNvPr id="11" name="TextBox 10"/>
          <p:cNvSpPr txBox="1"/>
          <p:nvPr userDrawn="1"/>
        </p:nvSpPr>
        <p:spPr bwMode="white">
          <a:xfrm>
            <a:off x="287916" y="5663854"/>
            <a:ext cx="9994611" cy="926627"/>
          </a:xfrm>
          <a:prstGeom prst="rect">
            <a:avLst/>
          </a:prstGeom>
          <a:noFill/>
        </p:spPr>
        <p:txBody>
          <a:bodyPr wrap="square" lIns="179259" tIns="143407" rIns="179259" bIns="143407" rtlCol="0">
            <a:spAutoFit/>
          </a:bodyPr>
          <a:lstStyle/>
          <a:p>
            <a:pPr marL="0" marR="0" lvl="0" indent="0" algn="l" defTabSz="914261" rtl="0" eaLnBrk="1" fontAlgn="auto" latinLnBrk="0" hangingPunct="1">
              <a:lnSpc>
                <a:spcPct val="90000"/>
              </a:lnSpc>
              <a:spcBef>
                <a:spcPts val="0"/>
              </a:spcBef>
              <a:spcAft>
                <a:spcPts val="588"/>
              </a:spcAft>
              <a:buClrTx/>
              <a:buSzTx/>
              <a:buFontTx/>
              <a:buNone/>
              <a:tabLst/>
              <a:defRPr/>
            </a:pPr>
            <a:r>
              <a:rPr kumimoji="0" lang="en-US" sz="4508"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May 28 – 29, 2015  •  MSCC</a:t>
            </a:r>
          </a:p>
        </p:txBody>
      </p:sp>
    </p:spTree>
    <p:extLst>
      <p:ext uri="{BB962C8B-B14F-4D97-AF65-F5344CB8AC3E}">
        <p14:creationId xmlns:p14="http://schemas.microsoft.com/office/powerpoint/2010/main" val="220636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5177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Slide Photo_Animate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269240" y="1187620"/>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8"/>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40623" y="2"/>
            <a:ext cx="4751620" cy="6858623"/>
          </a:xfrm>
          <a:prstGeom prst="rect">
            <a:avLst/>
          </a:prstGeom>
        </p:spPr>
      </p:pic>
      <p:sp>
        <p:nvSpPr>
          <p:cNvPr id="9" name="Title 1"/>
          <p:cNvSpPr>
            <a:spLocks noGrp="1"/>
          </p:cNvSpPr>
          <p:nvPr>
            <p:ph type="title" hasCustomPrompt="1"/>
          </p:nvPr>
        </p:nvSpPr>
        <p:spPr bwMode="auto">
          <a:xfrm>
            <a:off x="269303" y="1187620"/>
            <a:ext cx="8067760" cy="1793104"/>
          </a:xfrm>
          <a:noFill/>
        </p:spPr>
        <p:txBody>
          <a:bodyPr lIns="146304" tIns="91440" rIns="146304" bIns="91440" anchor="t" anchorCtr="0"/>
          <a:lstStyle>
            <a:lvl1pPr>
              <a:defRPr sz="5294"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2980724"/>
            <a:ext cx="806938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1229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4" name="Tytuł 7"/>
          <p:cNvSpPr>
            <a:spLocks noGrp="1"/>
          </p:cNvSpPr>
          <p:nvPr>
            <p:ph type="title" hasCustomPrompt="1"/>
          </p:nvPr>
        </p:nvSpPr>
        <p:spPr>
          <a:xfrm>
            <a:off x="659396" y="437076"/>
            <a:ext cx="2906694" cy="699978"/>
          </a:xfrm>
          <a:prstGeom prst="rect">
            <a:avLst/>
          </a:prstGeom>
        </p:spPr>
        <p:txBody>
          <a:bodyPr wrap="none" anchor="t">
            <a:spAutoFit/>
          </a:bodyPr>
          <a:lstStyle>
            <a:lvl1pPr>
              <a:defRPr b="1" i="0" cap="all" spc="-250" baseline="0">
                <a:solidFill>
                  <a:schemeClr val="bg2"/>
                </a:solidFill>
                <a:latin typeface="+mj-lt"/>
              </a:defRPr>
            </a:lvl1pPr>
          </a:lstStyle>
          <a:p>
            <a:r>
              <a:rPr lang="en-US" dirty="0"/>
              <a:t>Sample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632275" y="6320156"/>
            <a:ext cx="1032964" cy="296989"/>
          </a:xfrm>
          <a:prstGeom prst="rect">
            <a:avLst/>
          </a:prstGeom>
        </p:spPr>
      </p:pic>
    </p:spTree>
    <p:extLst>
      <p:ext uri="{BB962C8B-B14F-4D97-AF65-F5344CB8AC3E}">
        <p14:creationId xmlns:p14="http://schemas.microsoft.com/office/powerpoint/2010/main" val="171017390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89371443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88845958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E4C3AA8-5CC5-455F-9567-72E6AB2AEB6E}"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16235315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4C3AA8-5CC5-455F-9567-72E6AB2AEB6E}"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66196720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4C3AA8-5CC5-455F-9567-72E6AB2AEB6E}" type="datetimeFigureOut">
              <a:rPr lang="en-US" smtClean="0"/>
              <a:t>5/2/2017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02832145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4C3AA8-5CC5-455F-9567-72E6AB2AEB6E}" type="datetimeFigureOut">
              <a:rPr lang="en-US" smtClean="0"/>
              <a:t>5/2/2017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10266872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C3AA8-5CC5-455F-9567-72E6AB2AEB6E}" type="datetimeFigureOut">
              <a:rPr lang="en-US" smtClean="0"/>
              <a:t>5/2/2017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75974204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4C3AA8-5CC5-455F-9567-72E6AB2AEB6E}"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9654072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214" y="6029313"/>
            <a:ext cx="1673890" cy="358621"/>
          </a:xfrm>
          <a:prstGeom prst="rect">
            <a:avLst/>
          </a:prstGeom>
        </p:spPr>
      </p:pic>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620501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4C3AA8-5CC5-455F-9567-72E6AB2AEB6E}"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04604315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00218253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2944104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142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85798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7123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5073892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65431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67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1326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2460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3515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8441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9299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1948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8740375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844778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722025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5186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27156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07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07481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61517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9629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418138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89695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3021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31551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3847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8468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42572996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41572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675224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52762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30367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262369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43773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859798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4875847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0625004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5709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269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02150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617773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663404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843463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6543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0327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4053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88216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1499792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8706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5847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4869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7022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9087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92169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5100438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541496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23166188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623369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563715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462996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967833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740470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47596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68011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0268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594917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30984908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6136807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49865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72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663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51543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700699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87127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226949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38568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604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03604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42757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08932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94124310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719511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814218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7914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7027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26" Type="http://schemas.openxmlformats.org/officeDocument/2006/relationships/slideLayout" Target="../slideLayouts/slideLayout261.xml"/><Relationship Id="rId3" Type="http://schemas.openxmlformats.org/officeDocument/2006/relationships/slideLayout" Target="../slideLayouts/slideLayout238.xml"/><Relationship Id="rId21" Type="http://schemas.openxmlformats.org/officeDocument/2006/relationships/slideLayout" Target="../slideLayouts/slideLayout256.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5" Type="http://schemas.openxmlformats.org/officeDocument/2006/relationships/slideLayout" Target="../slideLayouts/slideLayout260.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29" Type="http://schemas.openxmlformats.org/officeDocument/2006/relationships/theme" Target="../theme/theme10.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24" Type="http://schemas.openxmlformats.org/officeDocument/2006/relationships/slideLayout" Target="../slideLayouts/slideLayout259.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slideLayout" Target="../slideLayouts/slideLayout258.xml"/><Relationship Id="rId28" Type="http://schemas.openxmlformats.org/officeDocument/2006/relationships/slideLayout" Target="../slideLayouts/slideLayout263.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slideLayout" Target="../slideLayouts/slideLayout257.xml"/><Relationship Id="rId27" Type="http://schemas.openxmlformats.org/officeDocument/2006/relationships/slideLayout" Target="../slideLayouts/slideLayout262.xml"/><Relationship Id="rId30"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1.xml"/><Relationship Id="rId3" Type="http://schemas.openxmlformats.org/officeDocument/2006/relationships/slideLayout" Target="../slideLayouts/slideLayout266.xml"/><Relationship Id="rId7" Type="http://schemas.openxmlformats.org/officeDocument/2006/relationships/slideLayout" Target="../slideLayouts/slideLayout270.xml"/><Relationship Id="rId2" Type="http://schemas.openxmlformats.org/officeDocument/2006/relationships/slideLayout" Target="../slideLayouts/slideLayout265.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5" Type="http://schemas.openxmlformats.org/officeDocument/2006/relationships/slideLayout" Target="../slideLayouts/slideLayout268.xml"/><Relationship Id="rId4" Type="http://schemas.openxmlformats.org/officeDocument/2006/relationships/slideLayout" Target="../slideLayouts/slideLayout267.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theme" Target="../theme/theme12.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7.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image" Target="../media/image7.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image" Target="../media/image7.png"/><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theme" Target="../theme/theme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theme" Target="../theme/theme5.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theme" Target="../theme/theme6.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theme" Target="../theme/theme7.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34" Type="http://schemas.openxmlformats.org/officeDocument/2006/relationships/image" Target="../media/image1.png"/><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theme" Target="../theme/theme8.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29" Type="http://schemas.openxmlformats.org/officeDocument/2006/relationships/slideLayout" Target="../slideLayouts/slideLayout230.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image" Target="../media/image1.png"/><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64710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0"/>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393830218"/>
      </p:ext>
    </p:extLst>
  </p:cSld>
  <p:clrMap bg1="dk1" tx1="lt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0"/>
            <a:fld id="{94D9E494-20D6-4DF4-AE01-DF189AC14FC4}" type="datetimeFigureOut">
              <a:rPr lang="en-US" smtClean="0">
                <a:solidFill>
                  <a:prstClr val="black">
                    <a:tint val="75000"/>
                  </a:prstClr>
                </a:solidFill>
              </a:rPr>
              <a:pPr defTabSz="914120"/>
              <a:t>5/2/2017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0"/>
            <a:fld id="{E987E1A4-5E51-4EF0-8D05-9653F9175C7C}" type="slidenum">
              <a:rPr lang="en-US" smtClean="0">
                <a:solidFill>
                  <a:prstClr val="black">
                    <a:tint val="75000"/>
                  </a:prstClr>
                </a:solidFill>
              </a:rPr>
              <a:pPr defTabSz="914120"/>
              <a:t>‹#›</a:t>
            </a:fld>
            <a:endParaRPr lang="en-US">
              <a:solidFill>
                <a:prstClr val="black">
                  <a:tint val="75000"/>
                </a:prstClr>
              </a:solidFill>
            </a:endParaRPr>
          </a:p>
        </p:txBody>
      </p:sp>
    </p:spTree>
    <p:extLst>
      <p:ext uri="{BB962C8B-B14F-4D97-AF65-F5344CB8AC3E}">
        <p14:creationId xmlns:p14="http://schemas.microsoft.com/office/powerpoint/2010/main" val="522045745"/>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Lst>
  <p:txStyles>
    <p:titleStyle>
      <a:lvl1pPr algn="l" defTabSz="91412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29" indent="-228529" algn="l" defTabSz="91412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88" indent="-228529" algn="l" defTabSz="91412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649" indent="-228529" algn="l" defTabSz="91412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708"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8"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829"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887"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946"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005"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20" rtl="0" eaLnBrk="1" latinLnBrk="0" hangingPunct="1">
        <a:defRPr sz="1800" kern="1200">
          <a:solidFill>
            <a:schemeClr val="tx1"/>
          </a:solidFill>
          <a:latin typeface="+mn-lt"/>
          <a:ea typeface="+mn-ea"/>
          <a:cs typeface="+mn-cs"/>
        </a:defRPr>
      </a:lvl1pPr>
      <a:lvl2pPr marL="457059" algn="l" defTabSz="914120" rtl="0" eaLnBrk="1" latinLnBrk="0" hangingPunct="1">
        <a:defRPr sz="1800" kern="1200">
          <a:solidFill>
            <a:schemeClr val="tx1"/>
          </a:solidFill>
          <a:latin typeface="+mn-lt"/>
          <a:ea typeface="+mn-ea"/>
          <a:cs typeface="+mn-cs"/>
        </a:defRPr>
      </a:lvl2pPr>
      <a:lvl3pPr marL="914120" algn="l" defTabSz="914120" rtl="0" eaLnBrk="1" latinLnBrk="0" hangingPunct="1">
        <a:defRPr sz="1800" kern="1200">
          <a:solidFill>
            <a:schemeClr val="tx1"/>
          </a:solidFill>
          <a:latin typeface="+mn-lt"/>
          <a:ea typeface="+mn-ea"/>
          <a:cs typeface="+mn-cs"/>
        </a:defRPr>
      </a:lvl3pPr>
      <a:lvl4pPr marL="1371179" algn="l" defTabSz="914120" rtl="0" eaLnBrk="1" latinLnBrk="0" hangingPunct="1">
        <a:defRPr sz="1800" kern="1200">
          <a:solidFill>
            <a:schemeClr val="tx1"/>
          </a:solidFill>
          <a:latin typeface="+mn-lt"/>
          <a:ea typeface="+mn-ea"/>
          <a:cs typeface="+mn-cs"/>
        </a:defRPr>
      </a:lvl4pPr>
      <a:lvl5pPr marL="1828238" algn="l" defTabSz="914120" rtl="0" eaLnBrk="1" latinLnBrk="0" hangingPunct="1">
        <a:defRPr sz="1800" kern="1200">
          <a:solidFill>
            <a:schemeClr val="tx1"/>
          </a:solidFill>
          <a:latin typeface="+mn-lt"/>
          <a:ea typeface="+mn-ea"/>
          <a:cs typeface="+mn-cs"/>
        </a:defRPr>
      </a:lvl5pPr>
      <a:lvl6pPr marL="2285297" algn="l" defTabSz="914120" rtl="0" eaLnBrk="1" latinLnBrk="0" hangingPunct="1">
        <a:defRPr sz="1800" kern="1200">
          <a:solidFill>
            <a:schemeClr val="tx1"/>
          </a:solidFill>
          <a:latin typeface="+mn-lt"/>
          <a:ea typeface="+mn-ea"/>
          <a:cs typeface="+mn-cs"/>
        </a:defRPr>
      </a:lvl6pPr>
      <a:lvl7pPr marL="2742358" algn="l" defTabSz="914120" rtl="0" eaLnBrk="1" latinLnBrk="0" hangingPunct="1">
        <a:defRPr sz="1800" kern="1200">
          <a:solidFill>
            <a:schemeClr val="tx1"/>
          </a:solidFill>
          <a:latin typeface="+mn-lt"/>
          <a:ea typeface="+mn-ea"/>
          <a:cs typeface="+mn-cs"/>
        </a:defRPr>
      </a:lvl7pPr>
      <a:lvl8pPr marL="3199418" algn="l" defTabSz="914120" rtl="0" eaLnBrk="1" latinLnBrk="0" hangingPunct="1">
        <a:defRPr sz="1800" kern="1200">
          <a:solidFill>
            <a:schemeClr val="tx1"/>
          </a:solidFill>
          <a:latin typeface="+mn-lt"/>
          <a:ea typeface="+mn-ea"/>
          <a:cs typeface="+mn-cs"/>
        </a:defRPr>
      </a:lvl8pPr>
      <a:lvl9pPr marL="3656477" algn="l" defTabSz="91412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C3AA8-5CC5-455F-9567-72E6AB2AEB6E}" type="datetimeFigureOut">
              <a:rPr lang="en-US" smtClean="0"/>
              <a:t>5/2/2017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20098-320B-459E-801E-54E5791438C8}" type="slidenum">
              <a:rPr lang="en-US" smtClean="0"/>
              <a:t>‹#›</a:t>
            </a:fld>
            <a:endParaRPr lang="en-US"/>
          </a:p>
        </p:txBody>
      </p:sp>
    </p:spTree>
    <p:extLst>
      <p:ext uri="{BB962C8B-B14F-4D97-AF65-F5344CB8AC3E}">
        <p14:creationId xmlns:p14="http://schemas.microsoft.com/office/powerpoint/2010/main" val="913039815"/>
      </p:ext>
    </p:extLst>
  </p:cSld>
  <p:clrMap bg1="dk1" tx1="lt1" bg2="dk2" tx2="lt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456130452"/>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48122975"/>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995506910"/>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56627115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905"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92770837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3" y="-8230"/>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2809"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2809"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2809"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2809"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2809"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2809"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66520229"/>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Lst>
  <p:transition>
    <p:fade/>
  </p:transition>
  <p:txStyles>
    <p:titleStyle>
      <a:lvl1pPr algn="l" defTabSz="913073"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669" marR="0" indent="-335669" algn="l" defTabSz="913073"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881" marR="0" indent="-236212" algn="l" defTabSz="913073" rtl="0" eaLnBrk="1" fontAlgn="auto" latinLnBrk="0" hangingPunct="1">
        <a:lnSpc>
          <a:spcPct val="90000"/>
        </a:lnSpc>
        <a:spcBef>
          <a:spcPct val="20000"/>
        </a:spcBef>
        <a:spcAft>
          <a:spcPts val="0"/>
        </a:spcAft>
        <a:buClrTx/>
        <a:buSzPct val="90000"/>
        <a:buFont typeface="Arial" pitchFamily="34" charset="0"/>
        <a:buChar char="•"/>
        <a:tabLst/>
        <a:defRPr sz="2349" kern="1200" spc="0" baseline="0">
          <a:gradFill>
            <a:gsLst>
              <a:gs pos="1250">
                <a:schemeClr val="tx1"/>
              </a:gs>
              <a:gs pos="100000">
                <a:schemeClr val="tx1"/>
              </a:gs>
            </a:gsLst>
            <a:lin ang="5400000" scaled="0"/>
          </a:gradFill>
          <a:latin typeface="+mn-lt"/>
          <a:ea typeface="+mn-ea"/>
          <a:cs typeface="+mn-cs"/>
        </a:defRPr>
      </a:lvl2pPr>
      <a:lvl3pPr marL="783228"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957" kern="1200" spc="0" baseline="0">
          <a:gradFill>
            <a:gsLst>
              <a:gs pos="1250">
                <a:schemeClr val="tx1"/>
              </a:gs>
              <a:gs pos="100000">
                <a:schemeClr val="tx1"/>
              </a:gs>
            </a:gsLst>
            <a:lin ang="5400000" scaled="0"/>
          </a:gradFill>
          <a:latin typeface="+mn-lt"/>
          <a:ea typeface="+mn-ea"/>
          <a:cs typeface="+mn-cs"/>
        </a:defRPr>
      </a:lvl3pPr>
      <a:lvl4pPr marL="1007007"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4pPr>
      <a:lvl5pPr marL="1230786"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5pPr>
      <a:lvl6pPr marL="2510950"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6pPr>
      <a:lvl7pPr marL="2967486"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7pPr>
      <a:lvl8pPr marL="3424023"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8pPr>
      <a:lvl9pPr marL="3880560"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9pPr>
    </p:bodyStyle>
    <p:otherStyle>
      <a:defPPr>
        <a:defRPr lang="en-US"/>
      </a:defPPr>
      <a:lvl1pPr marL="0" algn="l" defTabSz="913073" rtl="0" eaLnBrk="1" latinLnBrk="0" hangingPunct="1">
        <a:defRPr sz="1762" kern="1200">
          <a:solidFill>
            <a:schemeClr val="tx1"/>
          </a:solidFill>
          <a:latin typeface="+mn-lt"/>
          <a:ea typeface="+mn-ea"/>
          <a:cs typeface="+mn-cs"/>
        </a:defRPr>
      </a:lvl1pPr>
      <a:lvl2pPr marL="456536" algn="l" defTabSz="913073" rtl="0" eaLnBrk="1" latinLnBrk="0" hangingPunct="1">
        <a:defRPr sz="1762" kern="1200">
          <a:solidFill>
            <a:schemeClr val="tx1"/>
          </a:solidFill>
          <a:latin typeface="+mn-lt"/>
          <a:ea typeface="+mn-ea"/>
          <a:cs typeface="+mn-cs"/>
        </a:defRPr>
      </a:lvl2pPr>
      <a:lvl3pPr marL="913073" algn="l" defTabSz="913073" rtl="0" eaLnBrk="1" latinLnBrk="0" hangingPunct="1">
        <a:defRPr sz="1762" kern="1200">
          <a:solidFill>
            <a:schemeClr val="tx1"/>
          </a:solidFill>
          <a:latin typeface="+mn-lt"/>
          <a:ea typeface="+mn-ea"/>
          <a:cs typeface="+mn-cs"/>
        </a:defRPr>
      </a:lvl3pPr>
      <a:lvl4pPr marL="1369609" algn="l" defTabSz="913073" rtl="0" eaLnBrk="1" latinLnBrk="0" hangingPunct="1">
        <a:defRPr sz="1762" kern="1200">
          <a:solidFill>
            <a:schemeClr val="tx1"/>
          </a:solidFill>
          <a:latin typeface="+mn-lt"/>
          <a:ea typeface="+mn-ea"/>
          <a:cs typeface="+mn-cs"/>
        </a:defRPr>
      </a:lvl4pPr>
      <a:lvl5pPr marL="1826146" algn="l" defTabSz="913073" rtl="0" eaLnBrk="1" latinLnBrk="0" hangingPunct="1">
        <a:defRPr sz="1762" kern="1200">
          <a:solidFill>
            <a:schemeClr val="tx1"/>
          </a:solidFill>
          <a:latin typeface="+mn-lt"/>
          <a:ea typeface="+mn-ea"/>
          <a:cs typeface="+mn-cs"/>
        </a:defRPr>
      </a:lvl5pPr>
      <a:lvl6pPr marL="2282682" algn="l" defTabSz="913073" rtl="0" eaLnBrk="1" latinLnBrk="0" hangingPunct="1">
        <a:defRPr sz="1762" kern="1200">
          <a:solidFill>
            <a:schemeClr val="tx1"/>
          </a:solidFill>
          <a:latin typeface="+mn-lt"/>
          <a:ea typeface="+mn-ea"/>
          <a:cs typeface="+mn-cs"/>
        </a:defRPr>
      </a:lvl6pPr>
      <a:lvl7pPr marL="2739218" algn="l" defTabSz="913073" rtl="0" eaLnBrk="1" latinLnBrk="0" hangingPunct="1">
        <a:defRPr sz="1762" kern="1200">
          <a:solidFill>
            <a:schemeClr val="tx1"/>
          </a:solidFill>
          <a:latin typeface="+mn-lt"/>
          <a:ea typeface="+mn-ea"/>
          <a:cs typeface="+mn-cs"/>
        </a:defRPr>
      </a:lvl7pPr>
      <a:lvl8pPr marL="3195755" algn="l" defTabSz="913073" rtl="0" eaLnBrk="1" latinLnBrk="0" hangingPunct="1">
        <a:defRPr sz="1762" kern="1200">
          <a:solidFill>
            <a:schemeClr val="tx1"/>
          </a:solidFill>
          <a:latin typeface="+mn-lt"/>
          <a:ea typeface="+mn-ea"/>
          <a:cs typeface="+mn-cs"/>
        </a:defRPr>
      </a:lvl8pPr>
      <a:lvl9pPr marL="3652291" algn="l" defTabSz="913073" rtl="0" eaLnBrk="1" latinLnBrk="0" hangingPunct="1">
        <a:defRPr sz="17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54271021"/>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8"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09469343"/>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2.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3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2.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0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41.xml"/><Relationship Id="rId4" Type="http://schemas.openxmlformats.org/officeDocument/2006/relationships/image" Target="../media/image65.emf"/></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33.xml"/><Relationship Id="rId4" Type="http://schemas.openxmlformats.org/officeDocument/2006/relationships/image" Target="../media/image65.emf"/></Relationships>
</file>

<file path=ppt/slides/_rels/slide1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9.xml"/><Relationship Id="rId1" Type="http://schemas.openxmlformats.org/officeDocument/2006/relationships/slideLayout" Target="../slideLayouts/slideLayout133.xml"/><Relationship Id="rId4" Type="http://schemas.openxmlformats.org/officeDocument/2006/relationships/image" Target="../media/image6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5.emf"/><Relationship Id="rId2" Type="http://schemas.openxmlformats.org/officeDocument/2006/relationships/notesSlide" Target="../notesSlides/notesSlide20.xml"/><Relationship Id="rId1" Type="http://schemas.openxmlformats.org/officeDocument/2006/relationships/slideLayout" Target="../slideLayouts/slideLayout13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1.xml"/><Relationship Id="rId1" Type="http://schemas.openxmlformats.org/officeDocument/2006/relationships/slideLayout" Target="../slideLayouts/slideLayout200.xml"/><Relationship Id="rId5" Type="http://schemas.openxmlformats.org/officeDocument/2006/relationships/hyperlink" Target="https://www.microsoft.com/cognitive-services/en-us/vigiglobe-wizr" TargetMode="Externa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2.xml"/><Relationship Id="rId1" Type="http://schemas.openxmlformats.org/officeDocument/2006/relationships/slideLayout" Target="../slideLayouts/slideLayout200.xml"/><Relationship Id="rId5" Type="http://schemas.openxmlformats.org/officeDocument/2006/relationships/image" Target="../media/image75.png"/><Relationship Id="rId4" Type="http://schemas.openxmlformats.org/officeDocument/2006/relationships/hyperlink" Target="https://customers.microsoft.com/en-US/story/ube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00.xml"/><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41.xml"/><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33.xml"/><Relationship Id="rId4" Type="http://schemas.openxmlformats.org/officeDocument/2006/relationships/image" Target="../media/image65.emf"/></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41.xml"/><Relationship Id="rId4" Type="http://schemas.openxmlformats.org/officeDocument/2006/relationships/image" Target="../media/image65.emf"/></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13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65.emf"/></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141.xml"/><Relationship Id="rId5" Type="http://schemas.openxmlformats.org/officeDocument/2006/relationships/image" Target="../media/image65.emf"/><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5.emf"/><Relationship Id="rId5" Type="http://schemas.openxmlformats.org/officeDocument/2006/relationships/image" Target="../media/image8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3.xml"/><Relationship Id="rId5" Type="http://schemas.openxmlformats.org/officeDocument/2006/relationships/image" Target="../media/image31.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133.xml"/><Relationship Id="rId4" Type="http://schemas.openxmlformats.org/officeDocument/2006/relationships/image" Target="../media/image65.emf"/></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133.xml"/><Relationship Id="rId4" Type="http://schemas.openxmlformats.org/officeDocument/2006/relationships/image" Target="../media/image6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7.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1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3.xml"/></Relationships>
</file>

<file path=ppt/slides/_rels/slide3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7.xml"/><Relationship Id="rId1" Type="http://schemas.openxmlformats.org/officeDocument/2006/relationships/slideLayout" Target="../slideLayouts/slideLayout200.xml"/><Relationship Id="rId6" Type="http://schemas.microsoft.com/office/2007/relationships/hdphoto" Target="../media/hdphoto3.wdp"/><Relationship Id="rId5" Type="http://schemas.openxmlformats.org/officeDocument/2006/relationships/image" Target="../media/image91.png"/><Relationship Id="rId4" Type="http://schemas.openxmlformats.org/officeDocument/2006/relationships/hyperlink" Target="https://www.microsoft.com/cognitive-services/en-us/blucup-zero-keyboar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38.xml"/><Relationship Id="rId1" Type="http://schemas.openxmlformats.org/officeDocument/2006/relationships/slideLayout" Target="../slideLayouts/slideLayout14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3.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3.xml"/><Relationship Id="rId5" Type="http://schemas.openxmlformats.org/officeDocument/2006/relationships/image" Target="../media/image34.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141.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133.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7.xml"/></Relationships>
</file>

<file path=ppt/slides/_rels/slide43.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3.xml"/><Relationship Id="rId1" Type="http://schemas.openxmlformats.org/officeDocument/2006/relationships/slideLayout" Target="../slideLayouts/slideLayout141.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133.xml"/><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141.xml"/><Relationship Id="rId4" Type="http://schemas.openxmlformats.org/officeDocument/2006/relationships/image" Target="../media/image100.emf"/></Relationships>
</file>

<file path=ppt/slides/_rels/slide4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6.xml"/><Relationship Id="rId1" Type="http://schemas.openxmlformats.org/officeDocument/2006/relationships/slideLayout" Target="../slideLayouts/slideLayout133.xml"/></Relationships>
</file>

<file path=ppt/slides/_rels/slide4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7.xml"/><Relationship Id="rId1" Type="http://schemas.openxmlformats.org/officeDocument/2006/relationships/slideLayout" Target="../slideLayouts/slideLayout133.xml"/></Relationships>
</file>

<file path=ppt/slides/_rels/slide4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40.xml"/></Relationships>
</file>

<file path=ppt/slides/_rels/slide4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8.xml"/><Relationship Id="rId1" Type="http://schemas.openxmlformats.org/officeDocument/2006/relationships/slideLayout" Target="../slideLayouts/slideLayout141.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3.xml"/><Relationship Id="rId5" Type="http://schemas.openxmlformats.org/officeDocument/2006/relationships/image" Target="../media/image34.pn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133.xml"/></Relationships>
</file>

<file path=ppt/slides/_rels/slide5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0.xml"/><Relationship Id="rId1" Type="http://schemas.openxmlformats.org/officeDocument/2006/relationships/slideLayout" Target="../slideLayouts/slideLayout140.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263.xml"/><Relationship Id="rId4" Type="http://schemas.openxmlformats.org/officeDocument/2006/relationships/image" Target="../media/image106.jpe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1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7.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140.xml"/></Relationships>
</file>

<file path=ppt/slides/_rels/slide5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5.xml"/><Relationship Id="rId1" Type="http://schemas.openxmlformats.org/officeDocument/2006/relationships/slideLayout" Target="../slideLayouts/slideLayout140.xml"/></Relationships>
</file>

<file path=ppt/slides/_rels/slide5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56.xml"/><Relationship Id="rId1" Type="http://schemas.openxmlformats.org/officeDocument/2006/relationships/slideLayout" Target="../slideLayouts/slideLayout140.xml"/></Relationships>
</file>

<file path=ppt/slides/_rels/slide5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57.xml"/><Relationship Id="rId1" Type="http://schemas.openxmlformats.org/officeDocument/2006/relationships/slideLayout" Target="../slideLayouts/slideLayout140.xml"/><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8.xml"/><Relationship Id="rId1" Type="http://schemas.openxmlformats.org/officeDocument/2006/relationships/slideLayout" Target="../slideLayouts/slideLayout271.xml"/><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13.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265.xml"/><Relationship Id="rId4" Type="http://schemas.openxmlformats.org/officeDocument/2006/relationships/image" Target="../media/image116.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7.xml"/></Relationships>
</file>

<file path=ppt/slides/_rels/slide62.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61.xml"/><Relationship Id="rId1" Type="http://schemas.openxmlformats.org/officeDocument/2006/relationships/slideLayout" Target="../slideLayouts/slideLayout140.xml"/></Relationships>
</file>

<file path=ppt/slides/_rels/slide63.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62.xml"/><Relationship Id="rId1" Type="http://schemas.openxmlformats.org/officeDocument/2006/relationships/slideLayout" Target="../slideLayouts/slideLayout140.xml"/></Relationships>
</file>

<file path=ppt/slides/_rels/slide64.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63.xml"/><Relationship Id="rId1" Type="http://schemas.openxmlformats.org/officeDocument/2006/relationships/slideLayout" Target="../slideLayouts/slideLayout140.xml"/></Relationships>
</file>

<file path=ppt/slides/_rels/slide65.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64.xml"/><Relationship Id="rId1" Type="http://schemas.openxmlformats.org/officeDocument/2006/relationships/slideLayout" Target="../slideLayouts/slideLayout140.xml"/><Relationship Id="rId4" Type="http://schemas.openxmlformats.org/officeDocument/2006/relationships/image" Target="../media/image121.emf"/></Relationships>
</file>

<file path=ppt/slides/_rels/slide6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65.xml"/><Relationship Id="rId1" Type="http://schemas.openxmlformats.org/officeDocument/2006/relationships/slideLayout" Target="../slideLayouts/slideLayout140.xml"/></Relationships>
</file>

<file path=ppt/slides/_rels/slide6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66.xml"/><Relationship Id="rId1" Type="http://schemas.openxmlformats.org/officeDocument/2006/relationships/slideLayout" Target="../slideLayouts/slideLayout200.xml"/><Relationship Id="rId6" Type="http://schemas.openxmlformats.org/officeDocument/2006/relationships/hyperlink" Target="http://microsoft.com/Cognitive" TargetMode="External"/><Relationship Id="rId5" Type="http://schemas.openxmlformats.org/officeDocument/2006/relationships/hyperlink" Target="https://www.microsoft.com/cognitive-services/" TargetMode="External"/><Relationship Id="rId4" Type="http://schemas.openxmlformats.org/officeDocument/2006/relationships/hyperlink" Target="https://www.microsoft.com/en-us/server-cloud/cortana-analytics-suite/overview.aspx"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github.com/felixrieseberg/project-oxford" TargetMode="External"/><Relationship Id="rId13" Type="http://schemas.openxmlformats.org/officeDocument/2006/relationships/hyperlink" Target="https://social.msdn.microsoft.com/forums/azure/en-US/home?forum=mlapi" TargetMode="External"/><Relationship Id="rId3" Type="http://schemas.openxmlformats.org/officeDocument/2006/relationships/hyperlink" Target="https://azure.microsoft.com/en-us/pricing/details/cognitive-services/" TargetMode="External"/><Relationship Id="rId7" Type="http://schemas.openxmlformats.org/officeDocument/2006/relationships/hyperlink" Target="https://github.com/Microsoft/ProjectOxford-ClientSDK" TargetMode="External"/><Relationship Id="rId12" Type="http://schemas.openxmlformats.org/officeDocument/2006/relationships/hyperlink" Target="https://stackoverflow.com/questions/tagged/microsoft-cognitive" TargetMode="External"/><Relationship Id="rId2" Type="http://schemas.openxmlformats.org/officeDocument/2006/relationships/notesSlide" Target="../notesSlides/notesSlide67.xml"/><Relationship Id="rId1" Type="http://schemas.openxmlformats.org/officeDocument/2006/relationships/slideLayout" Target="../slideLayouts/slideLayout235.xml"/><Relationship Id="rId6" Type="http://schemas.openxmlformats.org/officeDocument/2006/relationships/hyperlink" Target="https://aka.ms/kioskscript" TargetMode="External"/><Relationship Id="rId11" Type="http://schemas.openxmlformats.org/officeDocument/2006/relationships/hyperlink" Target="https://github.com/jsturtevant/happy-image-tester-nodejs" TargetMode="External"/><Relationship Id="rId5" Type="http://schemas.openxmlformats.org/officeDocument/2006/relationships/hyperlink" Target="http://aka.ms/kioskapp" TargetMode="External"/><Relationship Id="rId10" Type="http://schemas.openxmlformats.org/officeDocument/2006/relationships/hyperlink" Target="https://github.com/jsturtevant/happy-image-tester-django" TargetMode="External"/><Relationship Id="rId4" Type="http://schemas.openxmlformats.org/officeDocument/2006/relationships/hyperlink" Target="https://www.microsoft.com/cognitive-services/en-us/computer-vision-api/documentation" TargetMode="External"/><Relationship Id="rId9" Type="http://schemas.openxmlformats.org/officeDocument/2006/relationships/hyperlink" Target="https://github.com/southwood/project-oxford-python" TargetMode="External"/><Relationship Id="rId14" Type="http://schemas.openxmlformats.org/officeDocument/2006/relationships/hyperlink" Target="https://cognitive.uservoice.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69.xml"/><Relationship Id="rId1" Type="http://schemas.openxmlformats.org/officeDocument/2006/relationships/slideLayout" Target="../slideLayouts/slideLayout183.xml"/></Relationships>
</file>

<file path=ppt/slides/_rels/slide73.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70.xml"/><Relationship Id="rId1" Type="http://schemas.openxmlformats.org/officeDocument/2006/relationships/slideLayout" Target="../slideLayouts/slideLayout183.xml"/></Relationships>
</file>

<file path=ppt/slides/_rels/slide7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71.xml"/><Relationship Id="rId1" Type="http://schemas.openxmlformats.org/officeDocument/2006/relationships/slideLayout" Target="../slideLayouts/slideLayout199.xml"/></Relationships>
</file>

<file path=ppt/slides/_rels/slide7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00.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microsoft.com/office/2007/relationships/hdphoto" Target="../media/hdphoto2.wdp"/></Relationships>
</file>

<file path=ppt/slides/_rels/slide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3.xml"/><Relationship Id="rId1" Type="http://schemas.openxmlformats.org/officeDocument/2006/relationships/slideLayout" Target="../slideLayouts/slideLayout200.xml"/></Relationships>
</file>

<file path=ppt/slides/_rels/slide7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4.xml"/><Relationship Id="rId1" Type="http://schemas.openxmlformats.org/officeDocument/2006/relationships/slideLayout" Target="../slideLayouts/slideLayout200.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5.xml"/><Relationship Id="rId1" Type="http://schemas.openxmlformats.org/officeDocument/2006/relationships/slideLayout" Target="../slideLayouts/slideLayout201.xml"/><Relationship Id="rId4" Type="http://schemas.microsoft.com/office/2007/relationships/hdphoto" Target="../media/hdphoto4.wdp"/></Relationships>
</file>

<file path=ppt/slides/_rels/slide7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6.xml"/><Relationship Id="rId1" Type="http://schemas.openxmlformats.org/officeDocument/2006/relationships/slideLayout" Target="../slideLayouts/slideLayout200.xml"/><Relationship Id="rId5" Type="http://schemas.openxmlformats.org/officeDocument/2006/relationships/image" Target="../media/image130.jpeg"/><Relationship Id="rId4" Type="http://schemas.openxmlformats.org/officeDocument/2006/relationships/image" Target="../media/image129.jpe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21.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77.xml"/><Relationship Id="rId6" Type="http://schemas.openxmlformats.org/officeDocument/2006/relationships/image" Target="../media/image48.jpe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jpeg"/><Relationship Id="rId1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366151"/>
            <a:ext cx="6278150" cy="3491849"/>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itle 5"/>
          <p:cNvSpPr>
            <a:spLocks noGrp="1"/>
          </p:cNvSpPr>
          <p:nvPr>
            <p:ph type="title"/>
          </p:nvPr>
        </p:nvSpPr>
        <p:spPr>
          <a:xfrm>
            <a:off x="334550" y="3496777"/>
            <a:ext cx="5303241" cy="1793104"/>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33181" y="5289861"/>
            <a:ext cx="5304609" cy="1698765"/>
          </a:xfrm>
        </p:spPr>
        <p:txBody>
          <a:bodyPr/>
          <a:lstStyle/>
          <a:p>
            <a:r>
              <a:rPr lang="en-US" dirty="0"/>
              <a:t>Cognitive Services</a:t>
            </a:r>
          </a:p>
        </p:txBody>
      </p:sp>
    </p:spTree>
    <p:extLst>
      <p:ext uri="{BB962C8B-B14F-4D97-AF65-F5344CB8AC3E}">
        <p14:creationId xmlns:p14="http://schemas.microsoft.com/office/powerpoint/2010/main" val="222906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65" name="Group 164"/>
          <p:cNvGrpSpPr/>
          <p:nvPr/>
        </p:nvGrpSpPr>
        <p:grpSpPr>
          <a:xfrm>
            <a:off x="559975" y="4378827"/>
            <a:ext cx="2868559" cy="1414669"/>
            <a:chOff x="504297" y="3658467"/>
            <a:chExt cx="2926080" cy="1443036"/>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4"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Distill actionable information from images</a:t>
              </a:r>
              <a:r>
                <a:rPr kumimoji="0" lang="en-US" sz="1667" b="1" i="0" u="none" strike="noStrike" kern="0" cap="none" spc="0" normalizeH="0" baseline="0" noProof="0" dirty="0">
                  <a:ln>
                    <a:noFill/>
                  </a:ln>
                  <a:solidFill>
                    <a:schemeClr val="accent6"/>
                  </a:solidFill>
                  <a:effectLst/>
                  <a:uLnTx/>
                  <a:uFillTx/>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Detect, identify, analyze, organize, and tag faces in photos</a:t>
              </a:r>
            </a:p>
          </p:txBody>
        </p:sp>
      </p:grpSp>
      <p:grpSp>
        <p:nvGrpSpPr>
          <p:cNvPr id="167" name="Group 166"/>
          <p:cNvGrpSpPr/>
          <p:nvPr/>
        </p:nvGrpSpPr>
        <p:grpSpPr>
          <a:xfrm>
            <a:off x="6029874" y="4378827"/>
            <a:ext cx="2868559" cy="1414669"/>
            <a:chOff x="6083879" y="3658467"/>
            <a:chExt cx="2926080" cy="1443036"/>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6"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223907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1" name="Freeform 22"/>
          <p:cNvSpPr>
            <a:spLocks noChangeAspect="1"/>
          </p:cNvSpPr>
          <p:nvPr/>
        </p:nvSpPr>
        <p:spPr bwMode="auto">
          <a:xfrm>
            <a:off x="602757" y="52604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3" name="Group 2"/>
          <p:cNvGrpSpPr/>
          <p:nvPr/>
        </p:nvGrpSpPr>
        <p:grpSpPr>
          <a:xfrm>
            <a:off x="418644" y="221908"/>
            <a:ext cx="3353885" cy="1045828"/>
            <a:chOff x="1013503" y="1562943"/>
            <a:chExt cx="3421137" cy="1066799"/>
          </a:xfrm>
        </p:grpSpPr>
        <p:grpSp>
          <p:nvGrpSpPr>
            <p:cNvPr id="4" name="Group 3"/>
            <p:cNvGrpSpPr/>
            <p:nvPr/>
          </p:nvGrpSpPr>
          <p:grpSpPr>
            <a:xfrm>
              <a:off x="1013503" y="1562943"/>
              <a:ext cx="3421137" cy="1066799"/>
              <a:chOff x="434899" y="234018"/>
              <a:chExt cx="3421137" cy="1066799"/>
            </a:xfrm>
          </p:grpSpPr>
          <p:sp>
            <p:nvSpPr>
              <p:cNvPr id="55" name="Rectangle 54"/>
              <p:cNvSpPr/>
              <p:nvPr/>
            </p:nvSpPr>
            <p:spPr>
              <a:xfrm>
                <a:off x="1352881" y="372821"/>
                <a:ext cx="2503155"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Fine-tune speech recognition for anyone, anywhere</a:t>
              </a:r>
            </a:p>
          </p:txBody>
        </p:sp>
      </p:grpSp>
    </p:spTree>
    <p:extLst>
      <p:ext uri="{BB962C8B-B14F-4D97-AF65-F5344CB8AC3E}">
        <p14:creationId xmlns:p14="http://schemas.microsoft.com/office/powerpoint/2010/main" val="421614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29" b="0" i="0" u="none" strike="noStrike" kern="0" cap="none" spc="0" normalizeH="0" baseline="0" noProof="0" dirty="0">
                    <a:ln>
                      <a:noFill/>
                    </a:ln>
                    <a:solidFill>
                      <a:schemeClr val="bg1"/>
                    </a:solidFill>
                    <a:effectLst/>
                    <a:uLnTx/>
                    <a:uFillTx/>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a:t>
              </a:r>
            </a:p>
          </p:txBody>
        </p:sp>
      </p:grpSp>
    </p:spTree>
    <p:extLst>
      <p:ext uri="{BB962C8B-B14F-4D97-AF65-F5344CB8AC3E}">
        <p14:creationId xmlns:p14="http://schemas.microsoft.com/office/powerpoint/2010/main" val="111949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0" name="Group 59"/>
          <p:cNvGrpSpPr/>
          <p:nvPr/>
        </p:nvGrpSpPr>
        <p:grpSpPr>
          <a:xfrm>
            <a:off x="840728" y="363148"/>
            <a:ext cx="3228573" cy="754315"/>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a:t>
              </a:r>
            </a:p>
          </p:txBody>
        </p:sp>
      </p:grpSp>
      <p:grpSp>
        <p:nvGrpSpPr>
          <p:cNvPr id="6" name="Group 5"/>
          <p:cNvGrpSpPr/>
          <p:nvPr/>
        </p:nvGrpSpPr>
        <p:grpSpPr>
          <a:xfrm>
            <a:off x="363135" y="276939"/>
            <a:ext cx="4014718" cy="841064"/>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9" name="Group 18"/>
          <p:cNvGrpSpPr/>
          <p:nvPr/>
        </p:nvGrpSpPr>
        <p:grpSpPr>
          <a:xfrm>
            <a:off x="6677643" y="2652048"/>
            <a:ext cx="1568743" cy="1568743"/>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5" name="Group 14"/>
          <p:cNvGrpSpPr/>
          <p:nvPr/>
        </p:nvGrpSpPr>
        <p:grpSpPr>
          <a:xfrm>
            <a:off x="3942693" y="2652048"/>
            <a:ext cx="1568743" cy="1568743"/>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Explore relationships among academic papers, journals, and authors</a:t>
              </a:r>
            </a:p>
          </p:txBody>
        </p:sp>
      </p:grpSp>
      <p:grpSp>
        <p:nvGrpSpPr>
          <p:cNvPr id="93" name="Group 92"/>
          <p:cNvGrpSpPr/>
          <p:nvPr/>
        </p:nvGrpSpPr>
        <p:grpSpPr>
          <a:xfrm>
            <a:off x="8762682" y="4243050"/>
            <a:ext cx="2868559" cy="1779222"/>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Add interactive search over structured data to your project</a:t>
              </a:r>
            </a:p>
          </p:txBody>
        </p:sp>
      </p:grpSp>
      <p:grpSp>
        <p:nvGrpSpPr>
          <p:cNvPr id="99" name="Group 98"/>
          <p:cNvGrpSpPr/>
          <p:nvPr/>
        </p:nvGrpSpPr>
        <p:grpSpPr>
          <a:xfrm>
            <a:off x="6158123"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Contextually extend knowledge of people, locations, and events</a:t>
              </a:r>
            </a:p>
          </p:txBody>
        </p:sp>
      </p:grpSp>
      <p:grpSp>
        <p:nvGrpSpPr>
          <p:cNvPr id="21" name="Group 20"/>
          <p:cNvGrpSpPr/>
          <p:nvPr/>
        </p:nvGrpSpPr>
        <p:grpSpPr>
          <a:xfrm>
            <a:off x="9412592" y="2652048"/>
            <a:ext cx="1568743" cy="1568743"/>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26" name="Group 25"/>
          <p:cNvGrpSpPr/>
          <p:nvPr/>
        </p:nvGrpSpPr>
        <p:grpSpPr>
          <a:xfrm>
            <a:off x="1207744" y="2652048"/>
            <a:ext cx="1568743" cy="1568743"/>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6059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95" name="Group 94"/>
          <p:cNvGrpSpPr/>
          <p:nvPr/>
        </p:nvGrpSpPr>
        <p:grpSpPr>
          <a:xfrm>
            <a:off x="667444" y="363688"/>
            <a:ext cx="3710409" cy="754315"/>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 name="Group 1"/>
          <p:cNvGrpSpPr/>
          <p:nvPr/>
        </p:nvGrpSpPr>
        <p:grpSpPr>
          <a:xfrm>
            <a:off x="378211" y="363010"/>
            <a:ext cx="3999642" cy="760732"/>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82" name="Group 181"/>
          <p:cNvGrpSpPr/>
          <p:nvPr/>
        </p:nvGrpSpPr>
        <p:grpSpPr>
          <a:xfrm>
            <a:off x="10054224" y="2652046"/>
            <a:ext cx="1568743" cy="1568743"/>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74" name="Group 173"/>
          <p:cNvGrpSpPr/>
          <p:nvPr/>
        </p:nvGrpSpPr>
        <p:grpSpPr>
          <a:xfrm>
            <a:off x="5314156" y="2652048"/>
            <a:ext cx="1568743" cy="1568743"/>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59" name="Group 158"/>
          <p:cNvGrpSpPr/>
          <p:nvPr/>
        </p:nvGrpSpPr>
        <p:grpSpPr>
          <a:xfrm>
            <a:off x="2944122" y="2652048"/>
            <a:ext cx="1568743" cy="1568743"/>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43" name="Group 142"/>
          <p:cNvGrpSpPr/>
          <p:nvPr/>
        </p:nvGrpSpPr>
        <p:grpSpPr>
          <a:xfrm>
            <a:off x="574088" y="2652048"/>
            <a:ext cx="1568743" cy="1568743"/>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0" name="Group 9"/>
          <p:cNvGrpSpPr/>
          <p:nvPr/>
        </p:nvGrpSpPr>
        <p:grpSpPr>
          <a:xfrm>
            <a:off x="7684190" y="2652048"/>
            <a:ext cx="1568743" cy="1568743"/>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33" name="Group 32"/>
          <p:cNvGrpSpPr/>
          <p:nvPr/>
        </p:nvGrpSpPr>
        <p:grpSpPr>
          <a:xfrm>
            <a:off x="280863" y="4243050"/>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Connect powerful search to your apps</a:t>
              </a:r>
            </a:p>
          </p:txBody>
        </p:sp>
      </p:grpSp>
      <p:grpSp>
        <p:nvGrpSpPr>
          <p:cNvPr id="36" name="Group 35"/>
          <p:cNvGrpSpPr/>
          <p:nvPr/>
        </p:nvGrpSpPr>
        <p:grpSpPr>
          <a:xfrm>
            <a:off x="7386058" y="4243049"/>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Trending videos, detailed metadata, and rich results</a:t>
              </a:r>
            </a:p>
          </p:txBody>
        </p:sp>
      </p:grpSp>
      <p:grpSp>
        <p:nvGrpSpPr>
          <p:cNvPr id="39" name="Group 38"/>
          <p:cNvGrpSpPr/>
          <p:nvPr/>
        </p:nvGrpSpPr>
        <p:grpSpPr>
          <a:xfrm>
            <a:off x="2545152" y="4243050"/>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Give your app intelligent autosuggest options for searches</a:t>
              </a:r>
            </a:p>
          </p:txBody>
        </p:sp>
      </p:grpSp>
      <p:grpSp>
        <p:nvGrpSpPr>
          <p:cNvPr id="42" name="Group 41"/>
          <p:cNvGrpSpPr/>
          <p:nvPr/>
        </p:nvGrpSpPr>
        <p:grpSpPr>
          <a:xfrm>
            <a:off x="4910645" y="4243050"/>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Bring advanced image and metadata search to your app</a:t>
              </a:r>
            </a:p>
          </p:txBody>
        </p:sp>
      </p:grpSp>
      <p:grpSp>
        <p:nvGrpSpPr>
          <p:cNvPr id="47" name="Group 46"/>
          <p:cNvGrpSpPr/>
          <p:nvPr/>
        </p:nvGrpSpPr>
        <p:grpSpPr>
          <a:xfrm>
            <a:off x="9766046" y="4243047"/>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Link your users to robust and timely news searches</a:t>
              </a:r>
            </a:p>
          </p:txBody>
        </p:sp>
      </p:grpSp>
    </p:spTree>
    <p:extLst>
      <p:ext uri="{BB962C8B-B14F-4D97-AF65-F5344CB8AC3E}">
        <p14:creationId xmlns:p14="http://schemas.microsoft.com/office/powerpoint/2010/main" val="317287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98101" y="26375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Demonstrations</a:t>
            </a:r>
          </a:p>
        </p:txBody>
      </p:sp>
      <p:pic>
        <p:nvPicPr>
          <p:cNvPr id="7" name="Picture 6"/>
          <p:cNvPicPr>
            <a:picLocks noChangeAspect="1"/>
          </p:cNvPicPr>
          <p:nvPr/>
        </p:nvPicPr>
        <p:blipFill>
          <a:blip r:embed="rId3"/>
          <a:stretch>
            <a:fillRect/>
          </a:stretch>
        </p:blipFill>
        <p:spPr>
          <a:xfrm>
            <a:off x="2607342" y="2419350"/>
            <a:ext cx="7336184" cy="4108149"/>
          </a:xfrm>
          <a:prstGeom prst="rect">
            <a:avLst/>
          </a:prstGeom>
        </p:spPr>
      </p:pic>
      <p:sp>
        <p:nvSpPr>
          <p:cNvPr id="8" name="Rectangle 7"/>
          <p:cNvSpPr/>
          <p:nvPr/>
        </p:nvSpPr>
        <p:spPr>
          <a:xfrm>
            <a:off x="5307503" y="2077718"/>
            <a:ext cx="1468672" cy="341632"/>
          </a:xfrm>
          <a:prstGeom prst="rect">
            <a:avLst/>
          </a:prstGeom>
        </p:spPr>
        <p:txBody>
          <a:bodyPr wrap="none">
            <a:spAutoFit/>
          </a:bodyPr>
          <a:lstStyle/>
          <a:p>
            <a:pPr lvl="0" algn="ctr" defTabSz="914192">
              <a:lnSpc>
                <a:spcPct val="90000"/>
              </a:lnSpc>
              <a:spcBef>
                <a:spcPct val="0"/>
              </a:spcBef>
              <a:defRPr/>
            </a:pPr>
            <a:r>
              <a:rPr lang="en-US" b="1" spc="-100" dirty="0">
                <a:ln w="3175">
                  <a:noFill/>
                </a:ln>
                <a:solidFill>
                  <a:srgbClr val="FFFFFF"/>
                </a:solidFill>
                <a:latin typeface="Segoe UI Light"/>
                <a:cs typeface="Segoe UI" pitchFamily="34" charset="0"/>
              </a:rPr>
              <a:t>Intelligent Kiosk</a:t>
            </a:r>
          </a:p>
        </p:txBody>
      </p:sp>
      <p:sp>
        <p:nvSpPr>
          <p:cNvPr id="2" name="Rectangle 1"/>
          <p:cNvSpPr/>
          <p:nvPr/>
        </p:nvSpPr>
        <p:spPr bwMode="auto">
          <a:xfrm>
            <a:off x="2305050" y="1933575"/>
            <a:ext cx="7877175" cy="466725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4403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Vision</a:t>
            </a:r>
          </a:p>
        </p:txBody>
      </p:sp>
      <p:sp>
        <p:nvSpPr>
          <p:cNvPr id="24" name="Freeform 22"/>
          <p:cNvSpPr>
            <a:spLocks noChangeAspect="1"/>
          </p:cNvSpPr>
          <p:nvPr/>
        </p:nvSpPr>
        <p:spPr bwMode="auto">
          <a:xfrm>
            <a:off x="5777887" y="276559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25" name="Rectangle 24"/>
          <p:cNvSpPr/>
          <p:nvPr/>
        </p:nvSpPr>
        <p:spPr>
          <a:xfrm>
            <a:off x="3060512" y="3496004"/>
            <a:ext cx="6096000" cy="757130"/>
          </a:xfrm>
          <a:prstGeom prst="rect">
            <a:avLst/>
          </a:prstGeom>
        </p:spPr>
        <p:txBody>
          <a:bodyPr>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From faces to feelings, allow your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apps to understand images and video</a:t>
            </a:r>
          </a:p>
        </p:txBody>
      </p:sp>
      <p:sp>
        <p:nvSpPr>
          <p:cNvPr id="27" name="Rectangle 26"/>
          <p:cNvSpPr/>
          <p:nvPr/>
        </p:nvSpPr>
        <p:spPr>
          <a:xfrm>
            <a:off x="3244587" y="4682707"/>
            <a:ext cx="5727851" cy="424732"/>
          </a:xfrm>
          <a:prstGeom prst="rect">
            <a:avLst/>
          </a:prstGeom>
        </p:spPr>
        <p:txBody>
          <a:bodyPr wrap="none">
            <a:spAutoFit/>
          </a:bodyPr>
          <a:lstStyle/>
          <a:p>
            <a:pPr marR="0" lvl="0" indent="0" algn="ctr" defTabSz="914225" fontAlgn="auto">
              <a:lnSpc>
                <a:spcPct val="90000"/>
              </a:lnSpc>
              <a:spcBef>
                <a:spcPts val="0"/>
              </a:spcBef>
              <a:spcAft>
                <a:spcPts val="600"/>
              </a:spcAft>
              <a:buClrTx/>
              <a:buSzTx/>
              <a:buFontTx/>
              <a:buNone/>
              <a:tabLst/>
              <a:defRPr/>
            </a:pPr>
            <a:r>
              <a:rPr lang="en-US" sz="2400" kern="0" dirty="0">
                <a:gradFill>
                  <a:gsLst>
                    <a:gs pos="2917">
                      <a:srgbClr val="FFFFFF"/>
                    </a:gs>
                    <a:gs pos="30000">
                      <a:srgbClr val="FFFFFF"/>
                    </a:gs>
                  </a:gsLst>
                  <a:lin ang="5400000" scaled="0"/>
                </a:gradFill>
              </a:rPr>
              <a:t>Computer Vision | Emotion | Face | Video</a:t>
            </a:r>
          </a:p>
        </p:txBody>
      </p:sp>
    </p:spTree>
    <p:extLst>
      <p:ext uri="{BB962C8B-B14F-4D97-AF65-F5344CB8AC3E}">
        <p14:creationId xmlns:p14="http://schemas.microsoft.com/office/powerpoint/2010/main" val="1600018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1123"/>
        </a:solidFill>
        <a:effectLst/>
      </p:bgPr>
    </p:bg>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780288"/>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351" spc="-100" dirty="0">
              <a:ln w="3175">
                <a:noFill/>
              </a:ln>
              <a:solidFill>
                <a:schemeClr val="tx1"/>
              </a:solidFill>
              <a:latin typeface="+mn-lt"/>
              <a:ea typeface="+mn-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807">
              <a:defRPr/>
            </a:pPr>
            <a:endParaRPr lang="en-US" altLang="zh-CN" sz="2351" spc="-100" dirty="0">
              <a:ln w="3175">
                <a:noFill/>
              </a:ln>
              <a:solidFill>
                <a:schemeClr val="tx1"/>
              </a:solidFill>
              <a:latin typeface="+mn-lt"/>
              <a:ea typeface="+mn-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Rectangle 15"/>
          <p:cNvSpPr/>
          <p:nvPr/>
        </p:nvSpPr>
        <p:spPr>
          <a:xfrm>
            <a:off x="3500582" y="3229401"/>
            <a:ext cx="8205225" cy="4792081"/>
          </a:xfrm>
          <a:prstGeom prst="rect">
            <a:avLst/>
          </a:prstGeom>
        </p:spPr>
        <p:txBody>
          <a:bodyPr wrap="square">
            <a:spAutoFit/>
          </a:bodyPr>
          <a:lstStyle/>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Analyze an image</a:t>
            </a:r>
            <a:br>
              <a:rPr lang="en-US" altLang="zh-CN" sz="2000" kern="0" dirty="0">
                <a:gradFill>
                  <a:gsLst>
                    <a:gs pos="1250">
                      <a:schemeClr val="tx1"/>
                    </a:gs>
                    <a:gs pos="100000">
                      <a:schemeClr val="tx1"/>
                    </a:gs>
                  </a:gsLst>
                  <a:lin ang="5400000" scaled="0"/>
                </a:gradFill>
              </a:rPr>
            </a:br>
            <a:r>
              <a:rPr lang="en-US" altLang="zh-CN" kern="0" dirty="0">
                <a:gradFill>
                  <a:gsLst>
                    <a:gs pos="1250">
                      <a:schemeClr val="tx1"/>
                    </a:gs>
                    <a:gs pos="100000">
                      <a:schemeClr val="tx1"/>
                    </a:gs>
                  </a:gsLst>
                  <a:lin ang="5400000" scaled="0"/>
                </a:gradFill>
              </a:rPr>
              <a:t>Understand content within an image</a:t>
            </a:r>
            <a:endParaRPr lang="en-US" altLang="zh-CN" sz="1600"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OCR</a:t>
            </a:r>
            <a:br>
              <a:rPr lang="en-US" altLang="zh-CN" sz="2800" kern="0" dirty="0">
                <a:gradFill>
                  <a:gsLst>
                    <a:gs pos="1250">
                      <a:schemeClr val="tx1"/>
                    </a:gs>
                    <a:gs pos="100000">
                      <a:schemeClr val="tx1"/>
                    </a:gs>
                  </a:gsLst>
                  <a:lin ang="5400000" scaled="0"/>
                </a:gradFill>
              </a:rPr>
            </a:br>
            <a:r>
              <a:rPr lang="en-US" altLang="zh-CN" kern="0" dirty="0">
                <a:gradFill>
                  <a:gsLst>
                    <a:gs pos="1250">
                      <a:schemeClr val="tx1"/>
                    </a:gs>
                    <a:gs pos="100000">
                      <a:schemeClr val="tx1"/>
                    </a:gs>
                  </a:gsLst>
                  <a:lin ang="5400000" scaled="0"/>
                </a:gradFill>
              </a:rPr>
              <a:t>Detect and recognize words within an image</a:t>
            </a:r>
            <a:endParaRPr lang="en-US" altLang="zh-CN" sz="1600"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Generate thumbnail</a:t>
            </a:r>
            <a:br>
              <a:rPr lang="en-US" altLang="zh-CN" sz="2000" kern="0" dirty="0">
                <a:gradFill>
                  <a:gsLst>
                    <a:gs pos="1250">
                      <a:schemeClr val="tx1"/>
                    </a:gs>
                    <a:gs pos="100000">
                      <a:schemeClr val="tx1"/>
                    </a:gs>
                  </a:gsLst>
                  <a:lin ang="5400000" scaled="0"/>
                </a:gradFill>
              </a:rPr>
            </a:br>
            <a:r>
              <a:rPr lang="en-US" altLang="zh-CN" kern="0" dirty="0">
                <a:gradFill>
                  <a:gsLst>
                    <a:gs pos="1250">
                      <a:schemeClr val="tx1"/>
                    </a:gs>
                    <a:gs pos="100000">
                      <a:schemeClr val="tx1"/>
                    </a:gs>
                  </a:gsLst>
                  <a:lin ang="5400000" scaled="0"/>
                </a:gradFill>
              </a:rPr>
              <a:t>Scale and crop images, while retaining key content</a:t>
            </a:r>
          </a:p>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Recognize Celebrities</a:t>
            </a:r>
            <a:br>
              <a:rPr lang="en-US" altLang="zh-CN" sz="2000" kern="0" dirty="0">
                <a:gradFill>
                  <a:gsLst>
                    <a:gs pos="1250">
                      <a:schemeClr val="tx1"/>
                    </a:gs>
                    <a:gs pos="100000">
                      <a:schemeClr val="tx1"/>
                    </a:gs>
                  </a:gsLst>
                  <a:lin ang="5400000" scaled="0"/>
                </a:gradFill>
              </a:rPr>
            </a:br>
            <a:r>
              <a:rPr lang="en-US" altLang="zh-CN" sz="2000" kern="0" dirty="0">
                <a:gradFill>
                  <a:gsLst>
                    <a:gs pos="1250">
                      <a:schemeClr val="tx1"/>
                    </a:gs>
                    <a:gs pos="100000">
                      <a:schemeClr val="tx1"/>
                    </a:gs>
                  </a:gsLst>
                  <a:lin ang="5400000" scaled="0"/>
                </a:gradFill>
              </a:rPr>
              <a:t>Thanks to domain specific models, ability to recognize </a:t>
            </a:r>
            <a:r>
              <a:rPr lang="en-US" dirty="0"/>
              <a:t>200K celebrities from business, politics, sports and entertainment around the World.</a:t>
            </a:r>
            <a:endParaRPr lang="en-US" kern="0" dirty="0">
              <a:gradFill>
                <a:gsLst>
                  <a:gs pos="1250">
                    <a:schemeClr val="tx1"/>
                  </a:gs>
                  <a:gs pos="100000">
                    <a:schemeClr val="tx1"/>
                  </a:gs>
                </a:gsLst>
                <a:lin ang="5400000" scaled="0"/>
              </a:gradFill>
            </a:endParaRPr>
          </a:p>
          <a:p>
            <a:pPr defTabSz="895838">
              <a:lnSpc>
                <a:spcPct val="90000"/>
              </a:lnSpc>
              <a:spcAft>
                <a:spcPts val="1763"/>
              </a:spcAft>
            </a:pPr>
            <a:endParaRPr lang="en-US" kern="0" dirty="0">
              <a:gradFill>
                <a:gsLst>
                  <a:gs pos="1250">
                    <a:schemeClr val="tx1"/>
                  </a:gs>
                  <a:gs pos="100000">
                    <a:schemeClr val="tx1"/>
                  </a:gs>
                </a:gsLst>
                <a:lin ang="5400000" scaled="0"/>
              </a:gradFill>
            </a:endParaRPr>
          </a:p>
          <a:p>
            <a:pPr defTabSz="895838">
              <a:lnSpc>
                <a:spcPct val="90000"/>
              </a:lnSpc>
              <a:spcAft>
                <a:spcPts val="1763"/>
              </a:spcAft>
            </a:pPr>
            <a:endParaRPr lang="en-US" kern="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4161369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fade">
                                      <p:cBhvr>
                                        <p:cTn id="3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rgbClr val="FFFFFF"/>
              </a:solidFill>
            </a:endParaRPr>
          </a:p>
        </p:txBody>
      </p:sp>
      <p:grpSp>
        <p:nvGrpSpPr>
          <p:cNvPr id="39" name="Group 38"/>
          <p:cNvGrpSpPr/>
          <p:nvPr/>
        </p:nvGrpSpPr>
        <p:grpSpPr>
          <a:xfrm>
            <a:off x="5925477" y="1336638"/>
            <a:ext cx="4139575" cy="1551875"/>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Clip Art Type	     0 Non-clipart</a:t>
              </a:r>
            </a:p>
            <a:p>
              <a:pPr defTabSz="913490">
                <a:lnSpc>
                  <a:spcPct val="90000"/>
                </a:lnSpc>
                <a:spcAft>
                  <a:spcPts val="490"/>
                </a:spcAft>
                <a:defRPr/>
              </a:pPr>
              <a:r>
                <a:rPr lang="en-US" sz="1470" kern="0" dirty="0">
                  <a:gradFill>
                    <a:gsLst>
                      <a:gs pos="1250">
                        <a:schemeClr val="bg1"/>
                      </a:gs>
                      <a:gs pos="100000">
                        <a:schemeClr val="bg1"/>
                      </a:gs>
                    </a:gsLst>
                    <a:lin ang="5400000" scaled="0"/>
                  </a:gradFill>
                </a:rPr>
                <a:t>Line Drawing Type	     0 Non-Line Drawing</a:t>
              </a:r>
            </a:p>
            <a:p>
              <a:pPr defTabSz="913490">
                <a:lnSpc>
                  <a:spcPct val="90000"/>
                </a:lnSpc>
                <a:spcAft>
                  <a:spcPts val="490"/>
                </a:spcAft>
                <a:defRPr/>
              </a:pPr>
              <a:r>
                <a:rPr lang="en-US" sz="1470" kern="0" dirty="0">
                  <a:gradFill>
                    <a:gsLst>
                      <a:gs pos="1250">
                        <a:schemeClr val="bg1"/>
                      </a:gs>
                      <a:gs pos="100000">
                        <a:schemeClr val="bg1"/>
                      </a:gs>
                    </a:gsLst>
                    <a:lin ang="5400000" scaled="0"/>
                  </a:gradFill>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Categories</a:t>
              </a:r>
              <a:r>
                <a:rPr lang="en-US" sz="1399" kern="0" dirty="0">
                  <a:gradFill>
                    <a:gsLst>
                      <a:gs pos="1250">
                        <a:schemeClr val="bg1"/>
                      </a:gs>
                      <a:gs pos="100000">
                        <a:schemeClr val="bg1"/>
                      </a:gs>
                    </a:gsLst>
                    <a:lin ang="5400000" scaled="0"/>
                  </a:gradFill>
                </a:rPr>
                <a:t>		</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“name”: “</a:t>
              </a:r>
              <a:r>
                <a:rPr lang="en-US" sz="1049" kern="0" dirty="0" err="1">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people_swimming</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“score”: 0.099609375 }]</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Adult Content	False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Adult Score	0.18533889949321747</a:t>
              </a:r>
            </a:p>
            <a:p>
              <a:pPr defTabSz="913490">
                <a:lnSpc>
                  <a:spcPct val="90000"/>
                </a:lnSpc>
                <a:spcAft>
                  <a:spcPts val="490"/>
                </a:spcAft>
                <a:defRPr/>
              </a:pPr>
              <a:r>
                <a:rPr lang="en-US" sz="1470" kern="0" dirty="0">
                  <a:gradFill>
                    <a:gsLst>
                      <a:gs pos="1250">
                        <a:schemeClr val="bg1"/>
                      </a:gs>
                      <a:gs pos="100000">
                        <a:schemeClr val="bg1"/>
                      </a:gs>
                    </a:gsLst>
                    <a:lin ang="5400000" scaled="0"/>
                  </a:gradFill>
                </a:rPr>
                <a:t>Faces</a:t>
              </a:r>
              <a:r>
                <a:rPr lang="en-US" sz="1399" kern="0" dirty="0">
                  <a:gradFill>
                    <a:gsLst>
                      <a:gs pos="1250">
                        <a:schemeClr val="bg1"/>
                      </a:gs>
                      <a:gs pos="100000">
                        <a:schemeClr val="bg1"/>
                      </a:gs>
                    </a:gsLst>
                    <a:lin ang="5400000" scaled="0"/>
                  </a:gradFill>
                </a:rPr>
                <a:t>		</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“age”: 27, “gender”: “Male”, “</a:t>
              </a:r>
              <a:r>
                <a:rPr lang="en-US" sz="1049" kern="0" dirty="0" err="1">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faceRectangle</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a:t>
              </a:r>
              <a:b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b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 Background	White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 Foreground	Grey</a:t>
              </a:r>
            </a:p>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Colors		White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Accent Color</a:t>
              </a:r>
              <a:r>
                <a:rPr lang="en-US" sz="1567" kern="0" dirty="0">
                  <a:gradFill>
                    <a:gsLst>
                      <a:gs pos="1250">
                        <a:schemeClr val="bg1"/>
                      </a:gs>
                      <a:gs pos="100000">
                        <a:schemeClr val="bg1"/>
                      </a:gs>
                    </a:gsLst>
                    <a:lin ang="5400000" scaled="0"/>
                  </a:gradFill>
                </a:rPr>
                <a:t>		</a:t>
              </a:r>
            </a:p>
          </p:txBody>
        </p:sp>
      </p:grpSp>
      <p:sp>
        <p:nvSpPr>
          <p:cNvPr id="22" name="Title 1"/>
          <p:cNvSpPr>
            <a:spLocks noGrp="1"/>
          </p:cNvSpPr>
          <p:nvPr>
            <p:ph type="title"/>
          </p:nvPr>
        </p:nvSpPr>
        <p:spPr>
          <a:xfrm>
            <a:off x="1343780" y="291960"/>
            <a:ext cx="10743593" cy="898964"/>
          </a:xfrm>
        </p:spPr>
        <p:txBody>
          <a:bodyPr/>
          <a:lstStyle/>
          <a:p>
            <a:r>
              <a:rPr lang="en-US" sz="5682" dirty="0">
                <a:gradFill>
                  <a:gsLst>
                    <a:gs pos="1250">
                      <a:schemeClr val="bg1"/>
                    </a:gs>
                    <a:gs pos="100000">
                      <a:schemeClr val="bg1"/>
                    </a:gs>
                  </a:gsLst>
                  <a:lin ang="5400000" scaled="0"/>
                </a:gradFill>
              </a:rPr>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33" name="Group 32"/>
          <p:cNvGrpSpPr/>
          <p:nvPr/>
        </p:nvGrpSpPr>
        <p:grpSpPr>
          <a:xfrm>
            <a:off x="8687463" y="233994"/>
            <a:ext cx="2871989" cy="1468328"/>
            <a:chOff x="1481069" y="302070"/>
            <a:chExt cx="2871989" cy="1468328"/>
          </a:xfrm>
        </p:grpSpPr>
        <p:sp>
          <p:nvSpPr>
            <p:cNvPr id="34" name="Thought Bubble: Cloud 33"/>
            <p:cNvSpPr/>
            <p:nvPr/>
          </p:nvSpPr>
          <p:spPr bwMode="auto">
            <a:xfrm>
              <a:off x="1481069" y="302070"/>
              <a:ext cx="2871989" cy="1468328"/>
            </a:xfrm>
            <a:prstGeom prst="cloudCallout">
              <a:avLst>
                <a:gd name="adj1" fmla="val 57270"/>
                <a:gd name="adj2" fmla="val 30924"/>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p:cNvSpPr txBox="1"/>
            <p:nvPr/>
          </p:nvSpPr>
          <p:spPr>
            <a:xfrm>
              <a:off x="1715425" y="692309"/>
              <a:ext cx="232658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Night Club</a:t>
              </a:r>
            </a:p>
          </p:txBody>
        </p:sp>
      </p:grpSp>
    </p:spTree>
    <p:extLst>
      <p:ext uri="{BB962C8B-B14F-4D97-AF65-F5344CB8AC3E}">
        <p14:creationId xmlns:p14="http://schemas.microsoft.com/office/powerpoint/2010/main" val="4016028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16" name="1_text"/>
          <p:cNvSpPr/>
          <p:nvPr/>
        </p:nvSpPr>
        <p:spPr>
          <a:xfrm>
            <a:off x="5924130" y="2852358"/>
            <a:ext cx="5513991" cy="2080583"/>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LIFE IS LIKE</a:t>
            </a:r>
          </a:p>
          <a:p>
            <a:pPr defTabSz="913490">
              <a:defRPr/>
            </a:pPr>
            <a:r>
              <a:rPr lang="en-US" sz="3233" kern="0" dirty="0">
                <a:gradFill>
                  <a:gsLst>
                    <a:gs pos="1250">
                      <a:schemeClr val="bg1"/>
                    </a:gs>
                    <a:gs pos="100000">
                      <a:schemeClr val="bg1"/>
                    </a:gs>
                  </a:gsLst>
                  <a:lin ang="5400000" scaled="0"/>
                </a:gradFill>
                <a:latin typeface="+mj-lt"/>
              </a:rPr>
              <a:t>RIDING A BICYCLE</a:t>
            </a:r>
          </a:p>
          <a:p>
            <a:pPr defTabSz="913490">
              <a:defRPr/>
            </a:pPr>
            <a:r>
              <a:rPr lang="en-US" sz="3233" kern="0" dirty="0">
                <a:gradFill>
                  <a:gsLst>
                    <a:gs pos="1250">
                      <a:schemeClr val="bg1"/>
                    </a:gs>
                    <a:gs pos="100000">
                      <a:schemeClr val="bg1"/>
                    </a:gs>
                  </a:gsLst>
                  <a:lin ang="5400000" scaled="0"/>
                </a:gradFill>
                <a:latin typeface="+mj-lt"/>
              </a:rPr>
              <a:t>TO KEEP YOUR BALANCE</a:t>
            </a:r>
          </a:p>
          <a:p>
            <a:pPr defTabSz="913490">
              <a:defRPr/>
            </a:pPr>
            <a:r>
              <a:rPr lang="en-US" sz="3233" kern="0" dirty="0">
                <a:gradFill>
                  <a:gsLst>
                    <a:gs pos="1250">
                      <a:schemeClr val="bg1"/>
                    </a:gs>
                    <a:gs pos="100000">
                      <a:schemeClr val="bg1"/>
                    </a:gs>
                  </a:gsLst>
                  <a:lin ang="5400000" scaled="0"/>
                </a:gradFill>
                <a:latin typeface="+mj-lt"/>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defTabSz="91349">
              <a:defRPr/>
            </a:pPr>
            <a:r>
              <a:rPr lang="en-US" sz="1399" kern="0" dirty="0">
                <a:solidFill>
                  <a:srgbClr val="FFFFFF"/>
                </a:solidFill>
                <a:latin typeface="Consolas" panose="020B0609020204030204" pitchFamily="49" charset="0"/>
                <a:cs typeface="Consolas" panose="020B0609020204030204" pitchFamily="49" charset="0"/>
              </a:rPr>
              <a:t>JSON:</a:t>
            </a:r>
          </a:p>
          <a:p>
            <a:pPr defTabSz="91349">
              <a:defRPr/>
            </a:pPr>
            <a:r>
              <a:rPr lang="en-US" sz="1399" kern="0" dirty="0">
                <a:solidFill>
                  <a:srgbClr val="FFFFFF"/>
                </a:solidFill>
                <a:latin typeface="Consolas" panose="020B0609020204030204" pitchFamily="49" charset="0"/>
                <a:cs typeface="Consolas" panose="020B0609020204030204" pitchFamily="49" charset="0"/>
              </a:rPr>
              <a:t>{</a:t>
            </a:r>
          </a:p>
          <a:p>
            <a:pPr defTabSz="91349">
              <a:defRPr/>
            </a:pPr>
            <a:r>
              <a:rPr lang="en-US" sz="1399" kern="0" dirty="0">
                <a:solidFill>
                  <a:srgbClr val="FFFFFF"/>
                </a:solidFill>
                <a:latin typeface="Consolas" panose="020B0609020204030204" pitchFamily="49" charset="0"/>
                <a:cs typeface="Consolas" panose="020B0609020204030204" pitchFamily="49" charset="0"/>
              </a:rPr>
              <a:t>	"language": "</a:t>
            </a:r>
            <a:r>
              <a:rPr lang="en-US" sz="1399" kern="0" dirty="0" err="1">
                <a:solidFill>
                  <a:srgbClr val="FFFFFF"/>
                </a:solidFill>
                <a:latin typeface="Consolas" panose="020B0609020204030204" pitchFamily="49" charset="0"/>
                <a:cs typeface="Consolas" panose="020B0609020204030204" pitchFamily="49" charset="0"/>
              </a:rPr>
              <a:t>en</a:t>
            </a:r>
            <a:r>
              <a:rPr lang="en-US" sz="1399" kern="0" dirty="0">
                <a:solidFill>
                  <a:srgbClr val="FFFFFF"/>
                </a:solidFill>
                <a:latin typeface="Consolas" panose="020B0609020204030204" pitchFamily="49" charset="0"/>
                <a:cs typeface="Consolas" panose="020B0609020204030204" pitchFamily="49" charset="0"/>
              </a:rPr>
              <a:t>",</a:t>
            </a:r>
          </a:p>
          <a:p>
            <a:pPr defTabSz="91349">
              <a:defRPr/>
            </a:pPr>
            <a:r>
              <a:rPr lang="en-US" sz="1399" kern="0" dirty="0">
                <a:solidFill>
                  <a:srgbClr val="FFFFFF"/>
                </a:solidFill>
                <a:latin typeface="Consolas" panose="020B0609020204030204" pitchFamily="49" charset="0"/>
                <a:cs typeface="Consolas" panose="020B0609020204030204" pitchFamily="49" charset="0"/>
              </a:rPr>
              <a:t>	"orientation": "Up",</a:t>
            </a:r>
          </a:p>
          <a:p>
            <a:pPr defTabSz="91349">
              <a:defRPr/>
            </a:pPr>
            <a:r>
              <a:rPr lang="en-US" sz="1399" kern="0" dirty="0">
                <a:solidFill>
                  <a:srgbClr val="FFFFFF"/>
                </a:solidFill>
                <a:latin typeface="Consolas" panose="020B0609020204030204" pitchFamily="49" charset="0"/>
                <a:cs typeface="Consolas" panose="020B0609020204030204" pitchFamily="49" charset="0"/>
              </a:rPr>
              <a:t>	"regions":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"41,77,918,440",</a:t>
            </a:r>
          </a:p>
          <a:p>
            <a:pPr defTabSz="91349">
              <a:defRPr/>
            </a:pPr>
            <a:r>
              <a:rPr lang="en-US" sz="1399" kern="0" dirty="0">
                <a:solidFill>
                  <a:srgbClr val="FFFFFF"/>
                </a:solidFill>
                <a:latin typeface="Consolas" panose="020B0609020204030204" pitchFamily="49" charset="0"/>
                <a:cs typeface="Consolas" panose="020B0609020204030204" pitchFamily="49" charset="0"/>
              </a:rPr>
              <a:t>			"lines":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"41,77,723,89",</a:t>
            </a:r>
          </a:p>
          <a:p>
            <a:pPr defTabSz="91349">
              <a:defRPr/>
            </a:pPr>
            <a:r>
              <a:rPr lang="en-US" sz="1399" kern="0" dirty="0">
                <a:solidFill>
                  <a:srgbClr val="FFFFFF"/>
                </a:solidFill>
                <a:latin typeface="Consolas" panose="020B0609020204030204" pitchFamily="49" charset="0"/>
                <a:cs typeface="Consolas" panose="020B0609020204030204" pitchFamily="49" charset="0"/>
              </a:rPr>
              <a:t>					"words":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"41,102,225,64",</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"LIFE"</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"356,89,94,62",</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"IS"</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"539,77,225,64",</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"LIKE"</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 .</a:t>
            </a:r>
          </a:p>
        </p:txBody>
      </p:sp>
      <p:grpSp>
        <p:nvGrpSpPr>
          <p:cNvPr id="3" name="3_text"/>
          <p:cNvGrpSpPr/>
          <p:nvPr/>
        </p:nvGrpSpPr>
        <p:grpSpPr>
          <a:xfrm>
            <a:off x="5912785" y="1336638"/>
            <a:ext cx="4210672" cy="2974382"/>
            <a:chOff x="6035198" y="1361581"/>
            <a:chExt cx="4297846" cy="3035961"/>
          </a:xfrm>
        </p:grpSpPr>
        <p:grpSp>
          <p:nvGrpSpPr>
            <p:cNvPr id="10" name="Group 9"/>
            <p:cNvGrpSpPr/>
            <p:nvPr/>
          </p:nvGrpSpPr>
          <p:grpSpPr>
            <a:xfrm>
              <a:off x="6048152" y="1361581"/>
              <a:ext cx="4148049" cy="1791536"/>
              <a:chOff x="6048152" y="1361581"/>
              <a:chExt cx="4148049" cy="1791536"/>
            </a:xfrm>
          </p:grpSpPr>
          <p:sp>
            <p:nvSpPr>
              <p:cNvPr id="11" name="TextBox 10"/>
              <p:cNvSpPr txBox="1"/>
              <p:nvPr/>
            </p:nvSpPr>
            <p:spPr>
              <a:xfrm>
                <a:off x="6048152" y="1889993"/>
                <a:ext cx="4148049" cy="1263124"/>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Scanned documents</a:t>
                </a:r>
              </a:p>
              <a:p>
                <a:pPr defTabSz="913490">
                  <a:lnSpc>
                    <a:spcPct val="90000"/>
                  </a:lnSpc>
                  <a:spcAft>
                    <a:spcPts val="490"/>
                  </a:spcAft>
                  <a:defRPr/>
                </a:pPr>
                <a:r>
                  <a:rPr lang="en-US" sz="1959" kern="0" dirty="0">
                    <a:gradFill>
                      <a:gsLst>
                        <a:gs pos="1250">
                          <a:schemeClr val="bg1"/>
                        </a:gs>
                        <a:gs pos="100000">
                          <a:schemeClr val="bg1"/>
                        </a:gs>
                      </a:gsLst>
                      <a:lin ang="5400000" scaled="0"/>
                    </a:gradFill>
                  </a:rPr>
                  <a:t>Photos with text</a:t>
                </a:r>
              </a:p>
              <a:p>
                <a:pPr defTabSz="913490">
                  <a:lnSpc>
                    <a:spcPct val="90000"/>
                  </a:lnSpc>
                  <a:spcAft>
                    <a:spcPts val="490"/>
                  </a:spcAft>
                  <a:defRPr/>
                </a:pPr>
                <a:r>
                  <a:rPr lang="en-US" sz="1959" kern="0" dirty="0">
                    <a:gradFill>
                      <a:gsLst>
                        <a:gs pos="1250">
                          <a:schemeClr val="bg1"/>
                        </a:gs>
                        <a:gs pos="100000">
                          <a:schemeClr val="bg1"/>
                        </a:gs>
                      </a:gsLst>
                      <a:lin ang="5400000" scaled="0"/>
                    </a:gradFill>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Good at</a:t>
                </a:r>
              </a:p>
            </p:txBody>
          </p:sp>
        </p:grpSp>
        <p:grpSp>
          <p:nvGrpSpPr>
            <p:cNvPr id="21" name="Group 20"/>
            <p:cNvGrpSpPr/>
            <p:nvPr/>
          </p:nvGrpSpPr>
          <p:grpSpPr>
            <a:xfrm>
              <a:off x="6035198" y="3298517"/>
              <a:ext cx="4297846" cy="1099025"/>
              <a:chOff x="6035198" y="2900480"/>
              <a:chExt cx="4297846" cy="1099025"/>
            </a:xfrm>
          </p:grpSpPr>
          <p:sp>
            <p:nvSpPr>
              <p:cNvPr id="22" name="TextBox 21"/>
              <p:cNvSpPr txBox="1"/>
              <p:nvPr/>
            </p:nvSpPr>
            <p:spPr>
              <a:xfrm>
                <a:off x="6035198" y="3421224"/>
                <a:ext cx="376696" cy="578281"/>
              </a:xfrm>
              <a:prstGeom prst="rect">
                <a:avLst/>
              </a:prstGeom>
              <a:noFill/>
            </p:spPr>
            <p:txBody>
              <a:bodyPr wrap="none" lIns="182711" tIns="146170" rIns="182711" bIns="146170" rtlCol="0">
                <a:spAutoFit/>
              </a:bodyPr>
              <a:lstStyle/>
              <a:p>
                <a:pPr defTabSz="913490">
                  <a:lnSpc>
                    <a:spcPct val="90000"/>
                  </a:lnSpc>
                  <a:spcAft>
                    <a:spcPts val="490"/>
                  </a:spcAft>
                  <a:defRPr/>
                </a:pPr>
                <a:endParaRPr lang="en-US" sz="1959" kern="0" dirty="0">
                  <a:gradFill>
                    <a:gsLst>
                      <a:gs pos="1250">
                        <a:schemeClr val="bg1"/>
                      </a:gs>
                      <a:gs pos="100000">
                        <a:schemeClr val="bg1"/>
                      </a:gs>
                    </a:gsLst>
                    <a:lin ang="5400000" scaled="0"/>
                  </a:gradFill>
                </a:endParaRPr>
              </a:p>
            </p:txBody>
          </p:sp>
          <p:sp>
            <p:nvSpPr>
              <p:cNvPr id="23" name="Rectangle 22"/>
              <p:cNvSpPr/>
              <p:nvPr/>
            </p:nvSpPr>
            <p:spPr>
              <a:xfrm>
                <a:off x="6057941" y="2900480"/>
                <a:ext cx="4275103" cy="600164"/>
              </a:xfrm>
              <a:prstGeom prst="rect">
                <a:avLst/>
              </a:prstGeom>
            </p:spPr>
            <p:txBody>
              <a:bodyPr wrap="square" lIns="143336">
                <a:spAutoFit/>
              </a:bodyPr>
              <a:lstStyle/>
              <a:p>
                <a:pPr defTabSz="913490">
                  <a:defRPr/>
                </a:pPr>
                <a:endParaRPr lang="en-US" sz="3233" kern="0" dirty="0">
                  <a:gradFill>
                    <a:gsLst>
                      <a:gs pos="1250">
                        <a:schemeClr val="bg1"/>
                      </a:gs>
                      <a:gs pos="100000">
                        <a:schemeClr val="bg1"/>
                      </a:gs>
                    </a:gsLst>
                    <a:lin ang="5400000" scaled="0"/>
                  </a:gradFill>
                  <a:latin typeface="+mj-lt"/>
                </a:endParaRP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dirty="0">
                <a:gradFill>
                  <a:gsLst>
                    <a:gs pos="1250">
                      <a:schemeClr val="bg1"/>
                    </a:gs>
                    <a:gs pos="100000">
                      <a:schemeClr val="bg1"/>
                    </a:gs>
                  </a:gsLst>
                  <a:lin ang="5400000" scaled="0"/>
                </a:gradFill>
              </a:rPr>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811610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is being transformed by three trends</a:t>
            </a:r>
          </a:p>
        </p:txBody>
      </p:sp>
      <p:grpSp>
        <p:nvGrpSpPr>
          <p:cNvPr id="25" name="Group 24"/>
          <p:cNvGrpSpPr/>
          <p:nvPr/>
        </p:nvGrpSpPr>
        <p:grpSpPr>
          <a:xfrm>
            <a:off x="8800485" y="2314300"/>
            <a:ext cx="2084112" cy="2859881"/>
            <a:chOff x="8976952" y="2360210"/>
            <a:chExt cx="2125903" cy="2917228"/>
          </a:xfrm>
        </p:grpSpPr>
        <p:sp>
          <p:nvSpPr>
            <p:cNvPr id="26" name="Rectangle 25"/>
            <p:cNvSpPr/>
            <p:nvPr/>
          </p:nvSpPr>
          <p:spPr>
            <a:xfrm>
              <a:off x="8976952" y="4692663"/>
              <a:ext cx="2125903" cy="584775"/>
            </a:xfrm>
            <a:prstGeom prst="rect">
              <a:avLst/>
            </a:prstGeom>
          </p:spPr>
          <p:txBody>
            <a:bodyPr wrap="none" lIns="0" tIns="0" rIns="0" bIns="0">
              <a:noAutofit/>
            </a:bodyPr>
            <a:lstStyle/>
            <a:p>
              <a:pPr algn="ctr" defTabSz="896386"/>
              <a:r>
                <a:rPr lang="en-US" sz="3137" kern="0" dirty="0">
                  <a:solidFill>
                    <a:schemeClr val="bg1"/>
                  </a:solidFill>
                  <a:latin typeface="Segoe UI Light"/>
                </a:rPr>
                <a:t>Intelligence</a:t>
              </a:r>
            </a:p>
          </p:txBody>
        </p:sp>
        <p:grpSp>
          <p:nvGrpSpPr>
            <p:cNvPr id="27" name="Group 26"/>
            <p:cNvGrpSpPr/>
            <p:nvPr/>
          </p:nvGrpSpPr>
          <p:grpSpPr>
            <a:xfrm>
              <a:off x="9346084" y="2360210"/>
              <a:ext cx="1386591" cy="2042624"/>
              <a:chOff x="6692900" y="2905126"/>
              <a:chExt cx="2097088" cy="3089275"/>
            </a:xfrm>
          </p:grpSpPr>
          <p:sp>
            <p:nvSpPr>
              <p:cNvPr id="28"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29" name="Line 8"/>
              <p:cNvSpPr>
                <a:spLocks noChangeShapeType="1"/>
              </p:cNvSpPr>
              <p:nvPr/>
            </p:nvSpPr>
            <p:spPr bwMode="auto">
              <a:xfrm flipH="1" flipV="1">
                <a:off x="7392988" y="4100513"/>
                <a:ext cx="146050"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30" name="Line 9"/>
              <p:cNvSpPr>
                <a:spLocks noChangeShapeType="1"/>
              </p:cNvSpPr>
              <p:nvPr/>
            </p:nvSpPr>
            <p:spPr bwMode="auto">
              <a:xfrm flipV="1">
                <a:off x="7943850" y="4100513"/>
                <a:ext cx="147638"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31"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34"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35"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36"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grpSp>
      </p:grpSp>
      <p:grpSp>
        <p:nvGrpSpPr>
          <p:cNvPr id="37" name="Group 36"/>
          <p:cNvGrpSpPr/>
          <p:nvPr/>
        </p:nvGrpSpPr>
        <p:grpSpPr>
          <a:xfrm>
            <a:off x="4521531" y="2488532"/>
            <a:ext cx="3146824" cy="2685650"/>
            <a:chOff x="4612197" y="2537935"/>
            <a:chExt cx="3209924" cy="2739503"/>
          </a:xfrm>
        </p:grpSpPr>
        <p:sp>
          <p:nvSpPr>
            <p:cNvPr id="38" name="Rectangle 37"/>
            <p:cNvSpPr/>
            <p:nvPr/>
          </p:nvSpPr>
          <p:spPr>
            <a:xfrm>
              <a:off x="5587665" y="4692663"/>
              <a:ext cx="1204176" cy="584775"/>
            </a:xfrm>
            <a:prstGeom prst="rect">
              <a:avLst/>
            </a:prstGeom>
          </p:spPr>
          <p:txBody>
            <a:bodyPr wrap="none" lIns="0" tIns="0" rIns="0" bIns="0">
              <a:noAutofit/>
            </a:bodyPr>
            <a:lstStyle/>
            <a:p>
              <a:pPr algn="ctr" defTabSz="896386"/>
              <a:r>
                <a:rPr lang="en-US" sz="3137" kern="0" dirty="0">
                  <a:solidFill>
                    <a:schemeClr val="bg1"/>
                  </a:solidFill>
                  <a:latin typeface="Segoe UI Light"/>
                </a:rPr>
                <a:t>Cloud</a:t>
              </a:r>
            </a:p>
          </p:txBody>
        </p:sp>
        <p:grpSp>
          <p:nvGrpSpPr>
            <p:cNvPr id="39" name="Group 38"/>
            <p:cNvGrpSpPr/>
            <p:nvPr/>
          </p:nvGrpSpPr>
          <p:grpSpPr>
            <a:xfrm>
              <a:off x="4612197" y="2537935"/>
              <a:ext cx="3209924" cy="1864899"/>
              <a:chOff x="4410076" y="2328864"/>
              <a:chExt cx="3371850" cy="1958975"/>
            </a:xfrm>
          </p:grpSpPr>
          <p:sp>
            <p:nvSpPr>
              <p:cNvPr id="40"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61" name="Group 60"/>
              <p:cNvGrpSpPr/>
              <p:nvPr/>
            </p:nvGrpSpPr>
            <p:grpSpPr>
              <a:xfrm>
                <a:off x="5665789" y="2981327"/>
                <a:ext cx="868363" cy="1089025"/>
                <a:chOff x="5665789" y="2981327"/>
                <a:chExt cx="868363" cy="1089025"/>
              </a:xfrm>
            </p:grpSpPr>
            <p:sp>
              <p:nvSpPr>
                <p:cNvPr id="62"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rgbClr val="00205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3" name="Line 32"/>
                <p:cNvSpPr>
                  <a:spLocks noChangeShapeType="1"/>
                </p:cNvSpPr>
                <p:nvPr/>
              </p:nvSpPr>
              <p:spPr bwMode="auto">
                <a:xfrm>
                  <a:off x="6099176" y="2981327"/>
                  <a:ext cx="0" cy="1089025"/>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grpSp>
        <p:nvGrpSpPr>
          <p:cNvPr id="64" name="Group 63"/>
          <p:cNvGrpSpPr/>
          <p:nvPr/>
        </p:nvGrpSpPr>
        <p:grpSpPr>
          <a:xfrm>
            <a:off x="1067736" y="2385572"/>
            <a:ext cx="1924732" cy="2788610"/>
            <a:chOff x="1089145" y="2432911"/>
            <a:chExt cx="1963327" cy="2844527"/>
          </a:xfrm>
        </p:grpSpPr>
        <p:sp>
          <p:nvSpPr>
            <p:cNvPr id="65" name="Rectangle 64"/>
            <p:cNvSpPr/>
            <p:nvPr/>
          </p:nvSpPr>
          <p:spPr>
            <a:xfrm>
              <a:off x="1208754" y="4692663"/>
              <a:ext cx="1640193" cy="584775"/>
            </a:xfrm>
            <a:prstGeom prst="rect">
              <a:avLst/>
            </a:prstGeom>
          </p:spPr>
          <p:txBody>
            <a:bodyPr wrap="none" lIns="0" tIns="0" rIns="0" bIns="0">
              <a:noAutofit/>
            </a:bodyPr>
            <a:lstStyle/>
            <a:p>
              <a:pPr algn="ctr" defTabSz="896386"/>
              <a:r>
                <a:rPr lang="en-US" sz="3137" kern="0" dirty="0">
                  <a:solidFill>
                    <a:schemeClr val="bg1"/>
                  </a:solidFill>
                  <a:latin typeface="Segoe UI Light"/>
                </a:rPr>
                <a:t>Big Data</a:t>
              </a:r>
            </a:p>
          </p:txBody>
        </p:sp>
        <p:grpSp>
          <p:nvGrpSpPr>
            <p:cNvPr id="66" name="Group 16"/>
            <p:cNvGrpSpPr>
              <a:grpSpLocks noChangeAspect="1"/>
            </p:cNvGrpSpPr>
            <p:nvPr/>
          </p:nvGrpSpPr>
          <p:grpSpPr bwMode="auto">
            <a:xfrm>
              <a:off x="1089145" y="2432911"/>
              <a:ext cx="1963327" cy="1968500"/>
              <a:chOff x="409" y="817"/>
              <a:chExt cx="2657" cy="2664"/>
            </a:xfrm>
          </p:grpSpPr>
          <p:sp>
            <p:nvSpPr>
              <p:cNvPr id="80"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81"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82"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83"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84"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grpSp>
        <p:grpSp>
          <p:nvGrpSpPr>
            <p:cNvPr id="67" name="Group 66"/>
            <p:cNvGrpSpPr/>
            <p:nvPr/>
          </p:nvGrpSpPr>
          <p:grpSpPr>
            <a:xfrm>
              <a:off x="2361582" y="2545600"/>
              <a:ext cx="607986" cy="522788"/>
              <a:chOff x="1809120" y="2381553"/>
              <a:chExt cx="726560" cy="624745"/>
            </a:xfrm>
            <a:solidFill>
              <a:schemeClr val="accent1"/>
            </a:solidFill>
          </p:grpSpPr>
          <p:sp>
            <p:nvSpPr>
              <p:cNvPr id="68"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9"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0"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1"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2"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3"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4"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5"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6"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7"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8"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9"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spTree>
    <p:extLst>
      <p:ext uri="{BB962C8B-B14F-4D97-AF65-F5344CB8AC3E}">
        <p14:creationId xmlns:p14="http://schemas.microsoft.com/office/powerpoint/2010/main" val="166351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10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1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rgbClr val="FFFFFF"/>
              </a:solidFill>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dirty="0">
                <a:gradFill>
                  <a:gsLst>
                    <a:gs pos="1250">
                      <a:schemeClr val="bg1"/>
                    </a:gs>
                    <a:gs pos="100000">
                      <a:schemeClr val="bg1"/>
                    </a:gs>
                  </a:gsLst>
                  <a:lin ang="5400000" scaled="0"/>
                </a:gradFill>
              </a:rPr>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Smart cropping </a:t>
            </a:r>
            <a:r>
              <a:rPr lang="en-US" sz="3233" b="1" kern="0" dirty="0">
                <a:gradFill>
                  <a:gsLst>
                    <a:gs pos="1250">
                      <a:schemeClr val="bg1"/>
                    </a:gs>
                    <a:gs pos="100000">
                      <a:schemeClr val="bg1"/>
                    </a:gs>
                  </a:gsLst>
                  <a:lin ang="5400000" scaled="0"/>
                </a:gradFill>
              </a:rPr>
              <a:t>on</a:t>
            </a:r>
          </a:p>
        </p:txBody>
      </p:sp>
      <p:sp>
        <p:nvSpPr>
          <p:cNvPr id="38" name="off"/>
          <p:cNvSpPr/>
          <p:nvPr/>
        </p:nvSpPr>
        <p:spPr>
          <a:xfrm>
            <a:off x="1157194" y="3262155"/>
            <a:ext cx="3745783" cy="587991"/>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Smart cropping </a:t>
            </a:r>
            <a:r>
              <a:rPr lang="en-US" sz="3233" b="1" kern="0" dirty="0">
                <a:gradFill>
                  <a:gsLst>
                    <a:gs pos="1250">
                      <a:schemeClr val="bg1"/>
                    </a:gs>
                    <a:gs pos="100000">
                      <a:schemeClr val="bg1"/>
                    </a:gs>
                  </a:gsLst>
                  <a:lin ang="5400000" scaled="0"/>
                </a:gradFill>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2102542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338" b="-38"/>
          <a:stretch/>
        </p:blipFill>
        <p:spPr>
          <a:xfrm>
            <a:off x="1" y="-81996"/>
            <a:ext cx="12192000" cy="69472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619" y="739726"/>
            <a:ext cx="3165005" cy="534534"/>
          </a:xfrm>
          <a:prstGeom prst="rect">
            <a:avLst/>
          </a:prstGeom>
        </p:spPr>
      </p:pic>
      <p:grpSp>
        <p:nvGrpSpPr>
          <p:cNvPr id="18" name="Group 17"/>
          <p:cNvGrpSpPr/>
          <p:nvPr/>
        </p:nvGrpSpPr>
        <p:grpSpPr>
          <a:xfrm>
            <a:off x="-1" y="1481554"/>
            <a:ext cx="6410547" cy="3894893"/>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470"/>
                </a:spcAft>
                <a:buClrTx/>
                <a:buSzTx/>
                <a:buFontTx/>
                <a:buNone/>
                <a:tabLst/>
                <a:defRPr/>
              </a:pPr>
              <a:r>
                <a:rPr kumimoji="0" lang="en-US" sz="2353" b="0" i="0" u="none" strike="noStrike" kern="0" cap="none" spc="0" normalizeH="0" baseline="0" noProof="0" dirty="0">
                  <a:ln>
                    <a:noFill/>
                  </a:ln>
                  <a:solidFill>
                    <a:schemeClr val="bg1"/>
                  </a:solidFill>
                  <a:effectLst/>
                  <a:uLnTx/>
                  <a:uFillTx/>
                </a:rPr>
                <a:t>“I have not seen anything comparable. We can use the Computer Vision API to prove to our clients the reliability of the data, so they can be confident making important business decisions based on that information.”</a:t>
              </a:r>
              <a:endParaRPr kumimoji="0" lang="en-US" sz="2353" b="0" i="1" u="none" strike="noStrike" kern="0" cap="none" spc="0" normalizeH="0" baseline="0" noProof="0" dirty="0">
                <a:ln>
                  <a:noFill/>
                </a:ln>
                <a:solidFill>
                  <a:schemeClr val="bg1"/>
                </a:solidFill>
                <a:effectLst/>
                <a:uLnTx/>
                <a:uFillTx/>
              </a:endParaRPr>
            </a:p>
            <a:p>
              <a:pPr marL="0" marR="0" lvl="0" indent="0" algn="r" defTabSz="914400" eaLnBrk="1" fontAlgn="auto" latinLnBrk="0" hangingPunct="1">
                <a:lnSpc>
                  <a:spcPct val="100000"/>
                </a:lnSpc>
                <a:spcBef>
                  <a:spcPts val="0"/>
                </a:spcBef>
                <a:spcAft>
                  <a:spcPts val="1470"/>
                </a:spcAft>
                <a:buClrTx/>
                <a:buSzTx/>
                <a:buFontTx/>
                <a:buNone/>
                <a:tabLst/>
                <a:defRPr/>
              </a:pPr>
              <a:r>
                <a:rPr kumimoji="0" lang="nl-NL" sz="1667" b="0" i="0" u="none" strike="noStrike" kern="0" cap="none" spc="0" normalizeH="0" baseline="0" noProof="0" dirty="0">
                  <a:ln>
                    <a:noFill/>
                  </a:ln>
                  <a:solidFill>
                    <a:schemeClr val="bg1"/>
                  </a:solidFill>
                  <a:effectLst/>
                  <a:uLnTx/>
                  <a:uFillTx/>
                </a:rPr>
                <a:t>Vigiglobe CEO Leendert de Voogd </a:t>
              </a:r>
              <a:endParaRPr kumimoji="0" lang="en-US" sz="1667" b="0" i="1" u="none" strike="noStrike" kern="0" cap="none" spc="0" normalizeH="0" baseline="0" noProof="0" dirty="0">
                <a:ln>
                  <a:noFill/>
                </a:ln>
                <a:solidFill>
                  <a:schemeClr val="bg1"/>
                </a:solidFill>
                <a:effectLst/>
                <a:uLnTx/>
                <a:uFillTx/>
              </a:endParaRPr>
            </a:p>
          </p:txBody>
        </p:sp>
        <p:sp>
          <p:nvSpPr>
            <p:cNvPr id="21" name="TextBox 20"/>
            <p:cNvSpPr txBox="1"/>
            <p:nvPr/>
          </p:nvSpPr>
          <p:spPr>
            <a:xfrm>
              <a:off x="293966" y="5561202"/>
              <a:ext cx="2418291" cy="530915"/>
            </a:xfrm>
            <a:prstGeom prst="rect">
              <a:avLst/>
            </a:prstGeom>
            <a:noFill/>
          </p:spPr>
          <p:txBody>
            <a:bodyPr wrap="none" lIns="179285" tIns="143428" rIns="179285" bIns="143428" rtlCol="0" anchor="ctr">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Computer Vision API</a:t>
              </a:r>
            </a:p>
          </p:txBody>
        </p:sp>
        <p:sp>
          <p:nvSpPr>
            <p:cNvPr id="22" name="TextBox 21">
              <a:hlinkClick r:id="rId5"/>
            </p:cNvPr>
            <p:cNvSpPr txBox="1"/>
            <p:nvPr/>
          </p:nvSpPr>
          <p:spPr>
            <a:xfrm>
              <a:off x="4539349" y="5595862"/>
              <a:ext cx="1906369" cy="461596"/>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 Case Study Here</a:t>
              </a:r>
            </a:p>
          </p:txBody>
        </p:sp>
      </p:grpSp>
    </p:spTree>
    <p:extLst>
      <p:ext uri="{BB962C8B-B14F-4D97-AF65-F5344CB8AC3E}">
        <p14:creationId xmlns:p14="http://schemas.microsoft.com/office/powerpoint/2010/main" val="200402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grpSp>
        <p:nvGrpSpPr>
          <p:cNvPr id="18" name="Group 17"/>
          <p:cNvGrpSpPr/>
          <p:nvPr/>
        </p:nvGrpSpPr>
        <p:grpSpPr>
          <a:xfrm>
            <a:off x="-1" y="1481554"/>
            <a:ext cx="6410547" cy="3894893"/>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a:spcAft>
                  <a:spcPts val="1470"/>
                </a:spcAft>
              </a:pPr>
              <a:r>
                <a:rPr lang="en-US" sz="2353" dirty="0">
                  <a:solidFill>
                    <a:schemeClr val="bg1"/>
                  </a:solidFill>
                </a:rPr>
                <a:t>“Thousands of partners sign in to our platform every hour. The response time from the Face API is incredible, enabling us to verify our drivers without slowing them down.”</a:t>
              </a:r>
              <a:endParaRPr lang="en-US" sz="2353" i="1" dirty="0">
                <a:solidFill>
                  <a:schemeClr val="bg1"/>
                </a:solidFill>
              </a:endParaRPr>
            </a:p>
            <a:p>
              <a:pPr algn="r">
                <a:spcAft>
                  <a:spcPts val="1470"/>
                </a:spcAft>
              </a:pPr>
              <a:r>
                <a:rPr lang="nl-NL" sz="1667" dirty="0">
                  <a:solidFill>
                    <a:schemeClr val="bg1"/>
                  </a:solidFill>
                </a:rPr>
                <a:t>Dima Kovalev, Product Manager, Uber</a:t>
              </a:r>
              <a:endParaRPr lang="en-US" sz="1667" i="1" dirty="0">
                <a:solidFill>
                  <a:schemeClr val="bg1"/>
                </a:solidFill>
              </a:endParaRPr>
            </a:p>
          </p:txBody>
        </p:sp>
        <p:sp>
          <p:nvSpPr>
            <p:cNvPr id="21" name="TextBox 20"/>
            <p:cNvSpPr txBox="1"/>
            <p:nvPr/>
          </p:nvSpPr>
          <p:spPr>
            <a:xfrm>
              <a:off x="295111" y="5561202"/>
              <a:ext cx="1198726" cy="530915"/>
            </a:xfrm>
            <a:prstGeom prst="rect">
              <a:avLst/>
            </a:prstGeom>
            <a:noFill/>
          </p:spPr>
          <p:txBody>
            <a:bodyPr wrap="none" lIns="179285" tIns="143428" rIns="179285" bIns="143428" rtlCol="0" anchor="ctr">
              <a:spAutoFit/>
            </a:bodyPr>
            <a:lstStyle/>
            <a:p>
              <a:pPr>
                <a:lnSpc>
                  <a:spcPct val="90000"/>
                </a:lnSpc>
                <a:spcAft>
                  <a:spcPts val="588"/>
                </a:spcAft>
              </a:pPr>
              <a:r>
                <a:rPr lang="en-US" sz="1667" dirty="0">
                  <a:solidFill>
                    <a:schemeClr val="bg1"/>
                  </a:solidFill>
                  <a:latin typeface="Segoe UI Semibold" panose="020B0702040204020203" pitchFamily="34" charset="0"/>
                  <a:cs typeface="Segoe UI Semibold" panose="020B0702040204020203" pitchFamily="34" charset="0"/>
                </a:rPr>
                <a:t>Face API</a:t>
              </a:r>
            </a:p>
          </p:txBody>
        </p:sp>
        <p:sp>
          <p:nvSpPr>
            <p:cNvPr id="22" name="TextBox 21">
              <a:hlinkClick r:id="rId4"/>
            </p:cNvPr>
            <p:cNvSpPr txBox="1"/>
            <p:nvPr/>
          </p:nvSpPr>
          <p:spPr>
            <a:xfrm>
              <a:off x="4684719" y="5610116"/>
              <a:ext cx="1813425" cy="461665"/>
            </a:xfrm>
            <a:prstGeom prst="rect">
              <a:avLst/>
            </a:prstGeom>
            <a:solidFill>
              <a:schemeClr val="accent4"/>
            </a:solidFill>
          </p:spPr>
          <p:txBody>
            <a:bodyPr wrap="square" lIns="179285" tIns="143428" rIns="179285" bIns="143428" rtlCol="0" anchor="ctr">
              <a:spAutoFit/>
            </a:bodyPr>
            <a:lstStyle/>
            <a:p>
              <a:pPr algn="ctr">
                <a:lnSpc>
                  <a:spcPct val="90000"/>
                </a:lnSpc>
                <a:spcAft>
                  <a:spcPts val="588"/>
                </a:spcAft>
              </a:pPr>
              <a:r>
                <a:rPr lang="en-US" sz="1176" dirty="0">
                  <a:solidFill>
                    <a:schemeClr val="bg1"/>
                  </a:solidFill>
                  <a:latin typeface="Segoe UI Semibold" panose="020B0702040204020203" pitchFamily="34" charset="0"/>
                  <a:cs typeface="Segoe UI Semibold" panose="020B0702040204020203" pitchFamily="34" charset="0"/>
                </a:rPr>
                <a:t>See Video Here</a:t>
              </a:r>
            </a:p>
          </p:txBody>
        </p:sp>
      </p:grpSp>
      <p:pic>
        <p:nvPicPr>
          <p:cNvPr id="12" name="Picture 11" descr="Uber logo.svg"/>
          <p:cNvPicPr/>
          <p:nvPr/>
        </p:nvPicPr>
        <p:blipFill>
          <a:blip r:embed="rId5">
            <a:extLst>
              <a:ext uri="{28A0092B-C50C-407E-A947-70E740481C1C}">
                <a14:useLocalDpi xmlns:a14="http://schemas.microsoft.com/office/drawing/2010/main" val="0"/>
              </a:ext>
            </a:extLst>
          </a:blip>
          <a:srcRect/>
          <a:stretch>
            <a:fillRect/>
          </a:stretch>
        </p:blipFill>
        <p:spPr bwMode="auto">
          <a:xfrm>
            <a:off x="4138673" y="833462"/>
            <a:ext cx="2166360" cy="465668"/>
          </a:xfrm>
          <a:prstGeom prst="rect">
            <a:avLst/>
          </a:prstGeom>
          <a:noFill/>
          <a:ln>
            <a:noFill/>
          </a:ln>
        </p:spPr>
      </p:pic>
      <p:sp>
        <p:nvSpPr>
          <p:cNvPr id="9" name="TextBox 8">
            <a:hlinkClick r:id="rId4"/>
          </p:cNvPr>
          <p:cNvSpPr txBox="1"/>
          <p:nvPr/>
        </p:nvSpPr>
        <p:spPr>
          <a:xfrm>
            <a:off x="2669314" y="4899987"/>
            <a:ext cx="1857942" cy="452590"/>
          </a:xfrm>
          <a:prstGeom prst="rect">
            <a:avLst/>
          </a:prstGeom>
          <a:solidFill>
            <a:schemeClr val="accent4"/>
          </a:solidFill>
        </p:spPr>
        <p:txBody>
          <a:bodyPr wrap="none" lIns="179285" tIns="143428" rIns="179285" bIns="143428" rtlCol="0" anchor="ctr">
            <a:spAutoFit/>
          </a:bodyPr>
          <a:lstStyle/>
          <a:p>
            <a:pPr algn="ctr">
              <a:lnSpc>
                <a:spcPct val="90000"/>
              </a:lnSpc>
              <a:spcAft>
                <a:spcPts val="588"/>
              </a:spcAft>
            </a:pPr>
            <a:r>
              <a:rPr lang="en-US" sz="1176" dirty="0">
                <a:solidFill>
                  <a:schemeClr val="bg1"/>
                </a:solidFill>
                <a:latin typeface="Segoe UI Semibold" panose="020B0702040204020203" pitchFamily="34" charset="0"/>
                <a:cs typeface="Segoe UI Semibold" panose="020B0702040204020203" pitchFamily="34" charset="0"/>
              </a:rPr>
              <a:t>Read Case Study Here</a:t>
            </a:r>
          </a:p>
        </p:txBody>
      </p:sp>
    </p:spTree>
    <p:extLst>
      <p:ext uri="{BB962C8B-B14F-4D97-AF65-F5344CB8AC3E}">
        <p14:creationId xmlns:p14="http://schemas.microsoft.com/office/powerpoint/2010/main" val="280881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1823"/>
          <a:stretch/>
        </p:blipFill>
        <p:spPr>
          <a:xfrm>
            <a:off x="1" y="487"/>
            <a:ext cx="12192000" cy="6857027"/>
          </a:xfrm>
          <a:prstGeom prst="rect">
            <a:avLst/>
          </a:prstGeom>
        </p:spPr>
      </p:pic>
      <p:grpSp>
        <p:nvGrpSpPr>
          <p:cNvPr id="12" name="Group 11"/>
          <p:cNvGrpSpPr/>
          <p:nvPr/>
        </p:nvGrpSpPr>
        <p:grpSpPr>
          <a:xfrm>
            <a:off x="5781453" y="739725"/>
            <a:ext cx="6410547" cy="5386385"/>
            <a:chOff x="-2" y="-599007"/>
            <a:chExt cx="6539092" cy="6707420"/>
          </a:xfrm>
        </p:grpSpPr>
        <p:sp>
          <p:nvSpPr>
            <p:cNvPr id="13" name="Rectangle 12"/>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 name="Rectangle 13"/>
            <p:cNvSpPr/>
            <p:nvPr/>
          </p:nvSpPr>
          <p:spPr bwMode="auto">
            <a:xfrm>
              <a:off x="-2" y="-599007"/>
              <a:ext cx="6539092" cy="61575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6284" rIns="448212"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765"/>
                </a:spcAft>
                <a:buClrTx/>
                <a:buSzTx/>
                <a:buFontTx/>
                <a:buNone/>
                <a:tabLst/>
                <a:defRPr/>
              </a:pPr>
              <a:r>
                <a:rPr kumimoji="0" lang="en-US" sz="4705" b="0" i="0" u="none" strike="noStrike" kern="0" cap="none" spc="0" normalizeH="0" baseline="0" noProof="0" dirty="0">
                  <a:ln>
                    <a:noFill/>
                  </a:ln>
                  <a:solidFill>
                    <a:schemeClr val="bg1"/>
                  </a:solidFill>
                  <a:effectLst/>
                  <a:uLnTx/>
                  <a:uFillTx/>
                  <a:latin typeface="+mj-lt"/>
                </a:rPr>
                <a:t>Bringing it all together </a:t>
              </a:r>
            </a:p>
            <a:p>
              <a:pPr marL="0" marR="0" lvl="0" indent="0" defTabSz="914400" eaLnBrk="1" fontAlgn="auto" latinLnBrk="0" hangingPunct="1">
                <a:lnSpc>
                  <a:spcPct val="100000"/>
                </a:lnSpc>
                <a:spcBef>
                  <a:spcPts val="0"/>
                </a:spcBef>
                <a:spcAft>
                  <a:spcPts val="1765"/>
                </a:spcAft>
                <a:buClrTx/>
                <a:buSzTx/>
                <a:buFontTx/>
                <a:buNone/>
                <a:tabLst/>
                <a:defRPr/>
              </a:pPr>
              <a:r>
                <a:rPr kumimoji="0" lang="en-US" sz="1961" b="0" i="0" u="none" strike="noStrike" kern="0" cap="none" spc="0" normalizeH="0" baseline="0" noProof="0" dirty="0">
                  <a:ln>
                    <a:noFill/>
                  </a:ln>
                  <a:solidFill>
                    <a:schemeClr val="bg1"/>
                  </a:solidFill>
                  <a:effectLst/>
                  <a:uLnTx/>
                  <a:uFillTx/>
                </a:rPr>
                <a:t>The Seeing AI App </a:t>
              </a:r>
            </a:p>
            <a:p>
              <a:pPr marL="0" marR="0" lvl="0" indent="0" defTabSz="914400" eaLnBrk="1" fontAlgn="auto" latinLnBrk="0" hangingPunct="1">
                <a:lnSpc>
                  <a:spcPct val="100000"/>
                </a:lnSpc>
                <a:spcBef>
                  <a:spcPts val="0"/>
                </a:spcBef>
                <a:spcAft>
                  <a:spcPts val="1765"/>
                </a:spcAft>
                <a:buClrTx/>
                <a:buSzTx/>
                <a:buFontTx/>
                <a:buNone/>
                <a:tabLst/>
                <a:defRPr/>
              </a:pPr>
              <a:r>
                <a:rPr kumimoji="0" lang="en-US" sz="1961" b="0" i="0" u="none" strike="noStrike" kern="0" cap="none" spc="0" normalizeH="0" baseline="0" noProof="0" dirty="0">
                  <a:ln>
                    <a:noFill/>
                  </a:ln>
                  <a:solidFill>
                    <a:schemeClr val="bg1"/>
                  </a:solidFill>
                  <a:effectLst/>
                  <a:uLnTx/>
                  <a:uFillTx/>
                </a:rPr>
                <a:t>Computer Vision, Image, Speech Recognition, NLP, and ML from Microsoft Cognitive Services </a:t>
              </a:r>
            </a:p>
          </p:txBody>
        </p:sp>
        <p:sp>
          <p:nvSpPr>
            <p:cNvPr id="16" name="TextBox 15">
              <a:hlinkClick r:id="rId4"/>
            </p:cNvPr>
            <p:cNvSpPr txBox="1"/>
            <p:nvPr/>
          </p:nvSpPr>
          <p:spPr>
            <a:xfrm>
              <a:off x="1665270" y="5544908"/>
              <a:ext cx="1639841" cy="563505"/>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Watch Video Here</a:t>
              </a:r>
            </a:p>
          </p:txBody>
        </p:sp>
        <p:sp>
          <p:nvSpPr>
            <p:cNvPr id="17" name="TextBox 16">
              <a:hlinkClick r:id="rId5"/>
            </p:cNvPr>
            <p:cNvSpPr txBox="1"/>
            <p:nvPr/>
          </p:nvSpPr>
          <p:spPr>
            <a:xfrm>
              <a:off x="105407" y="5544908"/>
              <a:ext cx="1458340" cy="563505"/>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 Blog Here</a:t>
              </a:r>
            </a:p>
          </p:txBody>
        </p:sp>
      </p:grpSp>
    </p:spTree>
    <p:extLst>
      <p:ext uri="{BB962C8B-B14F-4D97-AF65-F5344CB8AC3E}">
        <p14:creationId xmlns:p14="http://schemas.microsoft.com/office/powerpoint/2010/main" val="2869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4289519" y="4514601"/>
            <a:ext cx="7902482" cy="1012500"/>
          </a:xfrm>
        </p:spPr>
        <p:txBody>
          <a:bodyPr>
            <a:normAutofit fontScale="90000"/>
          </a:bodyPr>
          <a:lstStyle/>
          <a:p>
            <a:pPr defTabSz="914113">
              <a:spcAft>
                <a:spcPts val="1176"/>
              </a:spcAft>
              <a:defRPr/>
            </a:pPr>
            <a:r>
              <a:rPr lang="en-US" altLang="zh-CN" sz="4115" dirty="0">
                <a:latin typeface="Segoe UI Light" panose="020B0502040204020203" pitchFamily="34" charset="0"/>
                <a:cs typeface="Segoe UI Light" panose="020B0502040204020203" pitchFamily="34" charset="0"/>
              </a:rPr>
              <a:t>Recognize emotions</a:t>
            </a:r>
            <a:br>
              <a:rPr lang="en-US" altLang="zh-CN" sz="2798" dirty="0">
                <a:latin typeface="Segoe UI"/>
              </a:rPr>
            </a:br>
            <a:r>
              <a:rPr lang="en-US" altLang="zh-CN" sz="2351" spc="0" dirty="0">
                <a:latin typeface="+mn-lt"/>
                <a:cs typeface="+mn-cs"/>
              </a:rPr>
              <a:t>Detect emotions based on facial expressions </a:t>
            </a:r>
            <a:br>
              <a:rPr lang="en-US" altLang="zh-CN" sz="2351" spc="0" dirty="0">
                <a:latin typeface="+mn-lt"/>
                <a:cs typeface="+mn-cs"/>
              </a:rPr>
            </a:br>
            <a:r>
              <a:rPr lang="en-US" altLang="zh-CN" sz="2351" spc="0" dirty="0">
                <a:latin typeface="+mn-lt"/>
                <a:cs typeface="+mn-cs"/>
              </a:rPr>
              <a:t>in photos and videos</a:t>
            </a:r>
            <a:endParaRPr lang="zh-CN" altLang="en-US" sz="2351" spc="0" dirty="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1414697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Face detection</a:t>
              </a:r>
            </a:p>
            <a:p>
              <a:pPr marL="0" lvl="2" defTabSz="91349">
                <a:lnSpc>
                  <a:spcPct val="90000"/>
                </a:lnSpc>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a:t>
              </a:r>
              <a:r>
                <a:rPr lang="en-US" altLang="en-US" sz="1421" kern="0" dirty="0" err="1">
                  <a:solidFill>
                    <a:srgbClr val="FFFFFF"/>
                  </a:solidFill>
                  <a:latin typeface="Consolas" panose="020B0609020204030204" pitchFamily="49" charset="0"/>
                  <a:cs typeface="Consolas" panose="020B0609020204030204" pitchFamily="49" charset="0"/>
                </a:rPr>
                <a:t>faceRectangle</a:t>
              </a:r>
              <a:r>
                <a:rPr lang="en-US" altLang="en-US" sz="1421" kern="0" dirty="0">
                  <a:solidFill>
                    <a:srgbClr val="FFFFFF"/>
                  </a:solidFill>
                  <a:latin typeface="Consolas" panose="020B0609020204030204" pitchFamily="49" charset="0"/>
                  <a:cs typeface="Consolas" panose="020B0609020204030204" pitchFamily="49" charset="0"/>
                </a:rPr>
                <a:t>": {"width": 193,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"height": 193,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"left": 326,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"top": 204}</a:t>
              </a:r>
              <a:r>
                <a:rPr lang="en-US" altLang="en-US" sz="159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Emotion scores</a:t>
              </a:r>
            </a:p>
            <a:p>
              <a:pPr marL="0" lvl="2" indent="-224" defTabSz="91349" fontAlgn="base">
                <a:lnSpc>
                  <a:spcPct val="90000"/>
                </a:lnSpc>
                <a:spcBef>
                  <a:spcPct val="0"/>
                </a:spcBef>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“scores": { </a:t>
              </a:r>
              <a:r>
                <a:rPr lang="en-US" sz="1421" kern="0" dirty="0">
                  <a:solidFill>
                    <a:srgbClr val="FFFFFF"/>
                  </a:solidFill>
                  <a:latin typeface="Consolas" panose="020B0609020204030204" pitchFamily="49" charset="0"/>
                  <a:cs typeface="Consolas" panose="020B0609020204030204" pitchFamily="49" charset="0"/>
                </a:rPr>
                <a:t>"anger": 5.182241e-8,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"contempt": 0.0000242813,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"disgust": 5.621025e-7,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"fear": 0.00115027453,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"happiness": 1.06114619e-8,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"neutral": 0.003540177,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"sadness": 9.30888746e-7,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"surprise": 0.9952837}</a:t>
              </a:r>
              <a:endParaRPr lang="en-US" altLang="en-US" sz="1421" kern="0" dirty="0">
                <a:solidFill>
                  <a:srgbClr val="FFFFFF"/>
                </a:solidFill>
                <a:latin typeface="Consolas" panose="020B0609020204030204" pitchFamily="49" charset="0"/>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spTree>
    <p:extLst>
      <p:ext uri="{BB962C8B-B14F-4D97-AF65-F5344CB8AC3E}">
        <p14:creationId xmlns:p14="http://schemas.microsoft.com/office/powerpoint/2010/main" val="302867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
        <p:nvSpPr>
          <p:cNvPr id="37" name="Rectangle 36"/>
          <p:cNvSpPr/>
          <p:nvPr/>
        </p:nvSpPr>
        <p:spPr>
          <a:xfrm>
            <a:off x="4402524" y="1346001"/>
            <a:ext cx="7853327" cy="4945156"/>
          </a:xfrm>
          <a:prstGeom prst="rect">
            <a:avLst/>
          </a:prstGeom>
        </p:spPr>
        <p:txBody>
          <a:bodyPr wrap="square">
            <a:spAutoFit/>
          </a:bodyPr>
          <a:lstStyle/>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detection</a:t>
            </a:r>
            <a:br>
              <a:rPr lang="en-US" altLang="zh-CN" sz="3919" kern="0" dirty="0">
                <a:solidFill>
                  <a:sysClr val="windowText" lastClr="000000"/>
                </a:solidFill>
              </a:rPr>
            </a:br>
            <a:r>
              <a:rPr lang="en-US" altLang="zh-CN" sz="2155" kern="0" dirty="0">
                <a:gradFill>
                  <a:gsLst>
                    <a:gs pos="1250">
                      <a:schemeClr val="tx1"/>
                    </a:gs>
                    <a:gs pos="100000">
                      <a:schemeClr val="tx1"/>
                    </a:gs>
                  </a:gsLst>
                  <a:lin ang="5400000" scaled="0"/>
                </a:gradFill>
              </a:rPr>
              <a:t>Detect faces and their attributes within an image</a:t>
            </a:r>
          </a:p>
          <a:p>
            <a:pPr defTabSz="913665">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verification</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155" kern="0" dirty="0">
                <a:gradFill>
                  <a:gsLst>
                    <a:gs pos="1250">
                      <a:schemeClr val="tx1"/>
                    </a:gs>
                    <a:gs pos="100000">
                      <a:schemeClr val="tx1"/>
                    </a:gs>
                  </a:gsLst>
                  <a:lin ang="5400000" scaled="0"/>
                </a:gradFill>
              </a:rPr>
              <a:t>Check if two faces belong to the same person</a:t>
            </a:r>
          </a:p>
          <a:p>
            <a:pPr defTabSz="913665">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Similar face searching</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Find similar faces within a set of images</a:t>
            </a:r>
          </a:p>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grouping</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Organize many faces into groups</a:t>
            </a:r>
          </a:p>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identification</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Search which person a face belongs to</a:t>
            </a:r>
          </a:p>
        </p:txBody>
      </p:sp>
    </p:spTree>
    <p:extLst>
      <p:ext uri="{BB962C8B-B14F-4D97-AF65-F5344CB8AC3E}">
        <p14:creationId xmlns:p14="http://schemas.microsoft.com/office/powerpoint/2010/main" val="1353596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algn="ctr" defTabSz="913367"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algn="ctr" defTabSz="913367"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grpSp>
      </p:grpSp>
      <p:sp>
        <p:nvSpPr>
          <p:cNvPr id="7" name="Title 6"/>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Detection</a:t>
              </a:r>
            </a:p>
            <a:p>
              <a:pPr marL="0" lvl="2" defTabSz="91349">
                <a:lnSpc>
                  <a:spcPct val="90000"/>
                </a:lnSpc>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a:t>
              </a:r>
              <a:r>
                <a:rPr lang="en-US" altLang="en-US" sz="1421" kern="0" dirty="0" err="1">
                  <a:solidFill>
                    <a:srgbClr val="FFFFFF"/>
                  </a:solidFill>
                  <a:latin typeface="Consolas" panose="020B0609020204030204" pitchFamily="49" charset="0"/>
                  <a:cs typeface="Consolas" panose="020B0609020204030204" pitchFamily="49" charset="0"/>
                </a:rPr>
                <a:t>faceRectangle</a:t>
              </a:r>
              <a:r>
                <a:rPr lang="en-US" altLang="en-US" sz="1421" kern="0" dirty="0">
                  <a:solidFill>
                    <a:srgbClr val="FFFFFF"/>
                  </a:solidFill>
                  <a:latin typeface="Consolas" panose="020B0609020204030204" pitchFamily="49" charset="0"/>
                  <a:cs typeface="Consolas" panose="020B0609020204030204" pitchFamily="49" charset="0"/>
                </a:rPr>
                <a:t>": {"width": 193, "height": 193, "left": 326, "top": 204}</a:t>
              </a:r>
            </a:p>
            <a:p>
              <a:pPr marL="456832" lvl="2" defTabSz="913665">
                <a:lnSpc>
                  <a:spcPct val="90000"/>
                </a:lnSpc>
                <a:spcAft>
                  <a:spcPts val="588"/>
                </a:spcAft>
                <a:defRPr/>
              </a:pPr>
              <a:r>
                <a:rPr lang="en-US" altLang="en-US" sz="1421" kern="0" dirty="0">
                  <a:solidFill>
                    <a:schemeClr val="bg1"/>
                  </a:solidFill>
                  <a:latin typeface="Segoe UI" panose="020B0502040204020203" pitchFamily="34" charset="0"/>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Feature attributes</a:t>
              </a:r>
            </a:p>
            <a:p>
              <a:pPr marL="0" lvl="1" defTabSz="91349" fontAlgn="base">
                <a:spcBef>
                  <a:spcPct val="0"/>
                </a:spcBef>
                <a:spcAft>
                  <a:spcPct val="0"/>
                </a:spcAft>
                <a:defRPr/>
              </a:pPr>
              <a:r>
                <a:rPr lang="en-US" altLang="en-US" sz="1421" kern="0" dirty="0">
                  <a:solidFill>
                    <a:srgbClr val="FFFFFF"/>
                  </a:solidFill>
                  <a:latin typeface="Consolas" panose="020B0609020204030204" pitchFamily="49" charset="0"/>
                  <a:cs typeface="Consolas" panose="020B0609020204030204" pitchFamily="49" charset="0"/>
                </a:rPr>
                <a:t>"attributes": { "age": 42, "gender": "male", 	</a:t>
              </a:r>
            </a:p>
            <a:p>
              <a:pPr marL="0" lvl="1" defTabSz="91349" fontAlgn="base">
                <a:spcBef>
                  <a:spcPct val="0"/>
                </a:spcBef>
                <a:spcAft>
                  <a:spcPct val="0"/>
                </a:spcAft>
                <a:defRPr/>
              </a:pPr>
              <a:r>
                <a:rPr lang="en-US" altLang="en-US" sz="1421" kern="0" dirty="0">
                  <a:solidFill>
                    <a:srgbClr val="FFFFFF"/>
                  </a:solidFill>
                  <a:latin typeface="Consolas" panose="020B0609020204030204" pitchFamily="49" charset="0"/>
                  <a:cs typeface="Consolas" panose="020B0609020204030204" pitchFamily="49" charset="0"/>
                </a:rPr>
                <a:t>											 "</a:t>
              </a:r>
              <a:r>
                <a:rPr lang="en-US" altLang="en-US" sz="1421" kern="0" dirty="0" err="1">
                  <a:solidFill>
                    <a:srgbClr val="FFFFFF"/>
                  </a:solidFill>
                  <a:latin typeface="Consolas" panose="020B0609020204030204" pitchFamily="49" charset="0"/>
                  <a:cs typeface="Consolas" panose="020B0609020204030204" pitchFamily="49" charset="0"/>
                </a:rPr>
                <a:t>headPose</a:t>
              </a:r>
              <a:r>
                <a:rPr lang="en-US" altLang="en-US" sz="1421" kern="0" dirty="0">
                  <a:solidFill>
                    <a:srgbClr val="FFFFFF"/>
                  </a:solidFill>
                  <a:latin typeface="Consolas" panose="020B0609020204030204" pitchFamily="49" charset="0"/>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Identification</a:t>
              </a:r>
            </a:p>
            <a:p>
              <a:pPr indent="-457057" defTabSz="913665">
                <a:lnSpc>
                  <a:spcPct val="90000"/>
                </a:lnSpc>
                <a:spcAft>
                  <a:spcPts val="588"/>
                </a:spcAft>
                <a:defRPr/>
              </a:pPr>
              <a:r>
                <a:rPr lang="en-US" sz="195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026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4">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sp>
        <p:nvSpPr>
          <p:cNvPr id="28" name="Rectangle 27"/>
          <p:cNvSpPr/>
          <p:nvPr/>
        </p:nvSpPr>
        <p:spPr>
          <a:xfrm>
            <a:off x="5126598" y="3346741"/>
            <a:ext cx="6579209"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Stabilization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Smooth and stabilize shaky video</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detection and tracking</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and track faces in videos</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Motion detection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5"/>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263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The Stabilization API provides automatic video stabilization and smoothing for shaky videos </a:t>
            </a:r>
          </a:p>
          <a:p>
            <a:pPr defTabSz="913665">
              <a:spcAft>
                <a:spcPts val="1176"/>
              </a:spcAft>
              <a:defRPr/>
            </a:pPr>
            <a:r>
              <a:rPr lang="en-US" sz="1959" kern="0" dirty="0">
                <a:gradFill>
                  <a:gsLst>
                    <a:gs pos="1250">
                      <a:schemeClr val="bg1"/>
                    </a:gs>
                    <a:gs pos="100000">
                      <a:schemeClr val="bg1"/>
                    </a:gs>
                  </a:gsLst>
                  <a:lin ang="5400000" scaled="0"/>
                </a:gradFill>
              </a:rPr>
              <a:t>This API uses many of the same technologies found in Microsoft </a:t>
            </a:r>
            <a:r>
              <a:rPr lang="en-US" sz="1959" kern="0" dirty="0" err="1">
                <a:gradFill>
                  <a:gsLst>
                    <a:gs pos="1250">
                      <a:schemeClr val="bg1"/>
                    </a:gs>
                    <a:gs pos="100000">
                      <a:schemeClr val="bg1"/>
                    </a:gs>
                  </a:gsLst>
                  <a:lin ang="5400000" scaled="0"/>
                </a:gradFill>
              </a:rPr>
              <a:t>Hyperlapse</a:t>
            </a:r>
            <a:endParaRPr lang="en-US" sz="1959" kern="0" dirty="0">
              <a:gradFill>
                <a:gsLst>
                  <a:gs pos="1250">
                    <a:schemeClr val="bg1"/>
                  </a:gs>
                  <a:gs pos="100000">
                    <a:schemeClr val="bg1"/>
                  </a:gs>
                </a:gsLst>
                <a:lin ang="5400000" scaled="0"/>
              </a:gradFill>
            </a:endParaRPr>
          </a:p>
          <a:p>
            <a:pPr defTabSz="913665">
              <a:spcAft>
                <a:spcPts val="1176"/>
              </a:spcAft>
              <a:defRPr/>
            </a:pPr>
            <a:r>
              <a:rPr lang="en-US" sz="1959" kern="0" dirty="0">
                <a:gradFill>
                  <a:gsLst>
                    <a:gs pos="1250">
                      <a:schemeClr val="bg1"/>
                    </a:gs>
                    <a:gs pos="100000">
                      <a:schemeClr val="bg1"/>
                    </a:gs>
                  </a:gsLst>
                  <a:lin ang="5400000" scaled="0"/>
                </a:gradFill>
              </a:rPr>
              <a:t>Best For:</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Small camera motions, with or without rolling shutter effects </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Stabilization</a:t>
            </a:r>
          </a:p>
        </p:txBody>
      </p:sp>
    </p:spTree>
    <p:extLst>
      <p:ext uri="{BB962C8B-B14F-4D97-AF65-F5344CB8AC3E}">
        <p14:creationId xmlns:p14="http://schemas.microsoft.com/office/powerpoint/2010/main" val="1629643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a:spLocks noGrp="1"/>
          </p:cNvSpPr>
          <p:nvPr>
            <p:ph type="title"/>
          </p:nvPr>
        </p:nvSpPr>
        <p:spPr/>
        <p:txBody>
          <a:bodyPr>
            <a:normAutofit/>
          </a:bodyPr>
          <a:lstStyle/>
          <a:p>
            <a:r>
              <a:rPr lang="en-US" dirty="0">
                <a:solidFill>
                  <a:schemeClr val="bg1"/>
                </a:solidFill>
              </a:rPr>
              <a:t>Stay ahead of the curve with Cortana Intelligence Suite</a:t>
            </a:r>
          </a:p>
        </p:txBody>
      </p:sp>
      <p:grpSp>
        <p:nvGrpSpPr>
          <p:cNvPr id="104" name="Group 103"/>
          <p:cNvGrpSpPr/>
          <p:nvPr/>
        </p:nvGrpSpPr>
        <p:grpSpPr>
          <a:xfrm>
            <a:off x="7801299" y="2677033"/>
            <a:ext cx="312694" cy="182537"/>
            <a:chOff x="-4411663" y="4275138"/>
            <a:chExt cx="312738" cy="182563"/>
          </a:xfrm>
          <a:solidFill>
            <a:schemeClr val="bg2">
              <a:lumMod val="25000"/>
              <a:lumOff val="75000"/>
            </a:schemeClr>
          </a:solidFill>
        </p:grpSpPr>
        <p:sp>
          <p:nvSpPr>
            <p:cNvPr id="106"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0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09" name="TextBox 108"/>
          <p:cNvSpPr txBox="1"/>
          <p:nvPr/>
        </p:nvSpPr>
        <p:spPr>
          <a:xfrm>
            <a:off x="1990493" y="1452799"/>
            <a:ext cx="1089904" cy="683125"/>
          </a:xfrm>
          <a:prstGeom prst="rect">
            <a:avLst/>
          </a:prstGeom>
          <a:noFill/>
        </p:spPr>
        <p:txBody>
          <a:bodyPr wrap="square" lIns="0" tIns="146262" rIns="182828" bIns="146262" rtlCol="0">
            <a:noAutofit/>
          </a:bodyPr>
          <a:lstStyle/>
          <a:p>
            <a:pPr defTabSz="932384">
              <a:lnSpc>
                <a:spcPct val="90000"/>
              </a:lnSpc>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Business apps</a:t>
            </a:r>
          </a:p>
        </p:txBody>
      </p:sp>
      <p:sp>
        <p:nvSpPr>
          <p:cNvPr id="110" name="TextBox 109"/>
          <p:cNvSpPr txBox="1"/>
          <p:nvPr/>
        </p:nvSpPr>
        <p:spPr>
          <a:xfrm>
            <a:off x="1943366" y="2763994"/>
            <a:ext cx="1089904" cy="683125"/>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Custom apps</a:t>
            </a:r>
          </a:p>
        </p:txBody>
      </p:sp>
      <p:sp>
        <p:nvSpPr>
          <p:cNvPr id="111" name="TextBox 110"/>
          <p:cNvSpPr txBox="1"/>
          <p:nvPr/>
        </p:nvSpPr>
        <p:spPr>
          <a:xfrm>
            <a:off x="1990491" y="3938262"/>
            <a:ext cx="1363519" cy="876996"/>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Sensors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and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devices</a:t>
            </a:r>
          </a:p>
        </p:txBody>
      </p:sp>
      <p:sp>
        <p:nvSpPr>
          <p:cNvPr id="112" name="TextBox 111"/>
          <p:cNvSpPr txBox="1"/>
          <p:nvPr/>
        </p:nvSpPr>
        <p:spPr>
          <a:xfrm>
            <a:off x="9876146" y="1549736"/>
            <a:ext cx="1089903" cy="489252"/>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113" name="TextBox 112"/>
          <p:cNvSpPr txBox="1"/>
          <p:nvPr/>
        </p:nvSpPr>
        <p:spPr>
          <a:xfrm>
            <a:off x="10151723" y="4182889"/>
            <a:ext cx="1604082" cy="387798"/>
          </a:xfrm>
          <a:prstGeom prst="rect">
            <a:avLst/>
          </a:prstGeom>
          <a:noFill/>
        </p:spPr>
        <p:txBody>
          <a:bodyPr wrap="square" lIns="0" tIns="0" rIns="0" bIns="0" rtlCol="0">
            <a:spAutoFit/>
          </a:bodyPr>
          <a:lstStyle/>
          <a:p>
            <a:pPr defTabSz="93238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Automated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systems</a:t>
            </a:r>
          </a:p>
        </p:txBody>
      </p:sp>
      <p:sp>
        <p:nvSpPr>
          <p:cNvPr id="116" name="Rectangle 115"/>
          <p:cNvSpPr/>
          <p:nvPr/>
        </p:nvSpPr>
        <p:spPr>
          <a:xfrm>
            <a:off x="1990492" y="5474225"/>
            <a:ext cx="933464" cy="321098"/>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Data</a:t>
            </a:r>
          </a:p>
        </p:txBody>
      </p:sp>
      <p:sp>
        <p:nvSpPr>
          <p:cNvPr id="119" name="Rectangle 118"/>
          <p:cNvSpPr/>
          <p:nvPr/>
        </p:nvSpPr>
        <p:spPr>
          <a:xfrm>
            <a:off x="5338973" y="5450107"/>
            <a:ext cx="1455528" cy="369332"/>
          </a:xfrm>
          <a:prstGeom prst="rect">
            <a:avLst/>
          </a:prstGeom>
        </p:spPr>
        <p:txBody>
          <a:bodyPr wrap="none" lIns="0" tIns="0" rIns="0" bIns="0" anchor="ctr">
            <a:spAutoFit/>
          </a:bodyPr>
          <a:lstStyle/>
          <a:p>
            <a:pPr algn="ctr" defTabSz="724873">
              <a:spcBef>
                <a:spcPct val="0"/>
              </a:spcBef>
              <a:spcAft>
                <a:spcPct val="35000"/>
              </a:spcAft>
            </a:pPr>
            <a:r>
              <a:rPr lang="en-US" sz="2400" kern="0" dirty="0">
                <a:solidFill>
                  <a:schemeClr val="bg2"/>
                </a:solidFill>
                <a:latin typeface="+mj-lt"/>
              </a:rPr>
              <a:t>Intelligence</a:t>
            </a:r>
            <a:endParaRPr lang="en-US" b="1" kern="0" spc="-30" dirty="0">
              <a:solidFill>
                <a:schemeClr val="bg2"/>
              </a:solidFill>
              <a:latin typeface="Segoe UI Semilight" panose="020B0402040204020203" pitchFamily="34" charset="0"/>
              <a:cs typeface="Segoe UI Semilight" panose="020B0402040204020203" pitchFamily="34" charset="0"/>
            </a:endParaRPr>
          </a:p>
        </p:txBody>
      </p:sp>
      <p:grpSp>
        <p:nvGrpSpPr>
          <p:cNvPr id="120" name="Group 119"/>
          <p:cNvGrpSpPr/>
          <p:nvPr/>
        </p:nvGrpSpPr>
        <p:grpSpPr>
          <a:xfrm>
            <a:off x="9394884" y="1544984"/>
            <a:ext cx="488254" cy="498755"/>
            <a:chOff x="6112510" y="6954657"/>
            <a:chExt cx="1181100" cy="1206500"/>
          </a:xfrm>
          <a:solidFill>
            <a:schemeClr val="accent1"/>
          </a:solidFill>
        </p:grpSpPr>
        <p:sp>
          <p:nvSpPr>
            <p:cNvPr id="12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3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1" name="Group 140"/>
          <p:cNvGrpSpPr/>
          <p:nvPr/>
        </p:nvGrpSpPr>
        <p:grpSpPr>
          <a:xfrm>
            <a:off x="9426439" y="4050377"/>
            <a:ext cx="522214" cy="652767"/>
            <a:chOff x="2954338" y="6831013"/>
            <a:chExt cx="1041400" cy="1301750"/>
          </a:xfrm>
          <a:solidFill>
            <a:schemeClr val="accent1"/>
          </a:solidFill>
        </p:grpSpPr>
        <p:sp>
          <p:nvSpPr>
            <p:cNvPr id="14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44" name="Freeform 539"/>
          <p:cNvSpPr>
            <a:spLocks noChangeAspect="1"/>
          </p:cNvSpPr>
          <p:nvPr/>
        </p:nvSpPr>
        <p:spPr bwMode="auto">
          <a:xfrm>
            <a:off x="4096982" y="1984098"/>
            <a:ext cx="3939997" cy="216615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noFill/>
          </a:ln>
          <a:extLst/>
        </p:spPr>
        <p:txBody>
          <a:bodyPr vert="horz" wrap="square" lIns="91414" tIns="45706" rIns="91414" bIns="45706" numCol="1" anchor="t" anchorCtr="0" compatLnSpc="1">
            <a:prstTxWarp prst="textNoShape">
              <a:avLst/>
            </a:prstTxWarp>
          </a:bodyPr>
          <a:lstStyle/>
          <a:p>
            <a:pPr defTabSz="932384"/>
            <a:endParaRPr lang="en-US" sz="1050" kern="0" dirty="0">
              <a:solidFill>
                <a:srgbClr val="333333"/>
              </a:solidFill>
            </a:endParaRPr>
          </a:p>
        </p:txBody>
      </p:sp>
      <p:sp>
        <p:nvSpPr>
          <p:cNvPr id="145" name="TextBox 144"/>
          <p:cNvSpPr txBox="1"/>
          <p:nvPr/>
        </p:nvSpPr>
        <p:spPr>
          <a:xfrm>
            <a:off x="4697549" y="4157532"/>
            <a:ext cx="2777007" cy="572383"/>
          </a:xfrm>
          <a:prstGeom prst="rect">
            <a:avLst/>
          </a:prstGeom>
          <a:noFill/>
        </p:spPr>
        <p:txBody>
          <a:bodyPr wrap="square" lIns="182854" tIns="146284" rIns="182854" bIns="146284" rtlCol="0">
            <a:spAutoFit/>
          </a:bodyPr>
          <a:lstStyle/>
          <a:p>
            <a:pPr algn="ctr" defTabSz="896386">
              <a:lnSpc>
                <a:spcPct val="90000"/>
              </a:lnSpc>
            </a:pPr>
            <a:r>
              <a:rPr lang="en-US" sz="2000" kern="0" dirty="0">
                <a:solidFill>
                  <a:schemeClr val="bg2"/>
                </a:solidFill>
                <a:latin typeface="+mj-lt"/>
              </a:rPr>
              <a:t>Cortana Intelligence</a:t>
            </a:r>
          </a:p>
        </p:txBody>
      </p:sp>
      <p:grpSp>
        <p:nvGrpSpPr>
          <p:cNvPr id="149" name="Group 148"/>
          <p:cNvGrpSpPr/>
          <p:nvPr/>
        </p:nvGrpSpPr>
        <p:grpSpPr>
          <a:xfrm>
            <a:off x="3267998" y="5544038"/>
            <a:ext cx="1356499" cy="181472"/>
            <a:chOff x="3299791" y="5593822"/>
            <a:chExt cx="1356692" cy="181498"/>
          </a:xfrm>
          <a:solidFill>
            <a:schemeClr val="tx1">
              <a:lumMod val="85000"/>
            </a:schemeClr>
          </a:solidFill>
        </p:grpSpPr>
        <p:cxnSp>
          <p:nvCxnSpPr>
            <p:cNvPr id="150" name="Straight Connector 149"/>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rot="13500000">
              <a:off x="4445751" y="5595178"/>
              <a:ext cx="181498" cy="178786"/>
              <a:chOff x="402446" y="5872915"/>
              <a:chExt cx="292608" cy="288235"/>
            </a:xfrm>
            <a:grpFill/>
          </p:grpSpPr>
          <p:cxnSp>
            <p:nvCxnSpPr>
              <p:cNvPr id="152" name="Straight Connector 151"/>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7684826" y="5544038"/>
            <a:ext cx="1356499" cy="181472"/>
            <a:chOff x="3299791" y="5593822"/>
            <a:chExt cx="1356692" cy="181498"/>
          </a:xfrm>
          <a:solidFill>
            <a:schemeClr val="tx1">
              <a:lumMod val="85000"/>
            </a:schemeClr>
          </a:solidFill>
        </p:grpSpPr>
        <p:cxnSp>
          <p:nvCxnSpPr>
            <p:cNvPr id="155" name="Straight Connector 154"/>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rot="13500000">
              <a:off x="4445751" y="5595178"/>
              <a:ext cx="181498" cy="178786"/>
              <a:chOff x="402446" y="5872915"/>
              <a:chExt cx="292608" cy="288235"/>
            </a:xfrm>
            <a:grpFill/>
          </p:grpSpPr>
          <p:cxnSp>
            <p:nvCxnSpPr>
              <p:cNvPr id="157" name="Straight Connector 156"/>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9" name="Rectangle 158"/>
          <p:cNvSpPr/>
          <p:nvPr/>
        </p:nvSpPr>
        <p:spPr>
          <a:xfrm>
            <a:off x="9826053" y="5470840"/>
            <a:ext cx="1500394" cy="327866"/>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Action</a:t>
            </a:r>
          </a:p>
        </p:txBody>
      </p:sp>
      <p:sp>
        <p:nvSpPr>
          <p:cNvPr id="160" name="Freeform 539"/>
          <p:cNvSpPr>
            <a:spLocks noChangeAspect="1"/>
          </p:cNvSpPr>
          <p:nvPr/>
        </p:nvSpPr>
        <p:spPr bwMode="auto">
          <a:xfrm>
            <a:off x="3961400" y="1774885"/>
            <a:ext cx="801857" cy="4408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414" tIns="45706" rIns="91414" bIns="45706" numCol="1" anchor="t" anchorCtr="0" compatLnSpc="1">
            <a:prstTxWarp prst="textNoShape">
              <a:avLst/>
            </a:prstTxWarp>
          </a:bodyPr>
          <a:lstStyle/>
          <a:p>
            <a:pPr defTabSz="932384"/>
            <a:endParaRPr lang="en-US" sz="1050" kern="0" dirty="0">
              <a:solidFill>
                <a:srgbClr val="333333"/>
              </a:solidFill>
            </a:endParaRPr>
          </a:p>
        </p:txBody>
      </p:sp>
      <p:sp>
        <p:nvSpPr>
          <p:cNvPr id="161" name="Freeform 539"/>
          <p:cNvSpPr>
            <a:spLocks noChangeAspect="1"/>
          </p:cNvSpPr>
          <p:nvPr/>
        </p:nvSpPr>
        <p:spPr bwMode="auto">
          <a:xfrm>
            <a:off x="3613431" y="3947585"/>
            <a:ext cx="452891" cy="2489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414" tIns="45706" rIns="91414" bIns="45706" numCol="1" anchor="t" anchorCtr="0" compatLnSpc="1">
            <a:prstTxWarp prst="textNoShape">
              <a:avLst/>
            </a:prstTxWarp>
          </a:bodyPr>
          <a:lstStyle/>
          <a:p>
            <a:pPr defTabSz="932384"/>
            <a:endParaRPr lang="en-US" sz="1050" kern="0" dirty="0">
              <a:solidFill>
                <a:srgbClr val="333333"/>
              </a:solidFill>
            </a:endParaRPr>
          </a:p>
        </p:txBody>
      </p:sp>
      <p:sp>
        <p:nvSpPr>
          <p:cNvPr id="162" name="Freeform 539"/>
          <p:cNvSpPr>
            <a:spLocks noChangeAspect="1"/>
          </p:cNvSpPr>
          <p:nvPr/>
        </p:nvSpPr>
        <p:spPr bwMode="auto">
          <a:xfrm>
            <a:off x="6997597" y="1791546"/>
            <a:ext cx="535764" cy="29455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414" tIns="45706" rIns="91414" bIns="45706" numCol="1" anchor="t" anchorCtr="0" compatLnSpc="1">
            <a:prstTxWarp prst="textNoShape">
              <a:avLst/>
            </a:prstTxWarp>
          </a:bodyPr>
          <a:lstStyle/>
          <a:p>
            <a:pPr defTabSz="932384"/>
            <a:endParaRPr lang="en-US" sz="1050" kern="0" dirty="0">
              <a:solidFill>
                <a:srgbClr val="333333"/>
              </a:solidFill>
            </a:endParaRPr>
          </a:p>
        </p:txBody>
      </p:sp>
      <p:sp>
        <p:nvSpPr>
          <p:cNvPr id="163" name="TextBox 162"/>
          <p:cNvSpPr txBox="1"/>
          <p:nvPr/>
        </p:nvSpPr>
        <p:spPr>
          <a:xfrm>
            <a:off x="9876146" y="2839643"/>
            <a:ext cx="1089903" cy="489252"/>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164" name="Group 163"/>
          <p:cNvGrpSpPr/>
          <p:nvPr/>
        </p:nvGrpSpPr>
        <p:grpSpPr>
          <a:xfrm>
            <a:off x="4509100" y="2221249"/>
            <a:ext cx="3112580" cy="1725918"/>
            <a:chOff x="4508874" y="2221077"/>
            <a:chExt cx="3113022" cy="1726163"/>
          </a:xfrm>
        </p:grpSpPr>
        <p:sp>
          <p:nvSpPr>
            <p:cNvPr id="165"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78"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3"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4"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5"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6"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7"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8"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9"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nvGrpSpPr>
            <p:cNvPr id="200" name="Group 199"/>
            <p:cNvGrpSpPr/>
            <p:nvPr/>
          </p:nvGrpSpPr>
          <p:grpSpPr>
            <a:xfrm>
              <a:off x="5413104" y="2621197"/>
              <a:ext cx="1326042" cy="1326043"/>
              <a:chOff x="5413104" y="2598477"/>
              <a:chExt cx="1326042" cy="1326043"/>
            </a:xfrm>
          </p:grpSpPr>
          <p:sp>
            <p:nvSpPr>
              <p:cNvPr id="201"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2"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3"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4"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5"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6"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7"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8" name="Oval 207"/>
              <p:cNvSpPr/>
              <p:nvPr/>
            </p:nvSpPr>
            <p:spPr bwMode="auto">
              <a:xfrm>
                <a:off x="5413104" y="2598477"/>
                <a:ext cx="1326042" cy="1326043"/>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9" name="Group 208"/>
          <p:cNvGrpSpPr/>
          <p:nvPr/>
        </p:nvGrpSpPr>
        <p:grpSpPr>
          <a:xfrm>
            <a:off x="9323058" y="2820053"/>
            <a:ext cx="598491" cy="462940"/>
            <a:chOff x="5007615" y="2323753"/>
            <a:chExt cx="649029" cy="502032"/>
          </a:xfrm>
          <a:solidFill>
            <a:schemeClr val="accent1"/>
          </a:solidFill>
        </p:grpSpPr>
        <p:sp>
          <p:nvSpPr>
            <p:cNvPr id="210"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11"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grpSp>
      <p:grpSp>
        <p:nvGrpSpPr>
          <p:cNvPr id="212" name="Group 211"/>
          <p:cNvGrpSpPr/>
          <p:nvPr/>
        </p:nvGrpSpPr>
        <p:grpSpPr>
          <a:xfrm>
            <a:off x="2841217" y="1740221"/>
            <a:ext cx="750781" cy="2731701"/>
            <a:chOff x="-4887913" y="2606675"/>
            <a:chExt cx="750888" cy="2732088"/>
          </a:xfrm>
          <a:solidFill>
            <a:schemeClr val="accent1"/>
          </a:solidFill>
        </p:grpSpPr>
        <p:sp>
          <p:nvSpPr>
            <p:cNvPr id="213"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4"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5"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16" name="Group 215"/>
          <p:cNvGrpSpPr/>
          <p:nvPr/>
        </p:nvGrpSpPr>
        <p:grpSpPr>
          <a:xfrm>
            <a:off x="3563855" y="3472051"/>
            <a:ext cx="312694" cy="182537"/>
            <a:chOff x="-4411663" y="4275138"/>
            <a:chExt cx="312738" cy="182563"/>
          </a:xfrm>
          <a:solidFill>
            <a:schemeClr val="accent1"/>
          </a:solidFill>
        </p:grpSpPr>
        <p:sp>
          <p:nvSpPr>
            <p:cNvPr id="217"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19" name="Group 218"/>
          <p:cNvGrpSpPr/>
          <p:nvPr/>
        </p:nvGrpSpPr>
        <p:grpSpPr>
          <a:xfrm>
            <a:off x="4098130" y="2637419"/>
            <a:ext cx="312694" cy="184124"/>
            <a:chOff x="-2597151" y="4195763"/>
            <a:chExt cx="312738" cy="184150"/>
          </a:xfrm>
          <a:solidFill>
            <a:schemeClr val="bg2">
              <a:lumMod val="25000"/>
              <a:lumOff val="75000"/>
            </a:schemeClr>
          </a:solidFill>
        </p:grpSpPr>
        <p:sp>
          <p:nvSpPr>
            <p:cNvPr id="220"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1"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2"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23" name="Group 222"/>
          <p:cNvGrpSpPr/>
          <p:nvPr/>
        </p:nvGrpSpPr>
        <p:grpSpPr>
          <a:xfrm>
            <a:off x="8337438" y="1740221"/>
            <a:ext cx="790189" cy="2731701"/>
            <a:chOff x="8337755" y="1739981"/>
            <a:chExt cx="790301" cy="2732088"/>
          </a:xfrm>
          <a:solidFill>
            <a:schemeClr val="accent1"/>
          </a:solidFill>
        </p:grpSpPr>
        <p:sp>
          <p:nvSpPr>
            <p:cNvPr id="224"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5"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6"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27" name="Group 226"/>
          <p:cNvGrpSpPr/>
          <p:nvPr/>
        </p:nvGrpSpPr>
        <p:grpSpPr>
          <a:xfrm>
            <a:off x="8224272" y="3424485"/>
            <a:ext cx="312694" cy="184124"/>
            <a:chOff x="-2597151" y="4195763"/>
            <a:chExt cx="312738" cy="184150"/>
          </a:xfrm>
          <a:solidFill>
            <a:schemeClr val="accent1"/>
          </a:solidFill>
        </p:grpSpPr>
        <p:sp>
          <p:nvSpPr>
            <p:cNvPr id="228"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9"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0"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pic>
        <p:nvPicPr>
          <p:cNvPr id="231" name="Picture 2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0687" y="2750203"/>
            <a:ext cx="760920" cy="890327"/>
          </a:xfrm>
          <a:prstGeom prst="rect">
            <a:avLst/>
          </a:prstGeom>
        </p:spPr>
      </p:pic>
      <p:pic>
        <p:nvPicPr>
          <p:cNvPr id="232" name="Picture 2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5764" y="3964418"/>
            <a:ext cx="845017" cy="988727"/>
          </a:xfrm>
          <a:prstGeom prst="rect">
            <a:avLst/>
          </a:prstGeom>
        </p:spPr>
      </p:pic>
      <p:pic>
        <p:nvPicPr>
          <p:cNvPr id="233" name="Picture 2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2606" y="1429084"/>
            <a:ext cx="672312" cy="786651"/>
          </a:xfrm>
          <a:prstGeom prst="rect">
            <a:avLst/>
          </a:prstGeom>
        </p:spPr>
      </p:pic>
    </p:spTree>
    <p:extLst>
      <p:ext uri="{BB962C8B-B14F-4D97-AF65-F5344CB8AC3E}">
        <p14:creationId xmlns:p14="http://schemas.microsoft.com/office/powerpoint/2010/main" val="106114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dirty="0">
              <a:solidFill>
                <a:srgbClr val="404040"/>
              </a:solidFill>
            </a:endParaRPr>
          </a:p>
        </p:txBody>
      </p:sp>
      <p:graphicFrame>
        <p:nvGraphicFramePr>
          <p:cNvPr id="4" name="Table 3"/>
          <p:cNvGraphicFramePr>
            <a:graphicFrameLocks noGrp="1"/>
          </p:cNvGraphicFramePr>
          <p:nvPr>
            <p:extLst/>
          </p:nvPr>
        </p:nvGraphicFramePr>
        <p:xfrm>
          <a:off x="5855575" y="3839376"/>
          <a:ext cx="5742522" cy="182844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475">
                <a:tc>
                  <a:txBody>
                    <a:bodyPr/>
                    <a:lstStyle/>
                    <a:p>
                      <a:r>
                        <a:rPr lang="en-US" sz="1800" b="1" dirty="0">
                          <a:gradFill>
                            <a:gsLst>
                              <a:gs pos="1250">
                                <a:schemeClr val="accent2"/>
                              </a:gs>
                              <a:gs pos="100000">
                                <a:schemeClr val="accent2"/>
                              </a:gs>
                            </a:gsLst>
                            <a:lin ang="5400000" scaled="0"/>
                          </a:gradFill>
                          <a:effectLst/>
                          <a:latin typeface="wf_segoe-ui_normal"/>
                        </a:rPr>
                        <a:t>Time</a:t>
                      </a:r>
                      <a:r>
                        <a:rPr lang="en-US" sz="1800" b="1" baseline="0" dirty="0">
                          <a:gradFill>
                            <a:gsLst>
                              <a:gs pos="1250">
                                <a:schemeClr val="accent2"/>
                              </a:gs>
                              <a:gs pos="100000">
                                <a:schemeClr val="accent2"/>
                              </a:gs>
                            </a:gsLst>
                            <a:lin ang="5400000" scaled="0"/>
                          </a:gradFill>
                          <a:effectLst/>
                          <a:latin typeface="wf_segoe-ui_normal"/>
                        </a:rPr>
                        <a:t> </a:t>
                      </a:r>
                      <a:r>
                        <a:rPr lang="en-US" sz="1600" b="1" dirty="0">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High precision face location detection and tracking</a:t>
            </a:r>
          </a:p>
          <a:p>
            <a:pPr defTabSz="913665">
              <a:spcAft>
                <a:spcPts val="1176"/>
              </a:spcAft>
              <a:defRPr/>
            </a:pPr>
            <a:r>
              <a:rPr lang="en-US" sz="1959" kern="0" dirty="0">
                <a:gradFill>
                  <a:gsLst>
                    <a:gs pos="1250">
                      <a:schemeClr val="bg1"/>
                    </a:gs>
                    <a:gs pos="100000">
                      <a:schemeClr val="bg1"/>
                    </a:gs>
                  </a:gsLst>
                  <a:lin ang="5400000" scaled="0"/>
                </a:gradFill>
              </a:rPr>
              <a:t>Can detect up to 64 human faces in a video (no smaller than 24x24 pixels) </a:t>
            </a:r>
          </a:p>
          <a:p>
            <a:pPr defTabSz="913665">
              <a:spcAft>
                <a:spcPts val="1176"/>
              </a:spcAft>
              <a:defRPr/>
            </a:pPr>
            <a:r>
              <a:rPr lang="en-US" sz="1959" kern="0" dirty="0">
                <a:gradFill>
                  <a:gsLst>
                    <a:gs pos="1250">
                      <a:schemeClr val="bg1"/>
                    </a:gs>
                    <a:gs pos="100000">
                      <a:schemeClr val="bg1"/>
                    </a:gs>
                  </a:gsLst>
                  <a:lin ang="5400000" scaled="0"/>
                </a:gradFill>
              </a:rPr>
              <a:t>Detected and tracked faces are returned with coordinates and a Face ID </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to track throughout the video</a:t>
            </a:r>
          </a:p>
        </p:txBody>
      </p:sp>
    </p:spTree>
    <p:extLst>
      <p:ext uri="{BB962C8B-B14F-4D97-AF65-F5344CB8AC3E}">
        <p14:creationId xmlns:p14="http://schemas.microsoft.com/office/powerpoint/2010/main" val="1552757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dirty="0">
              <a:solidFill>
                <a:srgbClr val="404040"/>
              </a:solidFill>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chemeClr val="bg1"/>
              </a:solidFill>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dirty="0">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Indicates when motion occurs against a fixed background (e.g., surveillance video) </a:t>
            </a:r>
          </a:p>
          <a:p>
            <a:pPr defTabSz="913665">
              <a:spcAft>
                <a:spcPts val="1176"/>
              </a:spcAft>
              <a:defRPr/>
            </a:pPr>
            <a:r>
              <a:rPr lang="en-US" sz="1959" kern="0" dirty="0">
                <a:gradFill>
                  <a:gsLst>
                    <a:gs pos="1250">
                      <a:schemeClr val="bg1"/>
                    </a:gs>
                    <a:gs pos="100000">
                      <a:schemeClr val="bg1"/>
                    </a:gs>
                  </a:gsLst>
                  <a:lin ang="5400000" scaled="0"/>
                </a:gradFill>
              </a:rPr>
              <a:t>Trained to reduce false alarms, such as lighting and shadow changes </a:t>
            </a:r>
          </a:p>
          <a:p>
            <a:pPr defTabSz="913665">
              <a:defRPr/>
            </a:pPr>
            <a:r>
              <a:rPr lang="en-US" sz="1959" kern="0" dirty="0">
                <a:gradFill>
                  <a:gsLst>
                    <a:gs pos="1250">
                      <a:schemeClr val="bg1"/>
                    </a:gs>
                    <a:gs pos="100000">
                      <a:schemeClr val="bg1"/>
                    </a:gs>
                  </a:gsLst>
                  <a:lin ang="5400000" scaled="0"/>
                </a:gradFill>
              </a:rPr>
              <a:t>Current limitations:</a:t>
            </a:r>
          </a:p>
          <a:p>
            <a:pPr marL="179168" indent="-179168" defTabSz="913665">
              <a:buFont typeface="Arial" panose="020B0604020202020204" pitchFamily="34" charset="0"/>
              <a:buChar char="•"/>
              <a:defRPr/>
            </a:pPr>
            <a:r>
              <a:rPr lang="en-US" sz="1959" kern="0" dirty="0">
                <a:gradFill>
                  <a:gsLst>
                    <a:gs pos="1250">
                      <a:schemeClr val="bg1"/>
                    </a:gs>
                    <a:gs pos="100000">
                      <a:schemeClr val="bg1"/>
                    </a:gs>
                  </a:gsLst>
                  <a:lin ang="5400000" scaled="0"/>
                </a:gradFill>
              </a:rPr>
              <a:t>No support for night-vision videos </a:t>
            </a:r>
          </a:p>
          <a:p>
            <a:pPr marL="179168" indent="-179168" defTabSz="913665">
              <a:buFont typeface="Arial" panose="020B0604020202020204" pitchFamily="34" charset="0"/>
              <a:buChar char="•"/>
              <a:defRPr/>
            </a:pPr>
            <a:r>
              <a:rPr lang="en-US" sz="1959" kern="0" dirty="0">
                <a:gradFill>
                  <a:gsLst>
                    <a:gs pos="1250">
                      <a:schemeClr val="bg1"/>
                    </a:gs>
                    <a:gs pos="100000">
                      <a:schemeClr val="bg1"/>
                    </a:gs>
                  </a:gsLst>
                  <a:lin ang="5400000" scaled="0"/>
                </a:gradFill>
              </a:rPr>
              <a:t>Semi-transparent and small objects are not detected well </a:t>
            </a:r>
          </a:p>
        </p:txBody>
      </p:sp>
    </p:spTree>
    <p:extLst>
      <p:ext uri="{BB962C8B-B14F-4D97-AF65-F5344CB8AC3E}">
        <p14:creationId xmlns:p14="http://schemas.microsoft.com/office/powerpoint/2010/main" val="1555421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Speech</a:t>
            </a:r>
          </a:p>
        </p:txBody>
      </p:sp>
      <p:sp>
        <p:nvSpPr>
          <p:cNvPr id="25" name="Rectangle 24"/>
          <p:cNvSpPr/>
          <p:nvPr/>
        </p:nvSpPr>
        <p:spPr>
          <a:xfrm>
            <a:off x="2855310" y="3496004"/>
            <a:ext cx="6506404" cy="1166473"/>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Hear and speak to your users by filtering noise, identifying speakers, and understanding intent</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2497589" y="4662477"/>
            <a:ext cx="7221849" cy="834074"/>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Custom Recognition | Speaker Recognition | Speech</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18"/>
          <p:cNvSpPr>
            <a:spLocks noChangeAspect="1"/>
          </p:cNvSpPr>
          <p:nvPr/>
        </p:nvSpPr>
        <p:spPr bwMode="auto">
          <a:xfrm>
            <a:off x="5852609" y="276559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1048146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6" name="Rectangle 25"/>
          <p:cNvSpPr/>
          <p:nvPr/>
        </p:nvSpPr>
        <p:spPr>
          <a:xfrm>
            <a:off x="4748333" y="3346741"/>
            <a:ext cx="6957474"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recognition (speech to text)</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Converts spoken audio to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output (text to speech)</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Synthesize audio from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Speech intent recognition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 spoken audio to intent</a:t>
            </a:r>
          </a:p>
        </p:txBody>
      </p:sp>
    </p:spTree>
    <p:extLst>
      <p:ext uri="{BB962C8B-B14F-4D97-AF65-F5344CB8AC3E}">
        <p14:creationId xmlns:p14="http://schemas.microsoft.com/office/powerpoint/2010/main" val="148809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2493160" y="1276709"/>
            <a:ext cx="9937474" cy="489490"/>
            <a:chOff x="2489836" y="1274724"/>
            <a:chExt cx="9946638" cy="489942"/>
          </a:xfrm>
          <a:solidFill>
            <a:schemeClr val="accent2"/>
          </a:solidFill>
        </p:grpSpPr>
        <p:sp>
          <p:nvSpPr>
            <p:cNvPr id="11" name="Rectangle 34"/>
            <p:cNvSpPr/>
            <p:nvPr/>
          </p:nvSpPr>
          <p:spPr>
            <a:xfrm>
              <a:off x="2489836" y="1274724"/>
              <a:ext cx="9946638" cy="489942"/>
            </a:xfrm>
            <a:custGeom>
              <a:avLst/>
              <a:gdLst>
                <a:gd name="connsiteX0" fmla="*/ 0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0 w 9975213"/>
                <a:gd name="connsiteY4" fmla="*/ 0 h 489942"/>
                <a:gd name="connsiteX0" fmla="*/ 238125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238125 w 9975213"/>
                <a:gd name="connsiteY4" fmla="*/ 0 h 489942"/>
                <a:gd name="connsiteX0" fmla="*/ 209550 w 9946638"/>
                <a:gd name="connsiteY0" fmla="*/ 0 h 489942"/>
                <a:gd name="connsiteX1" fmla="*/ 9946638 w 9946638"/>
                <a:gd name="connsiteY1" fmla="*/ 0 h 489942"/>
                <a:gd name="connsiteX2" fmla="*/ 9946638 w 9946638"/>
                <a:gd name="connsiteY2" fmla="*/ 489942 h 489942"/>
                <a:gd name="connsiteX3" fmla="*/ 0 w 9946638"/>
                <a:gd name="connsiteY3" fmla="*/ 489942 h 489942"/>
                <a:gd name="connsiteX4" fmla="*/ 209550 w 9946638"/>
                <a:gd name="connsiteY4" fmla="*/ 0 h 4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638" h="489942">
                  <a:moveTo>
                    <a:pt x="209550" y="0"/>
                  </a:moveTo>
                  <a:lnTo>
                    <a:pt x="9946638" y="0"/>
                  </a:lnTo>
                  <a:lnTo>
                    <a:pt x="9946638" y="489942"/>
                  </a:lnTo>
                  <a:lnTo>
                    <a:pt x="0" y="489942"/>
                  </a:lnTo>
                  <a:lnTo>
                    <a:pt x="209550" y="0"/>
                  </a:lnTo>
                  <a:close/>
                </a:path>
              </a:pathLst>
            </a:custGeom>
            <a:grpFill/>
            <a:ln w="25400" cap="flat" cmpd="sng" algn="ctr">
              <a:noFill/>
              <a:prstDash val="solid"/>
            </a:ln>
            <a:effectLst/>
          </p:spPr>
          <p:txBody>
            <a:bodyPr lIns="121613" tIns="60806" rIns="121613" bIns="60806" rtlCol="0" anchor="ctr"/>
            <a:lstStyle/>
            <a:p>
              <a:pPr algn="ctr" defTabSz="913490">
                <a:defRPr/>
              </a:pPr>
              <a:endParaRPr lang="en-US" sz="2798" kern="0" dirty="0">
                <a:gradFill>
                  <a:gsLst>
                    <a:gs pos="1250">
                      <a:schemeClr val="bg1"/>
                    </a:gs>
                    <a:gs pos="100000">
                      <a:schemeClr val="bg1"/>
                    </a:gs>
                  </a:gsLst>
                  <a:lin ang="5400000" scaled="0"/>
                </a:gradFill>
              </a:endParaRPr>
            </a:p>
          </p:txBody>
        </p:sp>
        <p:sp>
          <p:nvSpPr>
            <p:cNvPr id="12" name="Rectangle 11"/>
            <p:cNvSpPr/>
            <p:nvPr/>
          </p:nvSpPr>
          <p:spPr>
            <a:xfrm>
              <a:off x="6031542" y="1338133"/>
              <a:ext cx="1103344" cy="374900"/>
            </a:xfrm>
            <a:prstGeom prst="rect">
              <a:avLst/>
            </a:prstGeom>
            <a:grpFill/>
          </p:spPr>
          <p:txBody>
            <a:bodyPr wrap="none">
              <a:spAutoFit/>
            </a:bodyPr>
            <a:lstStyle/>
            <a:p>
              <a:pPr algn="ctr" defTabSz="913490">
                <a:defRPr/>
              </a:pPr>
              <a:r>
                <a:rPr lang="en-US" sz="1799" kern="0" dirty="0">
                  <a:gradFill>
                    <a:gsLst>
                      <a:gs pos="1250">
                        <a:schemeClr val="bg1"/>
                      </a:gs>
                      <a:gs pos="100000">
                        <a:schemeClr val="bg1"/>
                      </a:gs>
                    </a:gsLst>
                    <a:lin ang="5400000" scaled="0"/>
                  </a:gradFill>
                </a:rPr>
                <a:t>REST API</a:t>
              </a:r>
            </a:p>
          </p:txBody>
        </p:sp>
        <p:sp>
          <p:nvSpPr>
            <p:cNvPr id="13" name="Rectangle 12"/>
            <p:cNvSpPr/>
            <p:nvPr/>
          </p:nvSpPr>
          <p:spPr>
            <a:xfrm>
              <a:off x="8594271" y="1338133"/>
              <a:ext cx="1468504" cy="367582"/>
            </a:xfrm>
            <a:prstGeom prst="rect">
              <a:avLst/>
            </a:prstGeom>
            <a:grpFill/>
          </p:spPr>
          <p:txBody>
            <a:bodyPr wrap="none">
              <a:spAutoFit/>
            </a:bodyPr>
            <a:lstStyle/>
            <a:p>
              <a:pPr algn="ctr" defTabSz="913490">
                <a:defRPr/>
              </a:pPr>
              <a:r>
                <a:rPr lang="en-US" sz="1799" kern="0" dirty="0">
                  <a:gradFill>
                    <a:gsLst>
                      <a:gs pos="1250">
                        <a:schemeClr val="bg1"/>
                      </a:gs>
                      <a:gs pos="100000">
                        <a:schemeClr val="bg1"/>
                      </a:gs>
                    </a:gsLst>
                    <a:lin ang="5400000" scaled="0"/>
                  </a:gradFill>
                </a:rPr>
                <a:t>Client library</a:t>
              </a:r>
            </a:p>
          </p:txBody>
        </p:sp>
      </p:grpSp>
      <p:grpSp>
        <p:nvGrpSpPr>
          <p:cNvPr id="14" name="Group 13"/>
          <p:cNvGrpSpPr/>
          <p:nvPr/>
        </p:nvGrpSpPr>
        <p:grpSpPr>
          <a:xfrm>
            <a:off x="2168545" y="1848090"/>
            <a:ext cx="10262087" cy="648200"/>
            <a:chOff x="2164924" y="1846632"/>
            <a:chExt cx="10271550" cy="648798"/>
          </a:xfrm>
        </p:grpSpPr>
        <p:grpSp>
          <p:nvGrpSpPr>
            <p:cNvPr id="15" name="Group 14"/>
            <p:cNvGrpSpPr/>
            <p:nvPr/>
          </p:nvGrpSpPr>
          <p:grpSpPr>
            <a:xfrm>
              <a:off x="2164924" y="1846632"/>
              <a:ext cx="10271550" cy="648798"/>
              <a:chOff x="2851090" y="1779503"/>
              <a:chExt cx="12402869" cy="783422"/>
            </a:xfrm>
          </p:grpSpPr>
          <p:sp>
            <p:nvSpPr>
              <p:cNvPr id="19" name="Freeform 18"/>
              <p:cNvSpPr>
                <a:spLocks/>
              </p:cNvSpPr>
              <p:nvPr/>
            </p:nvSpPr>
            <p:spPr bwMode="auto">
              <a:xfrm>
                <a:off x="2947310" y="1779503"/>
                <a:ext cx="12306649"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20" name="Freeform 6"/>
              <p:cNvSpPr>
                <a:spLocks/>
              </p:cNvSpPr>
              <p:nvPr/>
            </p:nvSpPr>
            <p:spPr bwMode="auto">
              <a:xfrm>
                <a:off x="2851090" y="1779503"/>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16" name="Rectangle 15"/>
            <p:cNvSpPr/>
            <p:nvPr/>
          </p:nvSpPr>
          <p:spPr>
            <a:xfrm>
              <a:off x="6040437" y="1986365"/>
              <a:ext cx="539006"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Any</a:t>
              </a:r>
            </a:p>
          </p:txBody>
        </p:sp>
        <p:sp>
          <p:nvSpPr>
            <p:cNvPr id="17" name="Rectangle 16"/>
            <p:cNvSpPr/>
            <p:nvPr/>
          </p:nvSpPr>
          <p:spPr>
            <a:xfrm>
              <a:off x="8567737" y="1986365"/>
              <a:ext cx="2261035" cy="338738"/>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Windows, Android, iOS</a:t>
              </a:r>
            </a:p>
          </p:txBody>
        </p:sp>
        <p:sp>
          <p:nvSpPr>
            <p:cNvPr id="18" name="Rectangle 17"/>
            <p:cNvSpPr/>
            <p:nvPr/>
          </p:nvSpPr>
          <p:spPr>
            <a:xfrm>
              <a:off x="2591348" y="1986365"/>
              <a:ext cx="3108984"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SUPPORTED PLATFORMS</a:t>
              </a:r>
            </a:p>
          </p:txBody>
        </p:sp>
      </p:grpSp>
      <p:grpSp>
        <p:nvGrpSpPr>
          <p:cNvPr id="21" name="Group 20"/>
          <p:cNvGrpSpPr/>
          <p:nvPr/>
        </p:nvGrpSpPr>
        <p:grpSpPr>
          <a:xfrm>
            <a:off x="1856136" y="2582936"/>
            <a:ext cx="10574498" cy="648200"/>
            <a:chOff x="1852226" y="2582156"/>
            <a:chExt cx="10584249" cy="648798"/>
          </a:xfrm>
        </p:grpSpPr>
        <p:grpSp>
          <p:nvGrpSpPr>
            <p:cNvPr id="22" name="Group 21"/>
            <p:cNvGrpSpPr/>
            <p:nvPr/>
          </p:nvGrpSpPr>
          <p:grpSpPr>
            <a:xfrm>
              <a:off x="1852226" y="2582156"/>
              <a:ext cx="10584249" cy="648798"/>
              <a:chOff x="2473508" y="2648351"/>
              <a:chExt cx="12780452" cy="783422"/>
            </a:xfrm>
          </p:grpSpPr>
          <p:sp>
            <p:nvSpPr>
              <p:cNvPr id="26" name="Freeform 25"/>
              <p:cNvSpPr>
                <a:spLocks/>
              </p:cNvSpPr>
              <p:nvPr/>
            </p:nvSpPr>
            <p:spPr bwMode="auto">
              <a:xfrm>
                <a:off x="2569731" y="2648351"/>
                <a:ext cx="12684229"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27" name="Freeform 6"/>
              <p:cNvSpPr>
                <a:spLocks/>
              </p:cNvSpPr>
              <p:nvPr/>
            </p:nvSpPr>
            <p:spPr bwMode="auto">
              <a:xfrm>
                <a:off x="2473508" y="264835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23" name="Rectangle 22"/>
            <p:cNvSpPr/>
            <p:nvPr/>
          </p:nvSpPr>
          <p:spPr>
            <a:xfrm>
              <a:off x="6040437" y="2724968"/>
              <a:ext cx="497323"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Yes</a:t>
              </a:r>
            </a:p>
          </p:txBody>
        </p:sp>
        <p:sp>
          <p:nvSpPr>
            <p:cNvPr id="24" name="Rectangle 23"/>
            <p:cNvSpPr/>
            <p:nvPr/>
          </p:nvSpPr>
          <p:spPr>
            <a:xfrm>
              <a:off x="8567737" y="2724968"/>
              <a:ext cx="497323"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Yes</a:t>
              </a:r>
            </a:p>
          </p:txBody>
        </p:sp>
        <p:sp>
          <p:nvSpPr>
            <p:cNvPr id="25" name="Rectangle 24"/>
            <p:cNvSpPr/>
            <p:nvPr/>
          </p:nvSpPr>
          <p:spPr>
            <a:xfrm>
              <a:off x="2364519" y="2724968"/>
              <a:ext cx="2017185"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DATA SUPPORT</a:t>
              </a:r>
            </a:p>
          </p:txBody>
        </p:sp>
      </p:grpSp>
      <p:grpSp>
        <p:nvGrpSpPr>
          <p:cNvPr id="28" name="Group 27"/>
          <p:cNvGrpSpPr/>
          <p:nvPr/>
        </p:nvGrpSpPr>
        <p:grpSpPr>
          <a:xfrm>
            <a:off x="1556103" y="3317784"/>
            <a:ext cx="10874531" cy="648200"/>
            <a:chOff x="1551916" y="3317681"/>
            <a:chExt cx="10884559" cy="648798"/>
          </a:xfrm>
        </p:grpSpPr>
        <p:grpSp>
          <p:nvGrpSpPr>
            <p:cNvPr id="29" name="Group 28"/>
            <p:cNvGrpSpPr/>
            <p:nvPr/>
          </p:nvGrpSpPr>
          <p:grpSpPr>
            <a:xfrm>
              <a:off x="1551916" y="3317681"/>
              <a:ext cx="10884559" cy="648798"/>
              <a:chOff x="2110884" y="3507231"/>
              <a:chExt cx="13143076" cy="783422"/>
            </a:xfrm>
          </p:grpSpPr>
          <p:sp>
            <p:nvSpPr>
              <p:cNvPr id="33" name="Freeform 32"/>
              <p:cNvSpPr>
                <a:spLocks/>
              </p:cNvSpPr>
              <p:nvPr/>
            </p:nvSpPr>
            <p:spPr bwMode="auto">
              <a:xfrm>
                <a:off x="2207107" y="3507231"/>
                <a:ext cx="130468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34"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30" name="Rectangle 29"/>
            <p:cNvSpPr/>
            <p:nvPr/>
          </p:nvSpPr>
          <p:spPr>
            <a:xfrm>
              <a:off x="6040437" y="3463571"/>
              <a:ext cx="465258"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No</a:t>
              </a:r>
            </a:p>
          </p:txBody>
        </p:sp>
        <p:sp>
          <p:nvSpPr>
            <p:cNvPr id="31" name="Rectangle 30"/>
            <p:cNvSpPr/>
            <p:nvPr/>
          </p:nvSpPr>
          <p:spPr>
            <a:xfrm>
              <a:off x="8567737" y="3463571"/>
              <a:ext cx="497323"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Yes</a:t>
              </a:r>
            </a:p>
          </p:txBody>
        </p:sp>
        <p:sp>
          <p:nvSpPr>
            <p:cNvPr id="32" name="Rectangle 31"/>
            <p:cNvSpPr/>
            <p:nvPr/>
          </p:nvSpPr>
          <p:spPr>
            <a:xfrm>
              <a:off x="2024919" y="3463571"/>
              <a:ext cx="1826400"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MIC SUPPORT</a:t>
              </a:r>
            </a:p>
          </p:txBody>
        </p:sp>
      </p:grpSp>
      <p:grpSp>
        <p:nvGrpSpPr>
          <p:cNvPr id="35" name="Group 34"/>
          <p:cNvGrpSpPr/>
          <p:nvPr/>
        </p:nvGrpSpPr>
        <p:grpSpPr>
          <a:xfrm>
            <a:off x="1242951" y="4052630"/>
            <a:ext cx="11187683" cy="648200"/>
            <a:chOff x="1238475" y="4053205"/>
            <a:chExt cx="11197999" cy="648798"/>
          </a:xfrm>
        </p:grpSpPr>
        <p:grpSp>
          <p:nvGrpSpPr>
            <p:cNvPr id="36" name="Group 35"/>
            <p:cNvGrpSpPr/>
            <p:nvPr/>
          </p:nvGrpSpPr>
          <p:grpSpPr>
            <a:xfrm>
              <a:off x="1238475" y="4053205"/>
              <a:ext cx="11197999" cy="648798"/>
              <a:chOff x="2110884" y="3507231"/>
              <a:chExt cx="13521553" cy="783422"/>
            </a:xfrm>
          </p:grpSpPr>
          <p:sp>
            <p:nvSpPr>
              <p:cNvPr id="40" name="Freeform 39"/>
              <p:cNvSpPr>
                <a:spLocks/>
              </p:cNvSpPr>
              <p:nvPr/>
            </p:nvSpPr>
            <p:spPr bwMode="auto">
              <a:xfrm>
                <a:off x="2207106" y="3507231"/>
                <a:ext cx="13425331"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41"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37" name="Rectangle 36"/>
            <p:cNvSpPr/>
            <p:nvPr/>
          </p:nvSpPr>
          <p:spPr>
            <a:xfrm>
              <a:off x="6040437" y="4202174"/>
              <a:ext cx="465258"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No</a:t>
              </a:r>
            </a:p>
          </p:txBody>
        </p:sp>
        <p:sp>
          <p:nvSpPr>
            <p:cNvPr id="38" name="Rectangle 37"/>
            <p:cNvSpPr/>
            <p:nvPr/>
          </p:nvSpPr>
          <p:spPr>
            <a:xfrm>
              <a:off x="8567737" y="4202174"/>
              <a:ext cx="497323"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Yes</a:t>
              </a:r>
            </a:p>
          </p:txBody>
        </p:sp>
        <p:sp>
          <p:nvSpPr>
            <p:cNvPr id="39" name="Rectangle 38"/>
            <p:cNvSpPr/>
            <p:nvPr/>
          </p:nvSpPr>
          <p:spPr>
            <a:xfrm>
              <a:off x="1750768" y="4202174"/>
              <a:ext cx="3564301"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SILENCE DETECTION ON MIC</a:t>
              </a:r>
            </a:p>
          </p:txBody>
        </p:sp>
      </p:grpSp>
      <p:grpSp>
        <p:nvGrpSpPr>
          <p:cNvPr id="42" name="Group 41"/>
          <p:cNvGrpSpPr/>
          <p:nvPr/>
        </p:nvGrpSpPr>
        <p:grpSpPr>
          <a:xfrm>
            <a:off x="913016" y="4787477"/>
            <a:ext cx="11517619" cy="648200"/>
            <a:chOff x="908236" y="4788730"/>
            <a:chExt cx="11528240" cy="648798"/>
          </a:xfrm>
        </p:grpSpPr>
        <p:grpSp>
          <p:nvGrpSpPr>
            <p:cNvPr id="43" name="Group 42"/>
            <p:cNvGrpSpPr/>
            <p:nvPr/>
          </p:nvGrpSpPr>
          <p:grpSpPr>
            <a:xfrm>
              <a:off x="908236" y="4788730"/>
              <a:ext cx="11528240" cy="648798"/>
              <a:chOff x="2110884" y="3507231"/>
              <a:chExt cx="13920318" cy="783422"/>
            </a:xfrm>
          </p:grpSpPr>
          <p:sp>
            <p:nvSpPr>
              <p:cNvPr id="47" name="Freeform 46"/>
              <p:cNvSpPr>
                <a:spLocks/>
              </p:cNvSpPr>
              <p:nvPr/>
            </p:nvSpPr>
            <p:spPr bwMode="auto">
              <a:xfrm>
                <a:off x="2207106" y="3507231"/>
                <a:ext cx="13824096"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48"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44" name="Rectangle 43"/>
            <p:cNvSpPr/>
            <p:nvPr/>
          </p:nvSpPr>
          <p:spPr>
            <a:xfrm>
              <a:off x="6040437" y="4940777"/>
              <a:ext cx="680090"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Short</a:t>
              </a:r>
            </a:p>
          </p:txBody>
        </p:sp>
        <p:sp>
          <p:nvSpPr>
            <p:cNvPr id="45" name="Rectangle 44"/>
            <p:cNvSpPr/>
            <p:nvPr/>
          </p:nvSpPr>
          <p:spPr>
            <a:xfrm>
              <a:off x="8567737" y="4940777"/>
              <a:ext cx="1527788" cy="338738"/>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Short and long</a:t>
              </a:r>
            </a:p>
          </p:txBody>
        </p:sp>
        <p:sp>
          <p:nvSpPr>
            <p:cNvPr id="46" name="Rectangle 45"/>
            <p:cNvSpPr/>
            <p:nvPr/>
          </p:nvSpPr>
          <p:spPr>
            <a:xfrm>
              <a:off x="1420529" y="4940777"/>
              <a:ext cx="3014395"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LENGTH OF UTTERANCE</a:t>
              </a:r>
            </a:p>
          </p:txBody>
        </p:sp>
      </p:grpSp>
      <p:grpSp>
        <p:nvGrpSpPr>
          <p:cNvPr id="49" name="Group 48"/>
          <p:cNvGrpSpPr/>
          <p:nvPr/>
        </p:nvGrpSpPr>
        <p:grpSpPr>
          <a:xfrm>
            <a:off x="612954" y="5522326"/>
            <a:ext cx="11817678" cy="648200"/>
            <a:chOff x="607897" y="5524256"/>
            <a:chExt cx="11828576" cy="648798"/>
          </a:xfrm>
        </p:grpSpPr>
        <p:grpSp>
          <p:nvGrpSpPr>
            <p:cNvPr id="50" name="Group 49"/>
            <p:cNvGrpSpPr/>
            <p:nvPr/>
          </p:nvGrpSpPr>
          <p:grpSpPr>
            <a:xfrm>
              <a:off x="607897" y="5524256"/>
              <a:ext cx="11828576" cy="648798"/>
              <a:chOff x="2110884" y="3507231"/>
              <a:chExt cx="14282973" cy="783422"/>
            </a:xfrm>
          </p:grpSpPr>
          <p:sp>
            <p:nvSpPr>
              <p:cNvPr id="54" name="Freeform 53"/>
              <p:cNvSpPr>
                <a:spLocks/>
              </p:cNvSpPr>
              <p:nvPr/>
            </p:nvSpPr>
            <p:spPr bwMode="auto">
              <a:xfrm>
                <a:off x="2207104" y="3507231"/>
                <a:ext cx="141867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55"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51" name="Rectangle 50"/>
            <p:cNvSpPr/>
            <p:nvPr/>
          </p:nvSpPr>
          <p:spPr>
            <a:xfrm>
              <a:off x="6040437" y="5679378"/>
              <a:ext cx="2115028" cy="338738"/>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n-best response back</a:t>
              </a:r>
            </a:p>
          </p:txBody>
        </p:sp>
        <p:sp>
          <p:nvSpPr>
            <p:cNvPr id="52" name="Rectangle 51"/>
            <p:cNvSpPr/>
            <p:nvPr/>
          </p:nvSpPr>
          <p:spPr>
            <a:xfrm>
              <a:off x="8567737" y="5556268"/>
              <a:ext cx="3703638" cy="594650"/>
            </a:xfrm>
            <a:prstGeom prst="rect">
              <a:avLst/>
            </a:prstGeom>
          </p:spPr>
          <p:txBody>
            <a:bodyPr wrap="square">
              <a:spAutoFit/>
            </a:bodyPr>
            <a:lstStyle/>
            <a:p>
              <a:pPr defTabSz="913490">
                <a:defRPr/>
              </a:pPr>
              <a:r>
                <a:rPr lang="en-US" sz="1599" kern="0" dirty="0">
                  <a:gradFill>
                    <a:gsLst>
                      <a:gs pos="1250">
                        <a:schemeClr val="tx1"/>
                      </a:gs>
                      <a:gs pos="100000">
                        <a:schemeClr val="tx1"/>
                      </a:gs>
                    </a:gsLst>
                    <a:lin ang="5400000" scaled="0"/>
                  </a:gradFill>
                </a:rPr>
                <a:t>Multiple partial results, n-best (short), and multiple phrases (long)</a:t>
              </a:r>
            </a:p>
          </p:txBody>
        </p:sp>
        <p:sp>
          <p:nvSpPr>
            <p:cNvPr id="53" name="Rectangle 52"/>
            <p:cNvSpPr/>
            <p:nvPr/>
          </p:nvSpPr>
          <p:spPr>
            <a:xfrm>
              <a:off x="1121570" y="5679378"/>
              <a:ext cx="3086539"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NUMBER OF RESPONSES</a:t>
              </a:r>
            </a:p>
          </p:txBody>
        </p:sp>
      </p:grpSp>
      <p:grpSp>
        <p:nvGrpSpPr>
          <p:cNvPr id="57" name="Group 56"/>
          <p:cNvGrpSpPr/>
          <p:nvPr/>
        </p:nvGrpSpPr>
        <p:grpSpPr>
          <a:xfrm>
            <a:off x="-25595" y="6237877"/>
            <a:ext cx="12456230" cy="617455"/>
            <a:chOff x="-1" y="6240462"/>
            <a:chExt cx="12436475" cy="618024"/>
          </a:xfrm>
          <a:solidFill>
            <a:schemeClr val="accent2"/>
          </a:solidFill>
        </p:grpSpPr>
        <p:sp>
          <p:nvSpPr>
            <p:cNvPr id="59" name="Flowchart: Process 4"/>
            <p:cNvSpPr/>
            <p:nvPr/>
          </p:nvSpPr>
          <p:spPr bwMode="auto">
            <a:xfrm>
              <a:off x="-1" y="6240462"/>
              <a:ext cx="12436475" cy="618024"/>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7">
                <a:defRPr/>
              </a:pPr>
              <a:endParaRPr lang="en-US" sz="799" kern="0" dirty="0">
                <a:gradFill>
                  <a:gsLst>
                    <a:gs pos="1250">
                      <a:schemeClr val="bg1"/>
                    </a:gs>
                    <a:gs pos="100000">
                      <a:schemeClr val="bg1"/>
                    </a:gs>
                  </a:gsLst>
                  <a:lin ang="5400000" scaled="0"/>
                </a:gradFill>
                <a:ea typeface="Segoe UI" pitchFamily="34" charset="0"/>
                <a:cs typeface="Segoe UI" pitchFamily="34" charset="0"/>
              </a:endParaRPr>
            </a:p>
          </p:txBody>
        </p:sp>
        <p:sp>
          <p:nvSpPr>
            <p:cNvPr id="60" name="Text Placeholder 1"/>
            <p:cNvSpPr txBox="1">
              <a:spLocks/>
            </p:cNvSpPr>
            <p:nvPr/>
          </p:nvSpPr>
          <p:spPr>
            <a:xfrm>
              <a:off x="293588" y="6250990"/>
              <a:ext cx="11704638" cy="523781"/>
            </a:xfrm>
            <a:prstGeom prst="rect">
              <a:avLst/>
            </a:prstGeom>
            <a:grpFill/>
          </p:spPr>
          <p:txBody>
            <a:bodyPr vert="horz" wrap="square" lIns="146170" tIns="91356" rIns="146170" bIns="913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1993">
                <a:spcAft>
                  <a:spcPts val="600"/>
                </a:spcAft>
                <a:buNone/>
                <a:defRPr/>
              </a:pPr>
              <a:r>
                <a:rPr lang="en-US" sz="2398" dirty="0">
                  <a:gradFill>
                    <a:gsLst>
                      <a:gs pos="1250">
                        <a:schemeClr val="bg1"/>
                      </a:gs>
                      <a:gs pos="100000">
                        <a:schemeClr val="bg1"/>
                      </a:gs>
                    </a:gsLst>
                    <a:lin ang="5400000" scaled="0"/>
                  </a:gradFill>
                </a:rPr>
                <a:t>Supports 7 languages: </a:t>
              </a:r>
              <a:r>
                <a:rPr lang="en-US" sz="2398" dirty="0" err="1">
                  <a:gradFill>
                    <a:gsLst>
                      <a:gs pos="1250">
                        <a:schemeClr val="bg1"/>
                      </a:gs>
                      <a:gs pos="100000">
                        <a:schemeClr val="bg1"/>
                      </a:gs>
                    </a:gsLst>
                    <a:lin ang="5400000" scaled="0"/>
                  </a:gradFill>
                </a:rPr>
                <a:t>en</a:t>
              </a:r>
              <a:r>
                <a:rPr lang="en-US" sz="2398" dirty="0">
                  <a:gradFill>
                    <a:gsLst>
                      <a:gs pos="1250">
                        <a:schemeClr val="bg1"/>
                      </a:gs>
                      <a:gs pos="100000">
                        <a:schemeClr val="bg1"/>
                      </a:gs>
                    </a:gsLst>
                    <a:lin ang="5400000" scaled="0"/>
                  </a:gradFill>
                </a:rPr>
                <a:t>-US, </a:t>
              </a:r>
              <a:r>
                <a:rPr lang="en-US" sz="2398" dirty="0" err="1">
                  <a:gradFill>
                    <a:gsLst>
                      <a:gs pos="1250">
                        <a:schemeClr val="bg1"/>
                      </a:gs>
                      <a:gs pos="100000">
                        <a:schemeClr val="bg1"/>
                      </a:gs>
                    </a:gsLst>
                    <a:lin ang="5400000" scaled="0"/>
                  </a:gradFill>
                </a:rPr>
                <a:t>en</a:t>
              </a:r>
              <a:r>
                <a:rPr lang="en-US" sz="2398" dirty="0">
                  <a:gradFill>
                    <a:gsLst>
                      <a:gs pos="1250">
                        <a:schemeClr val="bg1"/>
                      </a:gs>
                      <a:gs pos="100000">
                        <a:schemeClr val="bg1"/>
                      </a:gs>
                    </a:gsLst>
                    <a:lin ang="5400000" scaled="0"/>
                  </a:gradFill>
                </a:rPr>
                <a:t>-GB, </a:t>
              </a:r>
              <a:r>
                <a:rPr lang="en-US" sz="2398" dirty="0" err="1">
                  <a:gradFill>
                    <a:gsLst>
                      <a:gs pos="1250">
                        <a:schemeClr val="bg1"/>
                      </a:gs>
                      <a:gs pos="100000">
                        <a:schemeClr val="bg1"/>
                      </a:gs>
                    </a:gsLst>
                    <a:lin ang="5400000" scaled="0"/>
                  </a:gradFill>
                </a:rPr>
                <a:t>zh</a:t>
              </a:r>
              <a:r>
                <a:rPr lang="en-US" sz="2398" dirty="0">
                  <a:gradFill>
                    <a:gsLst>
                      <a:gs pos="1250">
                        <a:schemeClr val="bg1"/>
                      </a:gs>
                      <a:gs pos="100000">
                        <a:schemeClr val="bg1"/>
                      </a:gs>
                    </a:gsLst>
                    <a:lin ang="5400000" scaled="0"/>
                  </a:gradFill>
                </a:rPr>
                <a:t>-CN, it-IT, </a:t>
              </a:r>
              <a:r>
                <a:rPr lang="en-US" sz="2398" dirty="0" err="1">
                  <a:gradFill>
                    <a:gsLst>
                      <a:gs pos="1250">
                        <a:schemeClr val="bg1"/>
                      </a:gs>
                      <a:gs pos="100000">
                        <a:schemeClr val="bg1"/>
                      </a:gs>
                    </a:gsLst>
                    <a:lin ang="5400000" scaled="0"/>
                  </a:gradFill>
                </a:rPr>
                <a:t>fr</a:t>
              </a:r>
              <a:r>
                <a:rPr lang="en-US" sz="2398" dirty="0">
                  <a:gradFill>
                    <a:gsLst>
                      <a:gs pos="1250">
                        <a:schemeClr val="bg1"/>
                      </a:gs>
                      <a:gs pos="100000">
                        <a:schemeClr val="bg1"/>
                      </a:gs>
                    </a:gsLst>
                    <a:lin ang="5400000" scaled="0"/>
                  </a:gradFill>
                </a:rPr>
                <a:t>-FR, </a:t>
              </a:r>
              <a:r>
                <a:rPr lang="en-US" sz="2398" dirty="0" err="1">
                  <a:gradFill>
                    <a:gsLst>
                      <a:gs pos="1250">
                        <a:schemeClr val="bg1"/>
                      </a:gs>
                      <a:gs pos="100000">
                        <a:schemeClr val="bg1"/>
                      </a:gs>
                    </a:gsLst>
                    <a:lin ang="5400000" scaled="0"/>
                  </a:gradFill>
                </a:rPr>
                <a:t>es</a:t>
              </a:r>
              <a:r>
                <a:rPr lang="en-US" sz="2398" dirty="0">
                  <a:gradFill>
                    <a:gsLst>
                      <a:gs pos="1250">
                        <a:schemeClr val="bg1"/>
                      </a:gs>
                      <a:gs pos="100000">
                        <a:schemeClr val="bg1"/>
                      </a:gs>
                    </a:gsLst>
                    <a:lin ang="5400000" scaled="0"/>
                  </a:gradFill>
                </a:rPr>
                <a:t>-ES, de-DE </a:t>
              </a:r>
            </a:p>
          </p:txBody>
        </p:sp>
      </p:grpSp>
      <p:grpSp>
        <p:nvGrpSpPr>
          <p:cNvPr id="56" name="Group 55"/>
          <p:cNvGrpSpPr/>
          <p:nvPr/>
        </p:nvGrpSpPr>
        <p:grpSpPr>
          <a:xfrm>
            <a:off x="-25596" y="6248803"/>
            <a:ext cx="12425017" cy="753368"/>
            <a:chOff x="-1" y="6251396"/>
            <a:chExt cx="12436475" cy="754063"/>
          </a:xfrm>
          <a:solidFill>
            <a:schemeClr val="accent2"/>
          </a:solidFill>
        </p:grpSpPr>
        <p:sp>
          <p:nvSpPr>
            <p:cNvPr id="58" name="Flowchart: Process 4"/>
            <p:cNvSpPr/>
            <p:nvPr/>
          </p:nvSpPr>
          <p:spPr bwMode="auto">
            <a:xfrm>
              <a:off x="-1" y="6251396"/>
              <a:ext cx="12436475" cy="754063"/>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7">
                <a:defRPr/>
              </a:pPr>
              <a:endParaRPr lang="en-US" sz="799" kern="0" dirty="0">
                <a:gradFill>
                  <a:gsLst>
                    <a:gs pos="1250">
                      <a:schemeClr val="bg1"/>
                    </a:gs>
                    <a:gs pos="100000">
                      <a:schemeClr val="bg1"/>
                    </a:gs>
                  </a:gsLst>
                  <a:lin ang="5400000" scaled="0"/>
                </a:gradFill>
                <a:ea typeface="Segoe UI" pitchFamily="34" charset="0"/>
                <a:cs typeface="Segoe UI" pitchFamily="34" charset="0"/>
              </a:endParaRPr>
            </a:p>
          </p:txBody>
        </p:sp>
        <p:sp>
          <p:nvSpPr>
            <p:cNvPr id="61" name="Text Placeholder 1"/>
            <p:cNvSpPr txBox="1">
              <a:spLocks/>
            </p:cNvSpPr>
            <p:nvPr/>
          </p:nvSpPr>
          <p:spPr>
            <a:xfrm>
              <a:off x="325982" y="6259213"/>
              <a:ext cx="11704638" cy="523781"/>
            </a:xfrm>
            <a:prstGeom prst="rect">
              <a:avLst/>
            </a:prstGeom>
            <a:grpFill/>
          </p:spPr>
          <p:txBody>
            <a:bodyPr vert="horz" wrap="square" lIns="146170" tIns="91356" rIns="146170" bIns="913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1993">
                <a:spcAft>
                  <a:spcPts val="600"/>
                </a:spcAft>
                <a:buNone/>
                <a:defRPr/>
              </a:pPr>
              <a:r>
                <a:rPr lang="en-US" sz="2398" dirty="0">
                  <a:gradFill>
                    <a:gsLst>
                      <a:gs pos="1250">
                        <a:schemeClr val="bg1"/>
                      </a:gs>
                      <a:gs pos="100000">
                        <a:schemeClr val="bg1"/>
                      </a:gs>
                    </a:gsLst>
                    <a:lin ang="5400000" scaled="0"/>
                  </a:gradFill>
                </a:rPr>
                <a:t>Same technology that supports Microsoft offerings of Xbox, Windows, and Cortana</a:t>
              </a:r>
            </a:p>
          </p:txBody>
        </p:sp>
      </p:grpSp>
      <p:sp>
        <p:nvSpPr>
          <p:cNvPr id="64"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Voice recognition</a:t>
            </a:r>
          </a:p>
        </p:txBody>
      </p:sp>
      <p:grpSp>
        <p:nvGrpSpPr>
          <p:cNvPr id="65" name="Group 64"/>
          <p:cNvGrpSpPr/>
          <p:nvPr/>
        </p:nvGrpSpPr>
        <p:grpSpPr>
          <a:xfrm>
            <a:off x="222078" y="472375"/>
            <a:ext cx="781750" cy="594960"/>
            <a:chOff x="4543910" y="2378075"/>
            <a:chExt cx="1076325" cy="819150"/>
          </a:xfrm>
        </p:grpSpPr>
        <p:sp>
          <p:nvSpPr>
            <p:cNvPr id="6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67"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68"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69"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70"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554593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1519 0.00046 L 3.41077E-6 -3.81298E-6 " pathEditMode="relative" rAng="0" ptsTypes="AA">
                                      <p:cBhvr>
                                        <p:cTn id="9" dur="500" fill="hold"/>
                                        <p:tgtEl>
                                          <p:spTgt spid="10"/>
                                        </p:tgtEl>
                                        <p:attrNameLst>
                                          <p:attrName>ppt_x</p:attrName>
                                          <p:attrName>ppt_y</p:attrName>
                                        </p:attrNameLst>
                                      </p:cBhvr>
                                      <p:rCtr x="-766" y="-2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42" presetClass="path" presetSubtype="0" decel="100000" fill="hold" nodeType="withEffect">
                                  <p:stCondLst>
                                    <p:cond delay="0"/>
                                  </p:stCondLst>
                                  <p:childTnLst>
                                    <p:animMotion origin="layout" path="M 0.01519 0.00045 L 2.30023E-6 2.46482E-6 " pathEditMode="relative" rAng="0" ptsTypes="AA">
                                      <p:cBhvr>
                                        <p:cTn id="15" dur="500" fill="hold"/>
                                        <p:tgtEl>
                                          <p:spTgt spid="14"/>
                                        </p:tgtEl>
                                        <p:attrNameLst>
                                          <p:attrName>ppt_x</p:attrName>
                                          <p:attrName>ppt_y</p:attrName>
                                        </p:attrNameLst>
                                      </p:cBhvr>
                                      <p:rCtr x="-76600" y="-230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42" presetClass="path" presetSubtype="0" decel="100000" fill="hold" nodeType="withEffect">
                                  <p:stCondLst>
                                    <p:cond delay="0"/>
                                  </p:stCondLst>
                                  <p:childTnLst>
                                    <p:animMotion origin="layout" path="M 0.01519 0.00045 L 2.30023E-6 2.46482E-6 " pathEditMode="relative" rAng="0" ptsTypes="AA">
                                      <p:cBhvr>
                                        <p:cTn id="21" dur="500" fill="hold"/>
                                        <p:tgtEl>
                                          <p:spTgt spid="21"/>
                                        </p:tgtEl>
                                        <p:attrNameLst>
                                          <p:attrName>ppt_x</p:attrName>
                                          <p:attrName>ppt_y</p:attrName>
                                        </p:attrNameLst>
                                      </p:cBhvr>
                                      <p:rCtr x="-76600" y="-2300"/>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42" presetClass="path" presetSubtype="0" decel="100000" fill="hold" nodeType="withEffect">
                                  <p:stCondLst>
                                    <p:cond delay="0"/>
                                  </p:stCondLst>
                                  <p:childTnLst>
                                    <p:animMotion origin="layout" path="M 0.01519 0.00045 L 2.30023E-6 2.46482E-6 " pathEditMode="relative" rAng="0" ptsTypes="AA">
                                      <p:cBhvr>
                                        <p:cTn id="27" dur="500" fill="hold"/>
                                        <p:tgtEl>
                                          <p:spTgt spid="28"/>
                                        </p:tgtEl>
                                        <p:attrNameLst>
                                          <p:attrName>ppt_x</p:attrName>
                                          <p:attrName>ppt_y</p:attrName>
                                        </p:attrNameLst>
                                      </p:cBhvr>
                                      <p:rCtr x="-76600" y="-2300"/>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42" presetClass="path" presetSubtype="0" decel="100000" fill="hold" nodeType="withEffect">
                                  <p:stCondLst>
                                    <p:cond delay="0"/>
                                  </p:stCondLst>
                                  <p:childTnLst>
                                    <p:animMotion origin="layout" path="M 0.01519 0.00045 L 2.30023E-6 2.46482E-6 " pathEditMode="relative" rAng="0" ptsTypes="AA">
                                      <p:cBhvr>
                                        <p:cTn id="33" dur="500" fill="hold"/>
                                        <p:tgtEl>
                                          <p:spTgt spid="35"/>
                                        </p:tgtEl>
                                        <p:attrNameLst>
                                          <p:attrName>ppt_x</p:attrName>
                                          <p:attrName>ppt_y</p:attrName>
                                        </p:attrNameLst>
                                      </p:cBhvr>
                                      <p:rCtr x="-76600" y="-2300"/>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42" presetClass="path" presetSubtype="0" decel="100000" fill="hold" nodeType="withEffect">
                                  <p:stCondLst>
                                    <p:cond delay="0"/>
                                  </p:stCondLst>
                                  <p:childTnLst>
                                    <p:animMotion origin="layout" path="M 0.01519 0.00045 L 2.30023E-6 2.46482E-6 " pathEditMode="relative" rAng="0" ptsTypes="AA">
                                      <p:cBhvr>
                                        <p:cTn id="39" dur="500" fill="hold"/>
                                        <p:tgtEl>
                                          <p:spTgt spid="42"/>
                                        </p:tgtEl>
                                        <p:attrNameLst>
                                          <p:attrName>ppt_x</p:attrName>
                                          <p:attrName>ppt_y</p:attrName>
                                        </p:attrNameLst>
                                      </p:cBhvr>
                                      <p:rCtr x="-76600" y="-2300"/>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42" presetClass="path" presetSubtype="0" decel="100000" fill="hold" nodeType="withEffect">
                                  <p:stCondLst>
                                    <p:cond delay="0"/>
                                  </p:stCondLst>
                                  <p:childTnLst>
                                    <p:animMotion origin="layout" path="M 0.01519 0.00045 L 2.30023E-6 2.46482E-6 " pathEditMode="relative" rAng="0" ptsTypes="AA">
                                      <p:cBhvr>
                                        <p:cTn id="45" dur="500" fill="hold"/>
                                        <p:tgtEl>
                                          <p:spTgt spid="49"/>
                                        </p:tgtEl>
                                        <p:attrNameLst>
                                          <p:attrName>ppt_x</p:attrName>
                                          <p:attrName>ppt_y</p:attrName>
                                        </p:attrNameLst>
                                      </p:cBhvr>
                                      <p:rCtr x="-76600" y="-2300"/>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668367" y="2121222"/>
          <a:ext cx="8963143" cy="1406443"/>
        </p:xfrm>
        <a:graphic>
          <a:graphicData uri="http://schemas.openxmlformats.org/drawingml/2006/table">
            <a:tbl>
              <a:tblPr firstRow="1" bandRow="1">
                <a:tableStyleId>{10A1B5D5-9B99-4C35-A422-299274C87663}</a:tableStyleId>
              </a:tblPr>
              <a:tblGrid>
                <a:gridCol w="2531738">
                  <a:extLst>
                    <a:ext uri="{9D8B030D-6E8A-4147-A177-3AD203B41FA5}">
                      <a16:colId xmlns:a16="http://schemas.microsoft.com/office/drawing/2014/main" val="20000"/>
                    </a:ext>
                  </a:extLst>
                </a:gridCol>
                <a:gridCol w="2092716">
                  <a:extLst>
                    <a:ext uri="{9D8B030D-6E8A-4147-A177-3AD203B41FA5}">
                      <a16:colId xmlns:a16="http://schemas.microsoft.com/office/drawing/2014/main" val="20001"/>
                    </a:ext>
                  </a:extLst>
                </a:gridCol>
                <a:gridCol w="4338689">
                  <a:extLst>
                    <a:ext uri="{9D8B030D-6E8A-4147-A177-3AD203B41FA5}">
                      <a16:colId xmlns:a16="http://schemas.microsoft.com/office/drawing/2014/main" val="20002"/>
                    </a:ext>
                  </a:extLst>
                </a:gridCol>
              </a:tblGrid>
              <a:tr h="433131">
                <a:tc>
                  <a:txBody>
                    <a:bodyPr/>
                    <a:lstStyle/>
                    <a:p>
                      <a:pPr algn="r"/>
                      <a:r>
                        <a:rPr lang="en-US" sz="1600" b="0" dirty="0">
                          <a:gradFill>
                            <a:gsLst>
                              <a:gs pos="1250">
                                <a:schemeClr val="bg1"/>
                              </a:gs>
                              <a:gs pos="100000">
                                <a:schemeClr val="bg1"/>
                              </a:gs>
                            </a:gsLst>
                            <a:lin ang="5400000" scaled="0"/>
                          </a:gradFill>
                        </a:rPr>
                        <a:t>Duration of Audio</a:t>
                      </a:r>
                    </a:p>
                  </a:txBody>
                  <a:tcPr marL="78777" marR="78777" marT="0" marB="0" anchor="ctr">
                    <a:lnL w="12700" cmpd="sng">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&lt; 15 seconds</a:t>
                      </a:r>
                    </a:p>
                  </a:txBody>
                  <a:tcPr marL="274067" marR="78777" marT="0" marB="0" anchor="ctr">
                    <a:lnL>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&lt; 2 minutes</a:t>
                      </a:r>
                    </a:p>
                  </a:txBody>
                  <a:tcPr marL="182711" marR="78777" marT="0" marB="0" anchor="ctr">
                    <a:lnL>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6656">
                <a:tc>
                  <a:txBody>
                    <a:bodyPr/>
                    <a:lstStyle/>
                    <a:p>
                      <a:pPr algn="r"/>
                      <a:r>
                        <a:rPr lang="en-US" sz="1600" b="0" dirty="0">
                          <a:gradFill>
                            <a:gsLst>
                              <a:gs pos="1250">
                                <a:schemeClr val="bg1"/>
                              </a:gs>
                              <a:gs pos="100000">
                                <a:schemeClr val="bg1"/>
                              </a:gs>
                            </a:gsLst>
                            <a:lin ang="5400000" scaled="0"/>
                          </a:gradFill>
                        </a:rPr>
                        <a:t>Final Result</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n-best choice</a:t>
                      </a:r>
                    </a:p>
                  </a:txBody>
                  <a:tcPr marL="274067" marR="78777" marT="0" marB="0" anchor="ctr">
                    <a:lnL>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Best choice, delivered at sentence pauses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6656">
                <a:tc>
                  <a:txBody>
                    <a:bodyPr/>
                    <a:lstStyle/>
                    <a:p>
                      <a:pPr algn="r"/>
                      <a:r>
                        <a:rPr lang="en-US" sz="1600" b="0" dirty="0">
                          <a:gradFill>
                            <a:gsLst>
                              <a:gs pos="1250">
                                <a:schemeClr val="bg1"/>
                              </a:gs>
                              <a:gs pos="100000">
                                <a:schemeClr val="bg1"/>
                              </a:gs>
                            </a:gsLst>
                            <a:lin ang="5400000" scaled="0"/>
                          </a:gradFill>
                        </a:rPr>
                        <a:t>Partial Results</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Yes</a:t>
                      </a:r>
                    </a:p>
                  </a:txBody>
                  <a:tcPr marL="274067" marR="78777" marT="0" marB="0" anchor="ctr">
                    <a:lnL>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Yes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7" name="Group 6"/>
          <p:cNvGrpSpPr/>
          <p:nvPr/>
        </p:nvGrpSpPr>
        <p:grpSpPr>
          <a:xfrm>
            <a:off x="5617" y="4118951"/>
            <a:ext cx="12771509" cy="2740673"/>
            <a:chOff x="0" y="3954463"/>
            <a:chExt cx="12783288" cy="2743200"/>
          </a:xfrm>
        </p:grpSpPr>
        <p:sp>
          <p:nvSpPr>
            <p:cNvPr id="8" name="Rectangle 7"/>
            <p:cNvSpPr/>
            <p:nvPr/>
          </p:nvSpPr>
          <p:spPr bwMode="auto">
            <a:xfrm>
              <a:off x="0" y="3954463"/>
              <a:ext cx="12197623" cy="2743200"/>
            </a:xfrm>
            <a:prstGeom prst="rect">
              <a:avLst/>
            </a:pr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dirty="0">
                <a:gradFill>
                  <a:gsLst>
                    <a:gs pos="1250">
                      <a:schemeClr val="tx1"/>
                    </a:gs>
                    <a:gs pos="100000">
                      <a:schemeClr val="tx1"/>
                    </a:gs>
                  </a:gsLst>
                  <a:lin ang="5400000" scaled="0"/>
                </a:gradFill>
              </a:endParaRPr>
            </a:p>
          </p:txBody>
        </p:sp>
        <p:sp>
          <p:nvSpPr>
            <p:cNvPr id="9" name="TextBox 7"/>
            <p:cNvSpPr txBox="1"/>
            <p:nvPr/>
          </p:nvSpPr>
          <p:spPr>
            <a:xfrm>
              <a:off x="5433163" y="4353414"/>
              <a:ext cx="7350125" cy="1779752"/>
            </a:xfrm>
            <a:prstGeom prst="rect">
              <a:avLst/>
            </a:prstGeom>
            <a:noFill/>
          </p:spPr>
          <p:txBody>
            <a:bodyPr wrap="square" lIns="182711" tIns="146170" rIns="182711" bIns="146170" rtlCol="0">
              <a:spAutoFit/>
            </a:bodyPr>
            <a:lstStyle/>
            <a:p>
              <a:pPr defTabSz="913490">
                <a:defRPr/>
              </a:pPr>
              <a:r>
                <a:rPr lang="en-US" sz="1799" kern="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Final N-BEST Results *********</a:t>
              </a:r>
            </a:p>
            <a:p>
              <a:pPr defTabSz="913490">
                <a:defRPr/>
              </a:pPr>
              <a:r>
                <a:rPr lang="en-US" sz="1568" kern="0" dirty="0">
                  <a:gradFill>
                    <a:gsLst>
                      <a:gs pos="1250">
                        <a:schemeClr val="tx1"/>
                      </a:gs>
                      <a:gs pos="100000">
                        <a:schemeClr val="tx1"/>
                      </a:gs>
                    </a:gsLst>
                    <a:lin ang="5400000" scaled="0"/>
                  </a:gradFill>
                  <a:latin typeface="Consolas" panose="020B0609020204030204" pitchFamily="49" charset="0"/>
                  <a:cs typeface="Segoe UI" panose="020B0502040204020203" pitchFamily="34" charset="0"/>
                </a:rPr>
                <a:t>[0] Confidence=Normal Text="450 six St San Francisco."</a:t>
              </a:r>
            </a:p>
            <a:p>
              <a:pPr defTabSz="913490">
                <a:defRPr/>
              </a:pPr>
              <a:r>
                <a:rPr lang="en-US" sz="1568" kern="0" dirty="0">
                  <a:gradFill>
                    <a:gsLst>
                      <a:gs pos="1250">
                        <a:schemeClr val="tx1"/>
                      </a:gs>
                      <a:gs pos="100000">
                        <a:schemeClr val="tx1"/>
                      </a:gs>
                    </a:gsLst>
                    <a:lin ang="5400000" scaled="0"/>
                  </a:gradFill>
                  <a:latin typeface="Consolas" panose="020B0609020204030204" pitchFamily="49" charset="0"/>
                  <a:cs typeface="Segoe UI" panose="020B0502040204020203" pitchFamily="34" charset="0"/>
                </a:rPr>
                <a:t>[1] Confidence=Normal Text="For 50 six St San Francisco."</a:t>
              </a:r>
            </a:p>
            <a:p>
              <a:pPr defTabSz="913490">
                <a:defRPr/>
              </a:pPr>
              <a:r>
                <a:rPr lang="en-US" sz="1568" kern="0" dirty="0">
                  <a:gradFill>
                    <a:gsLst>
                      <a:gs pos="1250">
                        <a:schemeClr val="tx1"/>
                      </a:gs>
                      <a:gs pos="100000">
                        <a:schemeClr val="tx1"/>
                      </a:gs>
                    </a:gsLst>
                    <a:lin ang="5400000" scaled="0"/>
                  </a:gradFill>
                  <a:latin typeface="Consolas" panose="020B0609020204030204" pitchFamily="49" charset="0"/>
                  <a:cs typeface="Segoe UI" panose="020B0502040204020203" pitchFamily="34" charset="0"/>
                </a:rPr>
                <a:t>[2] Confidence=Normal Text="456th St San Francisco."</a:t>
              </a:r>
            </a:p>
            <a:p>
              <a:pPr defTabSz="913490">
                <a:defRPr/>
              </a:pPr>
              <a:r>
                <a:rPr lang="en-US" sz="1568" kern="0" dirty="0">
                  <a:gradFill>
                    <a:gsLst>
                      <a:gs pos="1250">
                        <a:schemeClr val="tx1"/>
                      </a:gs>
                      <a:gs pos="100000">
                        <a:schemeClr val="tx1"/>
                      </a:gs>
                    </a:gsLst>
                    <a:lin ang="5400000" scaled="0"/>
                  </a:gradFill>
                  <a:latin typeface="Consolas" panose="020B0609020204030204" pitchFamily="49" charset="0"/>
                  <a:cs typeface="Segoe UI" panose="020B0502040204020203" pitchFamily="34" charset="0"/>
                </a:rPr>
                <a:t>[3] Confidence=Normal Text="450 six St in San Francisco."</a:t>
              </a:r>
            </a:p>
            <a:p>
              <a:pPr defTabSz="913490">
                <a:defRPr/>
              </a:pPr>
              <a:r>
                <a:rPr lang="en-US" sz="1568" kern="0" dirty="0">
                  <a:gradFill>
                    <a:gsLst>
                      <a:gs pos="1250">
                        <a:schemeClr val="tx1"/>
                      </a:gs>
                      <a:gs pos="100000">
                        <a:schemeClr val="tx1"/>
                      </a:gs>
                    </a:gsLst>
                    <a:lin ang="5400000" scaled="0"/>
                  </a:gradFill>
                  <a:latin typeface="Consolas" panose="020B0609020204030204" pitchFamily="49" charset="0"/>
                  <a:cs typeface="Segoe UI" panose="020B0502040204020203" pitchFamily="34" charset="0"/>
                </a:rPr>
                <a:t>[4] Confidence=Normal Text="456 St San Francisco."</a:t>
              </a:r>
            </a:p>
          </p:txBody>
        </p:sp>
      </p:grpSp>
      <p:sp>
        <p:nvSpPr>
          <p:cNvPr id="14" name="Chevron 13"/>
          <p:cNvSpPr/>
          <p:nvPr/>
        </p:nvSpPr>
        <p:spPr bwMode="auto">
          <a:xfrm>
            <a:off x="4227089" y="4118951"/>
            <a:ext cx="1370336" cy="274067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defTabSz="913490">
              <a:defRPr/>
            </a:pPr>
            <a:endParaRPr lang="en-US" sz="1399" kern="0" dirty="0">
              <a:solidFill>
                <a:srgbClr val="FFFFFF"/>
              </a:solidFill>
            </a:endParaRPr>
          </a:p>
        </p:txBody>
      </p:sp>
      <p:grpSp>
        <p:nvGrpSpPr>
          <p:cNvPr id="15" name="Group 14"/>
          <p:cNvGrpSpPr/>
          <p:nvPr/>
        </p:nvGrpSpPr>
        <p:grpSpPr>
          <a:xfrm>
            <a:off x="1668367" y="1638527"/>
            <a:ext cx="8963143" cy="405950"/>
            <a:chOff x="2597131" y="1599624"/>
            <a:chExt cx="8971409" cy="406323"/>
          </a:xfrm>
        </p:grpSpPr>
        <p:cxnSp>
          <p:nvCxnSpPr>
            <p:cNvPr id="16" name="Straight Connector 15"/>
            <p:cNvCxnSpPr/>
            <p:nvPr/>
          </p:nvCxnSpPr>
          <p:spPr>
            <a:xfrm>
              <a:off x="2597131" y="2005947"/>
              <a:ext cx="8971409"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97633" y="1599624"/>
              <a:ext cx="1402483" cy="398391"/>
            </a:xfrm>
            <a:prstGeom prst="rect">
              <a:avLst/>
            </a:prstGeom>
          </p:spPr>
          <p:txBody>
            <a:bodyPr wrap="none">
              <a:spAutoFit/>
            </a:bodyPr>
            <a:lstStyle/>
            <a:p>
              <a:pPr defTabSz="913490">
                <a:defRPr/>
              </a:pPr>
              <a:r>
                <a:rPr lang="en-US" sz="199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Short form</a:t>
              </a:r>
            </a:p>
          </p:txBody>
        </p:sp>
        <p:sp>
          <p:nvSpPr>
            <p:cNvPr id="18" name="Rectangle 17"/>
            <p:cNvSpPr/>
            <p:nvPr/>
          </p:nvSpPr>
          <p:spPr>
            <a:xfrm>
              <a:off x="7319006" y="1599624"/>
              <a:ext cx="1361613" cy="398391"/>
            </a:xfrm>
            <a:prstGeom prst="rect">
              <a:avLst/>
            </a:prstGeom>
          </p:spPr>
          <p:txBody>
            <a:bodyPr wrap="none">
              <a:spAutoFit/>
            </a:bodyPr>
            <a:lstStyle/>
            <a:p>
              <a:pPr defTabSz="913490">
                <a:defRPr/>
              </a:pPr>
              <a:r>
                <a:rPr lang="en-US" sz="199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Long form</a:t>
              </a:r>
            </a:p>
          </p:txBody>
        </p:sp>
      </p:grpSp>
      <p:grpSp>
        <p:nvGrpSpPr>
          <p:cNvPr id="19" name="Group 18"/>
          <p:cNvGrpSpPr/>
          <p:nvPr/>
        </p:nvGrpSpPr>
        <p:grpSpPr>
          <a:xfrm>
            <a:off x="5616" y="4118951"/>
            <a:ext cx="5146691" cy="2740673"/>
            <a:chOff x="-1" y="3954463"/>
            <a:chExt cx="5151437" cy="2743200"/>
          </a:xfrm>
        </p:grpSpPr>
        <p:grpSp>
          <p:nvGrpSpPr>
            <p:cNvPr id="20" name="Group 19"/>
            <p:cNvGrpSpPr/>
            <p:nvPr/>
          </p:nvGrpSpPr>
          <p:grpSpPr>
            <a:xfrm>
              <a:off x="-1" y="3954463"/>
              <a:ext cx="5151437" cy="2743200"/>
              <a:chOff x="-1" y="3954463"/>
              <a:chExt cx="5151437" cy="2743200"/>
            </a:xfrm>
          </p:grpSpPr>
          <p:sp>
            <p:nvSpPr>
              <p:cNvPr id="22" name="Pentagon 21"/>
              <p:cNvSpPr/>
              <p:nvPr/>
            </p:nvSpPr>
            <p:spPr bwMode="auto">
              <a:xfrm>
                <a:off x="-1" y="3954463"/>
                <a:ext cx="5151437" cy="2743200"/>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7">
                  <a:defRPr/>
                </a:pPr>
                <a:endParaRPr lang="en-US" sz="799" kern="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3" name="Oval Callout 6"/>
              <p:cNvSpPr/>
              <p:nvPr/>
            </p:nvSpPr>
            <p:spPr bwMode="auto">
              <a:xfrm>
                <a:off x="1570037" y="4299347"/>
                <a:ext cx="2609563" cy="113903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1477">
                  <a:lnSpc>
                    <a:spcPts val="2398"/>
                  </a:lnSpc>
                  <a:defRPr/>
                </a:pPr>
                <a:r>
                  <a:rPr lang="en-US" sz="2398" kern="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450 6</a:t>
                </a:r>
                <a:r>
                  <a:rPr lang="en-US" sz="2398" kern="0" baseline="3000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th</a:t>
                </a:r>
                <a:r>
                  <a:rPr lang="en-US" sz="2398" kern="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 St. </a:t>
                </a:r>
                <a:br>
                  <a:rPr lang="en-US" sz="2398" kern="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2398" kern="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San Francisco</a:t>
                </a:r>
              </a:p>
            </p:txBody>
          </p:sp>
        </p:grpSp>
        <p:sp>
          <p:nvSpPr>
            <p:cNvPr id="21" name="Freeform 20"/>
            <p:cNvSpPr>
              <a:spLocks noChangeAspect="1"/>
            </p:cNvSpPr>
            <p:nvPr/>
          </p:nvSpPr>
          <p:spPr bwMode="auto">
            <a:xfrm>
              <a:off x="274638"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algn="just" defTabSz="913453">
                <a:defRPr/>
              </a:pPr>
              <a:endParaRPr lang="en-US" sz="1799"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sp>
        <p:nvSpPr>
          <p:cNvPr id="27"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8" name="Group 27"/>
          <p:cNvGrpSpPr/>
          <p:nvPr/>
        </p:nvGrpSpPr>
        <p:grpSpPr>
          <a:xfrm>
            <a:off x="222078" y="472375"/>
            <a:ext cx="781750" cy="594960"/>
            <a:chOff x="4543910" y="2378075"/>
            <a:chExt cx="1076325" cy="819150"/>
          </a:xfrm>
        </p:grpSpPr>
        <p:sp>
          <p:nvSpPr>
            <p:cNvPr id="2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1"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2"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3"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35"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Voice recognition</a:t>
            </a:r>
          </a:p>
        </p:txBody>
      </p:sp>
      <p:cxnSp>
        <p:nvCxnSpPr>
          <p:cNvPr id="36" name="Straight Connector 35"/>
          <p:cNvCxnSpPr/>
          <p:nvPr/>
        </p:nvCxnSpPr>
        <p:spPr>
          <a:xfrm>
            <a:off x="4281957" y="1671303"/>
            <a:ext cx="0" cy="1772757"/>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566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0"/>
                                  </p:stCondLst>
                                  <p:childTnLst>
                                    <p:animMotion origin="layout" path="M -1.07157E-6 -5.40172E-7 L -1.07157E-6 0.00023 " pathEditMode="relative" rAng="0" ptsTypes="AA">
                                      <p:cBhvr>
                                        <p:cTn id="22" dur="500" fill="hold"/>
                                        <p:tgtEl>
                                          <p:spTgt spid="15"/>
                                        </p:tgtEl>
                                        <p:attrNameLst>
                                          <p:attrName>ppt_x</p:attrName>
                                          <p:attrName>ppt_y</p:attrName>
                                        </p:attrNameLst>
                                      </p:cBhvr>
                                      <p:rCtr x="0" y="0"/>
                                    </p:animMotion>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pSp>
        <p:nvGrpSpPr>
          <p:cNvPr id="4" name="Group 3"/>
          <p:cNvGrpSpPr/>
          <p:nvPr/>
        </p:nvGrpSpPr>
        <p:grpSpPr>
          <a:xfrm>
            <a:off x="5619" y="3975753"/>
            <a:ext cx="12181630" cy="2892933"/>
            <a:chOff x="1" y="3802062"/>
            <a:chExt cx="12192863" cy="2895601"/>
          </a:xfrm>
        </p:grpSpPr>
        <p:sp>
          <p:nvSpPr>
            <p:cNvPr id="5" name="Rectangle 4"/>
            <p:cNvSpPr/>
            <p:nvPr/>
          </p:nvSpPr>
          <p:spPr bwMode="auto">
            <a:xfrm>
              <a:off x="1" y="3802062"/>
              <a:ext cx="12192863" cy="2895601"/>
            </a:xfrm>
            <a:prstGeom prst="rect">
              <a:avLst/>
            </a:prstGeom>
            <a:solidFill>
              <a:schemeClr val="accent2"/>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dirty="0">
                <a:solidFill>
                  <a:srgbClr val="404040"/>
                </a:solidFill>
              </a:endParaRPr>
            </a:p>
          </p:txBody>
        </p:sp>
        <p:sp>
          <p:nvSpPr>
            <p:cNvPr id="6" name="Oval Callout 6"/>
            <p:cNvSpPr/>
            <p:nvPr/>
          </p:nvSpPr>
          <p:spPr bwMode="auto">
            <a:xfrm>
              <a:off x="9023042" y="4106862"/>
              <a:ext cx="3050553" cy="1676401"/>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1477">
                <a:lnSpc>
                  <a:spcPts val="2398"/>
                </a:lnSpc>
                <a:defRPr/>
              </a:pPr>
              <a:r>
                <a:rPr lang="en-US" sz="2398" kern="0" dirty="0">
                  <a:gradFill>
                    <a:gsLst>
                      <a:gs pos="0">
                        <a:srgbClr val="404040"/>
                      </a:gs>
                      <a:gs pos="100000">
                        <a:srgbClr val="404040"/>
                      </a:gs>
                    </a:gsLst>
                    <a:lin ang="5400000" scaled="0"/>
                  </a:gradFill>
                  <a:ea typeface="Segoe UI" pitchFamily="34" charset="0"/>
                  <a:cs typeface="Segoe UI" pitchFamily="34" charset="0"/>
                </a:rPr>
                <a:t>Synthesize audio from text, to speak to your users</a:t>
              </a:r>
            </a:p>
          </p:txBody>
        </p:sp>
        <p:sp>
          <p:nvSpPr>
            <p:cNvPr id="7" name="Freeform 6"/>
            <p:cNvSpPr>
              <a:spLocks noChangeAspect="1"/>
            </p:cNvSpPr>
            <p:nvPr/>
          </p:nvSpPr>
          <p:spPr bwMode="auto">
            <a:xfrm>
              <a:off x="7872841"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algn="just" defTabSz="913453">
                <a:defRPr/>
              </a:pPr>
              <a:endParaRPr lang="en-US" sz="1799" kern="0">
                <a:solidFill>
                  <a:srgbClr val="FFFFFF"/>
                </a:solidFill>
              </a:endParaRPr>
            </a:p>
          </p:txBody>
        </p:sp>
      </p:grpSp>
      <p:grpSp>
        <p:nvGrpSpPr>
          <p:cNvPr id="9" name="Group 8"/>
          <p:cNvGrpSpPr/>
          <p:nvPr/>
        </p:nvGrpSpPr>
        <p:grpSpPr>
          <a:xfrm>
            <a:off x="4256615" y="1570949"/>
            <a:ext cx="6934736" cy="1763981"/>
            <a:chOff x="4254916" y="1569236"/>
            <a:chExt cx="6941131" cy="1765608"/>
          </a:xfrm>
        </p:grpSpPr>
        <p:sp>
          <p:nvSpPr>
            <p:cNvPr id="10" name="Rectangle 9"/>
            <p:cNvSpPr/>
            <p:nvPr/>
          </p:nvSpPr>
          <p:spPr>
            <a:xfrm>
              <a:off x="4254916" y="1569236"/>
              <a:ext cx="6941131" cy="531812"/>
            </a:xfrm>
            <a:prstGeom prst="rect">
              <a:avLst/>
            </a:prstGeom>
          </p:spPr>
          <p:txBody>
            <a:bodyPr wrap="none">
              <a:spAutoFit/>
            </a:bodyPr>
            <a:lstStyle/>
            <a:p>
              <a:pPr defTabSz="913490">
                <a:defRPr/>
              </a:pPr>
              <a:r>
                <a:rPr lang="en-US" sz="2798" kern="0" dirty="0">
                  <a:gradFill>
                    <a:gsLst>
                      <a:gs pos="1250">
                        <a:schemeClr val="bg1"/>
                      </a:gs>
                      <a:gs pos="100000">
                        <a:schemeClr val="bg1"/>
                      </a:gs>
                    </a:gsLst>
                    <a:lin ang="5400000" scaled="0"/>
                  </a:gradFill>
                  <a:latin typeface="Segoe UI Light"/>
                </a:rPr>
                <a:t>Synthesize audio from text via POST request</a:t>
              </a:r>
            </a:p>
          </p:txBody>
        </p:sp>
        <p:sp>
          <p:nvSpPr>
            <p:cNvPr id="11" name="Rectangle 10"/>
            <p:cNvSpPr/>
            <p:nvPr/>
          </p:nvSpPr>
          <p:spPr>
            <a:xfrm>
              <a:off x="4254916" y="2190349"/>
              <a:ext cx="5834674" cy="531812"/>
            </a:xfrm>
            <a:prstGeom prst="rect">
              <a:avLst/>
            </a:prstGeom>
          </p:spPr>
          <p:txBody>
            <a:bodyPr wrap="none">
              <a:spAutoFit/>
            </a:bodyPr>
            <a:lstStyle/>
            <a:p>
              <a:pPr defTabSz="913490">
                <a:defRPr/>
              </a:pPr>
              <a:r>
                <a:rPr lang="en-US" sz="2798" kern="0" dirty="0">
                  <a:gradFill>
                    <a:gsLst>
                      <a:gs pos="1250">
                        <a:schemeClr val="bg1"/>
                      </a:gs>
                      <a:gs pos="100000">
                        <a:schemeClr val="bg1"/>
                      </a:gs>
                    </a:gsLst>
                    <a:lin ang="5400000" scaled="0"/>
                  </a:gradFill>
                  <a:latin typeface="Segoe UI Light"/>
                </a:rPr>
                <a:t>Maximum audio return of 15 seconds</a:t>
              </a:r>
            </a:p>
          </p:txBody>
        </p:sp>
        <p:sp>
          <p:nvSpPr>
            <p:cNvPr id="12" name="Rectangle 11"/>
            <p:cNvSpPr/>
            <p:nvPr/>
          </p:nvSpPr>
          <p:spPr>
            <a:xfrm>
              <a:off x="4254916" y="2811462"/>
              <a:ext cx="3767643" cy="523382"/>
            </a:xfrm>
            <a:prstGeom prst="rect">
              <a:avLst/>
            </a:prstGeom>
          </p:spPr>
          <p:txBody>
            <a:bodyPr wrap="none">
              <a:spAutoFit/>
            </a:bodyPr>
            <a:lstStyle/>
            <a:p>
              <a:pPr defTabSz="913490">
                <a:defRPr/>
              </a:pPr>
              <a:r>
                <a:rPr lang="en-US" sz="2798" kern="0" dirty="0">
                  <a:gradFill>
                    <a:gsLst>
                      <a:gs pos="1250">
                        <a:schemeClr val="bg1"/>
                      </a:gs>
                      <a:gs pos="100000">
                        <a:schemeClr val="bg1"/>
                      </a:gs>
                    </a:gsLst>
                    <a:lin ang="5400000" scaled="0"/>
                  </a:gradFill>
                  <a:latin typeface="Segoe UI Light"/>
                </a:rPr>
                <a:t>17 languages supported</a:t>
              </a:r>
            </a:p>
          </p:txBody>
        </p:sp>
      </p:grpSp>
      <p:grpSp>
        <p:nvGrpSpPr>
          <p:cNvPr id="17" name="Group 16"/>
          <p:cNvGrpSpPr/>
          <p:nvPr/>
        </p:nvGrpSpPr>
        <p:grpSpPr>
          <a:xfrm>
            <a:off x="5617" y="3903250"/>
            <a:ext cx="7686161" cy="2965436"/>
            <a:chOff x="-1" y="3729492"/>
            <a:chExt cx="7693249" cy="2968171"/>
          </a:xfrm>
        </p:grpSpPr>
        <p:sp>
          <p:nvSpPr>
            <p:cNvPr id="18" name="Pentagon 17"/>
            <p:cNvSpPr/>
            <p:nvPr/>
          </p:nvSpPr>
          <p:spPr bwMode="auto">
            <a:xfrm>
              <a:off x="-1" y="3802062"/>
              <a:ext cx="7437438" cy="2895601"/>
            </a:xfrm>
            <a:prstGeom prst="homePlate">
              <a:avLst>
                <a:gd name="adj" fmla="val 22388"/>
              </a:avLst>
            </a:prstGeom>
            <a:solidFill>
              <a:schemeClr val="accent4">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7">
                <a:defRPr/>
              </a:pPr>
              <a:endParaRPr lang="en-US" sz="799" kern="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7"/>
            <p:cNvSpPr txBox="1"/>
            <p:nvPr/>
          </p:nvSpPr>
          <p:spPr>
            <a:xfrm>
              <a:off x="343124" y="3729492"/>
              <a:ext cx="7350124" cy="2788811"/>
            </a:xfrm>
            <a:prstGeom prst="rect">
              <a:avLst/>
            </a:prstGeom>
            <a:noFill/>
          </p:spPr>
          <p:txBody>
            <a:bodyPr wrap="square" lIns="182711" tIns="146170" rIns="182711" bIns="146170" rtlCol="0">
              <a:spAutoFit/>
            </a:bodyPr>
            <a:lstStyle/>
            <a:p>
              <a:pPr defTabSz="913490">
                <a:defRPr/>
              </a:pP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&lt;speak version="1.0" </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xmlns</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="http://www.w3.org/2001/10/synthesis" </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xmlns:mstts</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="http://www.w3.org/2001/mstts" </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xml:lang</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en</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-US"&gt;</a:t>
              </a:r>
            </a:p>
            <a:p>
              <a:pPr defTabSz="913490">
                <a:defRPr/>
              </a:pP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&lt;voice name="Microsoft Server Speech Text to Speech Voice (</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en</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-US, </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ZiraRUS</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)"&gt;</a:t>
              </a:r>
            </a:p>
            <a:p>
              <a:pPr defTabSz="913490">
                <a:defRPr/>
              </a:pPr>
              <a:endPar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endParaRPr>
            </a:p>
            <a:p>
              <a:pPr defTabSz="913490">
                <a:defRPr/>
              </a:pPr>
              <a:r>
                <a:rPr lang="en-US" sz="1799" b="1"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Synthesize audio from text, to speak to your users.</a:t>
              </a:r>
            </a:p>
            <a:p>
              <a:pPr defTabSz="913490">
                <a:defRPr/>
              </a:pP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&lt;/voice&gt;&lt;/speak&gt;</a:t>
              </a:r>
            </a:p>
          </p:txBody>
        </p:sp>
      </p:grpSp>
      <p:grpSp>
        <p:nvGrpSpPr>
          <p:cNvPr id="20" name="Group 4"/>
          <p:cNvGrpSpPr>
            <a:grpSpLocks noChangeAspect="1"/>
          </p:cNvGrpSpPr>
          <p:nvPr/>
        </p:nvGrpSpPr>
        <p:grpSpPr bwMode="auto">
          <a:xfrm>
            <a:off x="660651" y="1898474"/>
            <a:ext cx="3145385" cy="1319583"/>
            <a:chOff x="2811" y="1739"/>
            <a:chExt cx="2212" cy="928"/>
          </a:xfrm>
        </p:grpSpPr>
        <p:sp>
          <p:nvSpPr>
            <p:cNvPr id="21" name="AutoShape 3"/>
            <p:cNvSpPr>
              <a:spLocks noChangeAspect="1" noChangeArrowheads="1" noTextEdit="1"/>
            </p:cNvSpPr>
            <p:nvPr/>
          </p:nvSpPr>
          <p:spPr bwMode="auto">
            <a:xfrm>
              <a:off x="2811" y="1739"/>
              <a:ext cx="2212"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2" name="Freeform 5"/>
            <p:cNvSpPr>
              <a:spLocks noEditPoints="1"/>
            </p:cNvSpPr>
            <p:nvPr/>
          </p:nvSpPr>
          <p:spPr bwMode="auto">
            <a:xfrm>
              <a:off x="2811" y="1737"/>
              <a:ext cx="2210" cy="933"/>
            </a:xfrm>
            <a:custGeom>
              <a:avLst/>
              <a:gdLst>
                <a:gd name="T0" fmla="*/ 133 w 932"/>
                <a:gd name="T1" fmla="*/ 392 h 392"/>
                <a:gd name="T2" fmla="*/ 255 w 932"/>
                <a:gd name="T3" fmla="*/ 368 h 392"/>
                <a:gd name="T4" fmla="*/ 388 w 932"/>
                <a:gd name="T5" fmla="*/ 368 h 392"/>
                <a:gd name="T6" fmla="*/ 97 w 932"/>
                <a:gd name="T7" fmla="*/ 358 h 392"/>
                <a:gd name="T8" fmla="*/ 219 w 932"/>
                <a:gd name="T9" fmla="*/ 335 h 392"/>
                <a:gd name="T10" fmla="*/ 352 w 932"/>
                <a:gd name="T11" fmla="*/ 335 h 392"/>
                <a:gd name="T12" fmla="*/ 61 w 932"/>
                <a:gd name="T13" fmla="*/ 325 h 392"/>
                <a:gd name="T14" fmla="*/ 182 w 932"/>
                <a:gd name="T15" fmla="*/ 301 h 392"/>
                <a:gd name="T16" fmla="*/ 315 w 932"/>
                <a:gd name="T17" fmla="*/ 301 h 392"/>
                <a:gd name="T18" fmla="*/ 24 w 932"/>
                <a:gd name="T19" fmla="*/ 291 h 392"/>
                <a:gd name="T20" fmla="*/ 146 w 932"/>
                <a:gd name="T21" fmla="*/ 268 h 392"/>
                <a:gd name="T22" fmla="*/ 279 w 932"/>
                <a:gd name="T23" fmla="*/ 268 h 392"/>
                <a:gd name="T24" fmla="*/ 425 w 932"/>
                <a:gd name="T25" fmla="*/ 291 h 392"/>
                <a:gd name="T26" fmla="*/ 109 w 932"/>
                <a:gd name="T27" fmla="*/ 234 h 392"/>
                <a:gd name="T28" fmla="*/ 243 w 932"/>
                <a:gd name="T29" fmla="*/ 234 h 392"/>
                <a:gd name="T30" fmla="*/ 388 w 932"/>
                <a:gd name="T31" fmla="*/ 258 h 392"/>
                <a:gd name="T32" fmla="*/ 73 w 932"/>
                <a:gd name="T33" fmla="*/ 201 h 392"/>
                <a:gd name="T34" fmla="*/ 206 w 932"/>
                <a:gd name="T35" fmla="*/ 201 h 392"/>
                <a:gd name="T36" fmla="*/ 352 w 932"/>
                <a:gd name="T37" fmla="*/ 225 h 392"/>
                <a:gd name="T38" fmla="*/ 37 w 932"/>
                <a:gd name="T39" fmla="*/ 168 h 392"/>
                <a:gd name="T40" fmla="*/ 170 w 932"/>
                <a:gd name="T41" fmla="*/ 168 h 392"/>
                <a:gd name="T42" fmla="*/ 315 w 932"/>
                <a:gd name="T43" fmla="*/ 191 h 392"/>
                <a:gd name="T44" fmla="*/ 37 w 932"/>
                <a:gd name="T45" fmla="*/ 134 h 392"/>
                <a:gd name="T46" fmla="*/ 206 w 932"/>
                <a:gd name="T47" fmla="*/ 134 h 392"/>
                <a:gd name="T48" fmla="*/ 388 w 932"/>
                <a:gd name="T49" fmla="*/ 158 h 392"/>
                <a:gd name="T50" fmla="*/ 109 w 932"/>
                <a:gd name="T51" fmla="*/ 100 h 392"/>
                <a:gd name="T52" fmla="*/ 279 w 932"/>
                <a:gd name="T53" fmla="*/ 100 h 392"/>
                <a:gd name="T54" fmla="*/ 170 w 932"/>
                <a:gd name="T55" fmla="*/ 90 h 392"/>
                <a:gd name="T56" fmla="*/ 693 w 932"/>
                <a:gd name="T57" fmla="*/ 368 h 392"/>
                <a:gd name="T58" fmla="*/ 680 w 932"/>
                <a:gd name="T59" fmla="*/ 335 h 392"/>
                <a:gd name="T60" fmla="*/ 680 w 932"/>
                <a:gd name="T61" fmla="*/ 325 h 392"/>
                <a:gd name="T62" fmla="*/ 656 w 932"/>
                <a:gd name="T63" fmla="*/ 268 h 392"/>
                <a:gd name="T64" fmla="*/ 789 w 932"/>
                <a:gd name="T65" fmla="*/ 268 h 392"/>
                <a:gd name="T66" fmla="*/ 789 w 932"/>
                <a:gd name="T67" fmla="*/ 258 h 392"/>
                <a:gd name="T68" fmla="*/ 766 w 932"/>
                <a:gd name="T69" fmla="*/ 201 h 392"/>
                <a:gd name="T70" fmla="*/ 753 w 932"/>
                <a:gd name="T71" fmla="*/ 168 h 392"/>
                <a:gd name="T72" fmla="*/ 717 w 932"/>
                <a:gd name="T73" fmla="*/ 124 h 392"/>
                <a:gd name="T74" fmla="*/ 146 w 932"/>
                <a:gd name="T75" fmla="*/ 33 h 392"/>
                <a:gd name="T76" fmla="*/ 859 w 932"/>
                <a:gd name="T77" fmla="*/ 368 h 392"/>
                <a:gd name="T78" fmla="*/ 859 w 932"/>
                <a:gd name="T79" fmla="*/ 358 h 392"/>
                <a:gd name="T80" fmla="*/ 835 w 932"/>
                <a:gd name="T81" fmla="*/ 301 h 392"/>
                <a:gd name="T82" fmla="*/ 823 w 932"/>
                <a:gd name="T83" fmla="*/ 268 h 392"/>
                <a:gd name="T84" fmla="*/ 823 w 932"/>
                <a:gd name="T85" fmla="*/ 258 h 392"/>
                <a:gd name="T86" fmla="*/ 799 w 932"/>
                <a:gd name="T87" fmla="*/ 201 h 392"/>
                <a:gd name="T88" fmla="*/ 932 w 932"/>
                <a:gd name="T89" fmla="*/ 201 h 392"/>
                <a:gd name="T90" fmla="*/ 932 w 932"/>
                <a:gd name="T91" fmla="*/ 191 h 392"/>
                <a:gd name="T92" fmla="*/ 799 w 932"/>
                <a:gd name="T93" fmla="*/ 100 h 392"/>
                <a:gd name="T94" fmla="*/ 823 w 932"/>
                <a:gd name="T95" fmla="*/ 67 h 392"/>
                <a:gd name="T96" fmla="*/ 823 w 932"/>
                <a:gd name="T97" fmla="*/ 24 h 392"/>
                <a:gd name="T98" fmla="*/ 473 w 932"/>
                <a:gd name="T99" fmla="*/ 335 h 392"/>
                <a:gd name="T100" fmla="*/ 460 w 932"/>
                <a:gd name="T101" fmla="*/ 268 h 392"/>
                <a:gd name="T102" fmla="*/ 460 w 932"/>
                <a:gd name="T103" fmla="*/ 225 h 392"/>
                <a:gd name="T104" fmla="*/ 437 w 932"/>
                <a:gd name="T105" fmla="*/ 67 h 392"/>
                <a:gd name="T106" fmla="*/ 568 w 932"/>
                <a:gd name="T107" fmla="*/ 368 h 392"/>
                <a:gd name="T108" fmla="*/ 568 w 932"/>
                <a:gd name="T109" fmla="*/ 325 h 392"/>
                <a:gd name="T110" fmla="*/ 545 w 932"/>
                <a:gd name="T111" fmla="*/ 234 h 392"/>
                <a:gd name="T112" fmla="*/ 532 w 932"/>
                <a:gd name="T113" fmla="*/ 168 h 392"/>
                <a:gd name="T114" fmla="*/ 568 w 932"/>
                <a:gd name="T115" fmla="*/ 90 h 392"/>
                <a:gd name="T116" fmla="*/ 617 w 932"/>
                <a:gd name="T117" fmla="*/ 335 h 392"/>
                <a:gd name="T118" fmla="*/ 604 w 932"/>
                <a:gd name="T119" fmla="*/ 268 h 392"/>
                <a:gd name="T120" fmla="*/ 604 w 932"/>
                <a:gd name="T121" fmla="*/ 225 h 392"/>
                <a:gd name="T122" fmla="*/ 617 w 932"/>
                <a:gd name="T123" fmla="*/ 201 h 392"/>
                <a:gd name="T124" fmla="*/ 641 w 932"/>
                <a:gd name="T125" fmla="*/ 10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2" h="392">
                  <a:moveTo>
                    <a:pt x="24" y="368"/>
                  </a:moveTo>
                  <a:cubicBezTo>
                    <a:pt x="0" y="368"/>
                    <a:pt x="0" y="368"/>
                    <a:pt x="0" y="368"/>
                  </a:cubicBezTo>
                  <a:cubicBezTo>
                    <a:pt x="0" y="392"/>
                    <a:pt x="0" y="392"/>
                    <a:pt x="0" y="392"/>
                  </a:cubicBezTo>
                  <a:cubicBezTo>
                    <a:pt x="24" y="392"/>
                    <a:pt x="24" y="392"/>
                    <a:pt x="24" y="392"/>
                  </a:cubicBezTo>
                  <a:cubicBezTo>
                    <a:pt x="24" y="368"/>
                    <a:pt x="24" y="368"/>
                    <a:pt x="24" y="368"/>
                  </a:cubicBezTo>
                  <a:cubicBezTo>
                    <a:pt x="24" y="368"/>
                    <a:pt x="24" y="368"/>
                    <a:pt x="24" y="368"/>
                  </a:cubicBezTo>
                  <a:close/>
                  <a:moveTo>
                    <a:pt x="61" y="368"/>
                  </a:moveTo>
                  <a:cubicBezTo>
                    <a:pt x="37" y="368"/>
                    <a:pt x="37" y="368"/>
                    <a:pt x="37" y="368"/>
                  </a:cubicBezTo>
                  <a:cubicBezTo>
                    <a:pt x="37" y="392"/>
                    <a:pt x="37" y="392"/>
                    <a:pt x="37" y="392"/>
                  </a:cubicBezTo>
                  <a:cubicBezTo>
                    <a:pt x="61" y="392"/>
                    <a:pt x="61" y="392"/>
                    <a:pt x="61" y="392"/>
                  </a:cubicBezTo>
                  <a:cubicBezTo>
                    <a:pt x="61" y="368"/>
                    <a:pt x="61" y="368"/>
                    <a:pt x="61" y="368"/>
                  </a:cubicBezTo>
                  <a:cubicBezTo>
                    <a:pt x="61" y="368"/>
                    <a:pt x="61" y="368"/>
                    <a:pt x="61" y="368"/>
                  </a:cubicBezTo>
                  <a:close/>
                  <a:moveTo>
                    <a:pt x="97" y="368"/>
                  </a:moveTo>
                  <a:cubicBezTo>
                    <a:pt x="73" y="368"/>
                    <a:pt x="73" y="368"/>
                    <a:pt x="73" y="368"/>
                  </a:cubicBezTo>
                  <a:cubicBezTo>
                    <a:pt x="73" y="392"/>
                    <a:pt x="73" y="392"/>
                    <a:pt x="73" y="392"/>
                  </a:cubicBezTo>
                  <a:cubicBezTo>
                    <a:pt x="97" y="392"/>
                    <a:pt x="97" y="392"/>
                    <a:pt x="97" y="392"/>
                  </a:cubicBezTo>
                  <a:cubicBezTo>
                    <a:pt x="97" y="368"/>
                    <a:pt x="97" y="368"/>
                    <a:pt x="97" y="368"/>
                  </a:cubicBezTo>
                  <a:cubicBezTo>
                    <a:pt x="97" y="368"/>
                    <a:pt x="97" y="368"/>
                    <a:pt x="97" y="368"/>
                  </a:cubicBezTo>
                  <a:close/>
                  <a:moveTo>
                    <a:pt x="133" y="368"/>
                  </a:moveTo>
                  <a:cubicBezTo>
                    <a:pt x="109" y="368"/>
                    <a:pt x="109" y="368"/>
                    <a:pt x="109" y="368"/>
                  </a:cubicBezTo>
                  <a:cubicBezTo>
                    <a:pt x="109" y="392"/>
                    <a:pt x="109" y="392"/>
                    <a:pt x="109" y="392"/>
                  </a:cubicBezTo>
                  <a:cubicBezTo>
                    <a:pt x="133" y="392"/>
                    <a:pt x="133" y="392"/>
                    <a:pt x="133" y="392"/>
                  </a:cubicBezTo>
                  <a:cubicBezTo>
                    <a:pt x="133" y="368"/>
                    <a:pt x="133" y="368"/>
                    <a:pt x="133" y="368"/>
                  </a:cubicBezTo>
                  <a:cubicBezTo>
                    <a:pt x="133" y="368"/>
                    <a:pt x="133" y="368"/>
                    <a:pt x="133" y="368"/>
                  </a:cubicBezTo>
                  <a:close/>
                  <a:moveTo>
                    <a:pt x="170" y="368"/>
                  </a:moveTo>
                  <a:cubicBezTo>
                    <a:pt x="146" y="368"/>
                    <a:pt x="146" y="368"/>
                    <a:pt x="146" y="368"/>
                  </a:cubicBezTo>
                  <a:cubicBezTo>
                    <a:pt x="146" y="392"/>
                    <a:pt x="146" y="392"/>
                    <a:pt x="146" y="392"/>
                  </a:cubicBezTo>
                  <a:cubicBezTo>
                    <a:pt x="170" y="392"/>
                    <a:pt x="170" y="392"/>
                    <a:pt x="170" y="392"/>
                  </a:cubicBezTo>
                  <a:cubicBezTo>
                    <a:pt x="170" y="368"/>
                    <a:pt x="170" y="368"/>
                    <a:pt x="170" y="368"/>
                  </a:cubicBezTo>
                  <a:cubicBezTo>
                    <a:pt x="170" y="368"/>
                    <a:pt x="170" y="368"/>
                    <a:pt x="170" y="368"/>
                  </a:cubicBezTo>
                  <a:close/>
                  <a:moveTo>
                    <a:pt x="206" y="368"/>
                  </a:moveTo>
                  <a:cubicBezTo>
                    <a:pt x="182" y="368"/>
                    <a:pt x="182" y="368"/>
                    <a:pt x="182" y="368"/>
                  </a:cubicBezTo>
                  <a:cubicBezTo>
                    <a:pt x="182" y="392"/>
                    <a:pt x="182" y="392"/>
                    <a:pt x="182" y="392"/>
                  </a:cubicBezTo>
                  <a:cubicBezTo>
                    <a:pt x="206" y="392"/>
                    <a:pt x="206" y="392"/>
                    <a:pt x="206" y="392"/>
                  </a:cubicBezTo>
                  <a:cubicBezTo>
                    <a:pt x="206" y="368"/>
                    <a:pt x="206" y="368"/>
                    <a:pt x="206" y="368"/>
                  </a:cubicBezTo>
                  <a:cubicBezTo>
                    <a:pt x="206" y="368"/>
                    <a:pt x="206" y="368"/>
                    <a:pt x="206" y="368"/>
                  </a:cubicBezTo>
                  <a:close/>
                  <a:moveTo>
                    <a:pt x="243" y="368"/>
                  </a:moveTo>
                  <a:cubicBezTo>
                    <a:pt x="219" y="368"/>
                    <a:pt x="219" y="368"/>
                    <a:pt x="219" y="368"/>
                  </a:cubicBezTo>
                  <a:cubicBezTo>
                    <a:pt x="219" y="392"/>
                    <a:pt x="219" y="392"/>
                    <a:pt x="219" y="392"/>
                  </a:cubicBezTo>
                  <a:cubicBezTo>
                    <a:pt x="243" y="392"/>
                    <a:pt x="243" y="392"/>
                    <a:pt x="243" y="392"/>
                  </a:cubicBezTo>
                  <a:cubicBezTo>
                    <a:pt x="243" y="368"/>
                    <a:pt x="243" y="368"/>
                    <a:pt x="243" y="368"/>
                  </a:cubicBezTo>
                  <a:cubicBezTo>
                    <a:pt x="243" y="368"/>
                    <a:pt x="243" y="368"/>
                    <a:pt x="243" y="368"/>
                  </a:cubicBezTo>
                  <a:close/>
                  <a:moveTo>
                    <a:pt x="279" y="368"/>
                  </a:moveTo>
                  <a:cubicBezTo>
                    <a:pt x="255" y="368"/>
                    <a:pt x="255" y="368"/>
                    <a:pt x="255" y="368"/>
                  </a:cubicBezTo>
                  <a:cubicBezTo>
                    <a:pt x="255" y="392"/>
                    <a:pt x="255" y="392"/>
                    <a:pt x="255" y="392"/>
                  </a:cubicBezTo>
                  <a:cubicBezTo>
                    <a:pt x="279" y="392"/>
                    <a:pt x="279" y="392"/>
                    <a:pt x="279" y="392"/>
                  </a:cubicBezTo>
                  <a:cubicBezTo>
                    <a:pt x="279" y="368"/>
                    <a:pt x="279" y="368"/>
                    <a:pt x="279" y="368"/>
                  </a:cubicBezTo>
                  <a:cubicBezTo>
                    <a:pt x="279" y="368"/>
                    <a:pt x="279" y="368"/>
                    <a:pt x="279" y="368"/>
                  </a:cubicBezTo>
                  <a:close/>
                  <a:moveTo>
                    <a:pt x="315" y="368"/>
                  </a:moveTo>
                  <a:cubicBezTo>
                    <a:pt x="292" y="368"/>
                    <a:pt x="292" y="368"/>
                    <a:pt x="292" y="368"/>
                  </a:cubicBezTo>
                  <a:cubicBezTo>
                    <a:pt x="292" y="392"/>
                    <a:pt x="292" y="392"/>
                    <a:pt x="292" y="392"/>
                  </a:cubicBezTo>
                  <a:cubicBezTo>
                    <a:pt x="315" y="392"/>
                    <a:pt x="315" y="392"/>
                    <a:pt x="315" y="392"/>
                  </a:cubicBezTo>
                  <a:cubicBezTo>
                    <a:pt x="315" y="368"/>
                    <a:pt x="315" y="368"/>
                    <a:pt x="315" y="368"/>
                  </a:cubicBezTo>
                  <a:cubicBezTo>
                    <a:pt x="315" y="368"/>
                    <a:pt x="315" y="368"/>
                    <a:pt x="315" y="368"/>
                  </a:cubicBezTo>
                  <a:close/>
                  <a:moveTo>
                    <a:pt x="352" y="368"/>
                  </a:moveTo>
                  <a:cubicBezTo>
                    <a:pt x="328" y="368"/>
                    <a:pt x="328" y="368"/>
                    <a:pt x="328" y="368"/>
                  </a:cubicBezTo>
                  <a:cubicBezTo>
                    <a:pt x="328" y="392"/>
                    <a:pt x="328" y="392"/>
                    <a:pt x="328" y="392"/>
                  </a:cubicBezTo>
                  <a:cubicBezTo>
                    <a:pt x="352" y="392"/>
                    <a:pt x="352" y="392"/>
                    <a:pt x="352" y="392"/>
                  </a:cubicBezTo>
                  <a:cubicBezTo>
                    <a:pt x="352" y="368"/>
                    <a:pt x="352" y="368"/>
                    <a:pt x="352" y="368"/>
                  </a:cubicBezTo>
                  <a:cubicBezTo>
                    <a:pt x="352" y="368"/>
                    <a:pt x="352" y="368"/>
                    <a:pt x="352" y="368"/>
                  </a:cubicBezTo>
                  <a:close/>
                  <a:moveTo>
                    <a:pt x="388" y="368"/>
                  </a:moveTo>
                  <a:cubicBezTo>
                    <a:pt x="364" y="368"/>
                    <a:pt x="364" y="368"/>
                    <a:pt x="364" y="368"/>
                  </a:cubicBezTo>
                  <a:cubicBezTo>
                    <a:pt x="364" y="392"/>
                    <a:pt x="364" y="392"/>
                    <a:pt x="364" y="392"/>
                  </a:cubicBezTo>
                  <a:cubicBezTo>
                    <a:pt x="388" y="392"/>
                    <a:pt x="388" y="392"/>
                    <a:pt x="388" y="392"/>
                  </a:cubicBezTo>
                  <a:cubicBezTo>
                    <a:pt x="388" y="368"/>
                    <a:pt x="388" y="368"/>
                    <a:pt x="388" y="368"/>
                  </a:cubicBezTo>
                  <a:cubicBezTo>
                    <a:pt x="388" y="368"/>
                    <a:pt x="388" y="368"/>
                    <a:pt x="388" y="368"/>
                  </a:cubicBezTo>
                  <a:close/>
                  <a:moveTo>
                    <a:pt x="425" y="368"/>
                  </a:moveTo>
                  <a:cubicBezTo>
                    <a:pt x="401" y="368"/>
                    <a:pt x="401" y="368"/>
                    <a:pt x="401" y="368"/>
                  </a:cubicBezTo>
                  <a:cubicBezTo>
                    <a:pt x="401" y="392"/>
                    <a:pt x="401" y="392"/>
                    <a:pt x="401" y="392"/>
                  </a:cubicBezTo>
                  <a:cubicBezTo>
                    <a:pt x="425" y="392"/>
                    <a:pt x="425" y="392"/>
                    <a:pt x="425" y="392"/>
                  </a:cubicBezTo>
                  <a:cubicBezTo>
                    <a:pt x="425" y="368"/>
                    <a:pt x="425" y="368"/>
                    <a:pt x="425" y="368"/>
                  </a:cubicBezTo>
                  <a:cubicBezTo>
                    <a:pt x="425" y="368"/>
                    <a:pt x="425" y="368"/>
                    <a:pt x="425" y="368"/>
                  </a:cubicBezTo>
                  <a:close/>
                  <a:moveTo>
                    <a:pt x="24" y="335"/>
                  </a:moveTo>
                  <a:cubicBezTo>
                    <a:pt x="0" y="335"/>
                    <a:pt x="0" y="335"/>
                    <a:pt x="0" y="335"/>
                  </a:cubicBezTo>
                  <a:cubicBezTo>
                    <a:pt x="0" y="358"/>
                    <a:pt x="0" y="358"/>
                    <a:pt x="0" y="358"/>
                  </a:cubicBezTo>
                  <a:cubicBezTo>
                    <a:pt x="24" y="358"/>
                    <a:pt x="24" y="358"/>
                    <a:pt x="24" y="358"/>
                  </a:cubicBezTo>
                  <a:cubicBezTo>
                    <a:pt x="24" y="335"/>
                    <a:pt x="24" y="335"/>
                    <a:pt x="24" y="335"/>
                  </a:cubicBezTo>
                  <a:cubicBezTo>
                    <a:pt x="24" y="335"/>
                    <a:pt x="24" y="335"/>
                    <a:pt x="24" y="335"/>
                  </a:cubicBezTo>
                  <a:close/>
                  <a:moveTo>
                    <a:pt x="61" y="335"/>
                  </a:moveTo>
                  <a:cubicBezTo>
                    <a:pt x="37" y="335"/>
                    <a:pt x="37" y="335"/>
                    <a:pt x="37" y="335"/>
                  </a:cubicBezTo>
                  <a:cubicBezTo>
                    <a:pt x="37" y="358"/>
                    <a:pt x="37" y="358"/>
                    <a:pt x="37" y="358"/>
                  </a:cubicBezTo>
                  <a:cubicBezTo>
                    <a:pt x="61" y="358"/>
                    <a:pt x="61" y="358"/>
                    <a:pt x="61" y="358"/>
                  </a:cubicBezTo>
                  <a:cubicBezTo>
                    <a:pt x="61" y="335"/>
                    <a:pt x="61" y="335"/>
                    <a:pt x="61" y="335"/>
                  </a:cubicBezTo>
                  <a:cubicBezTo>
                    <a:pt x="61" y="335"/>
                    <a:pt x="61" y="335"/>
                    <a:pt x="61" y="335"/>
                  </a:cubicBezTo>
                  <a:close/>
                  <a:moveTo>
                    <a:pt x="97" y="335"/>
                  </a:moveTo>
                  <a:cubicBezTo>
                    <a:pt x="73" y="335"/>
                    <a:pt x="73" y="335"/>
                    <a:pt x="73" y="335"/>
                  </a:cubicBezTo>
                  <a:cubicBezTo>
                    <a:pt x="73" y="358"/>
                    <a:pt x="73" y="358"/>
                    <a:pt x="73" y="358"/>
                  </a:cubicBezTo>
                  <a:cubicBezTo>
                    <a:pt x="97" y="358"/>
                    <a:pt x="97" y="358"/>
                    <a:pt x="97" y="358"/>
                  </a:cubicBezTo>
                  <a:cubicBezTo>
                    <a:pt x="97" y="335"/>
                    <a:pt x="97" y="335"/>
                    <a:pt x="97" y="335"/>
                  </a:cubicBezTo>
                  <a:cubicBezTo>
                    <a:pt x="97" y="335"/>
                    <a:pt x="97" y="335"/>
                    <a:pt x="97" y="335"/>
                  </a:cubicBezTo>
                  <a:close/>
                  <a:moveTo>
                    <a:pt x="133" y="335"/>
                  </a:moveTo>
                  <a:cubicBezTo>
                    <a:pt x="109" y="335"/>
                    <a:pt x="109" y="335"/>
                    <a:pt x="109" y="335"/>
                  </a:cubicBezTo>
                  <a:cubicBezTo>
                    <a:pt x="109" y="358"/>
                    <a:pt x="109" y="358"/>
                    <a:pt x="109" y="358"/>
                  </a:cubicBezTo>
                  <a:cubicBezTo>
                    <a:pt x="133" y="358"/>
                    <a:pt x="133" y="358"/>
                    <a:pt x="133" y="358"/>
                  </a:cubicBezTo>
                  <a:cubicBezTo>
                    <a:pt x="133" y="335"/>
                    <a:pt x="133" y="335"/>
                    <a:pt x="133" y="335"/>
                  </a:cubicBezTo>
                  <a:cubicBezTo>
                    <a:pt x="133" y="335"/>
                    <a:pt x="133" y="335"/>
                    <a:pt x="133" y="335"/>
                  </a:cubicBezTo>
                  <a:close/>
                  <a:moveTo>
                    <a:pt x="170" y="335"/>
                  </a:moveTo>
                  <a:cubicBezTo>
                    <a:pt x="146" y="335"/>
                    <a:pt x="146" y="335"/>
                    <a:pt x="146" y="335"/>
                  </a:cubicBezTo>
                  <a:cubicBezTo>
                    <a:pt x="146" y="358"/>
                    <a:pt x="146" y="358"/>
                    <a:pt x="146" y="358"/>
                  </a:cubicBezTo>
                  <a:cubicBezTo>
                    <a:pt x="170" y="358"/>
                    <a:pt x="170" y="358"/>
                    <a:pt x="170" y="358"/>
                  </a:cubicBezTo>
                  <a:cubicBezTo>
                    <a:pt x="170" y="335"/>
                    <a:pt x="170" y="335"/>
                    <a:pt x="170" y="335"/>
                  </a:cubicBezTo>
                  <a:cubicBezTo>
                    <a:pt x="170" y="335"/>
                    <a:pt x="170" y="335"/>
                    <a:pt x="170" y="335"/>
                  </a:cubicBezTo>
                  <a:close/>
                  <a:moveTo>
                    <a:pt x="206" y="335"/>
                  </a:moveTo>
                  <a:cubicBezTo>
                    <a:pt x="182" y="335"/>
                    <a:pt x="182" y="335"/>
                    <a:pt x="182" y="335"/>
                  </a:cubicBezTo>
                  <a:cubicBezTo>
                    <a:pt x="182" y="358"/>
                    <a:pt x="182" y="358"/>
                    <a:pt x="182" y="358"/>
                  </a:cubicBezTo>
                  <a:cubicBezTo>
                    <a:pt x="206" y="358"/>
                    <a:pt x="206" y="358"/>
                    <a:pt x="206" y="358"/>
                  </a:cubicBezTo>
                  <a:cubicBezTo>
                    <a:pt x="206" y="335"/>
                    <a:pt x="206" y="335"/>
                    <a:pt x="206" y="335"/>
                  </a:cubicBezTo>
                  <a:cubicBezTo>
                    <a:pt x="206" y="335"/>
                    <a:pt x="206" y="335"/>
                    <a:pt x="206" y="335"/>
                  </a:cubicBezTo>
                  <a:close/>
                  <a:moveTo>
                    <a:pt x="243" y="335"/>
                  </a:moveTo>
                  <a:cubicBezTo>
                    <a:pt x="219" y="335"/>
                    <a:pt x="219" y="335"/>
                    <a:pt x="219" y="335"/>
                  </a:cubicBezTo>
                  <a:cubicBezTo>
                    <a:pt x="219" y="358"/>
                    <a:pt x="219" y="358"/>
                    <a:pt x="219" y="358"/>
                  </a:cubicBezTo>
                  <a:cubicBezTo>
                    <a:pt x="243" y="358"/>
                    <a:pt x="243" y="358"/>
                    <a:pt x="243" y="358"/>
                  </a:cubicBezTo>
                  <a:cubicBezTo>
                    <a:pt x="243" y="335"/>
                    <a:pt x="243" y="335"/>
                    <a:pt x="243" y="335"/>
                  </a:cubicBezTo>
                  <a:cubicBezTo>
                    <a:pt x="243" y="335"/>
                    <a:pt x="243" y="335"/>
                    <a:pt x="243" y="335"/>
                  </a:cubicBezTo>
                  <a:close/>
                  <a:moveTo>
                    <a:pt x="279" y="335"/>
                  </a:moveTo>
                  <a:cubicBezTo>
                    <a:pt x="255" y="335"/>
                    <a:pt x="255" y="335"/>
                    <a:pt x="255" y="335"/>
                  </a:cubicBezTo>
                  <a:cubicBezTo>
                    <a:pt x="255" y="358"/>
                    <a:pt x="255" y="358"/>
                    <a:pt x="255" y="358"/>
                  </a:cubicBezTo>
                  <a:cubicBezTo>
                    <a:pt x="279" y="358"/>
                    <a:pt x="279" y="358"/>
                    <a:pt x="279" y="358"/>
                  </a:cubicBezTo>
                  <a:cubicBezTo>
                    <a:pt x="279" y="335"/>
                    <a:pt x="279" y="335"/>
                    <a:pt x="279" y="335"/>
                  </a:cubicBezTo>
                  <a:cubicBezTo>
                    <a:pt x="279" y="335"/>
                    <a:pt x="279" y="335"/>
                    <a:pt x="279" y="335"/>
                  </a:cubicBezTo>
                  <a:close/>
                  <a:moveTo>
                    <a:pt x="315" y="335"/>
                  </a:moveTo>
                  <a:cubicBezTo>
                    <a:pt x="292" y="335"/>
                    <a:pt x="292" y="335"/>
                    <a:pt x="292" y="335"/>
                  </a:cubicBezTo>
                  <a:cubicBezTo>
                    <a:pt x="292" y="358"/>
                    <a:pt x="292" y="358"/>
                    <a:pt x="292" y="358"/>
                  </a:cubicBezTo>
                  <a:cubicBezTo>
                    <a:pt x="315" y="358"/>
                    <a:pt x="315" y="358"/>
                    <a:pt x="315" y="358"/>
                  </a:cubicBezTo>
                  <a:cubicBezTo>
                    <a:pt x="315" y="335"/>
                    <a:pt x="315" y="335"/>
                    <a:pt x="315" y="335"/>
                  </a:cubicBezTo>
                  <a:cubicBezTo>
                    <a:pt x="315" y="335"/>
                    <a:pt x="315" y="335"/>
                    <a:pt x="315" y="335"/>
                  </a:cubicBezTo>
                  <a:close/>
                  <a:moveTo>
                    <a:pt x="352" y="335"/>
                  </a:moveTo>
                  <a:cubicBezTo>
                    <a:pt x="328" y="335"/>
                    <a:pt x="328" y="335"/>
                    <a:pt x="328" y="335"/>
                  </a:cubicBezTo>
                  <a:cubicBezTo>
                    <a:pt x="328" y="358"/>
                    <a:pt x="328" y="358"/>
                    <a:pt x="328" y="358"/>
                  </a:cubicBezTo>
                  <a:cubicBezTo>
                    <a:pt x="352" y="358"/>
                    <a:pt x="352" y="358"/>
                    <a:pt x="352" y="358"/>
                  </a:cubicBezTo>
                  <a:cubicBezTo>
                    <a:pt x="352" y="335"/>
                    <a:pt x="352" y="335"/>
                    <a:pt x="352" y="335"/>
                  </a:cubicBezTo>
                  <a:cubicBezTo>
                    <a:pt x="352" y="335"/>
                    <a:pt x="352" y="335"/>
                    <a:pt x="352" y="335"/>
                  </a:cubicBezTo>
                  <a:close/>
                  <a:moveTo>
                    <a:pt x="388" y="335"/>
                  </a:moveTo>
                  <a:cubicBezTo>
                    <a:pt x="364" y="335"/>
                    <a:pt x="364" y="335"/>
                    <a:pt x="364" y="335"/>
                  </a:cubicBezTo>
                  <a:cubicBezTo>
                    <a:pt x="364" y="358"/>
                    <a:pt x="364" y="358"/>
                    <a:pt x="364" y="358"/>
                  </a:cubicBezTo>
                  <a:cubicBezTo>
                    <a:pt x="388" y="358"/>
                    <a:pt x="388" y="358"/>
                    <a:pt x="388" y="358"/>
                  </a:cubicBezTo>
                  <a:cubicBezTo>
                    <a:pt x="388" y="335"/>
                    <a:pt x="388" y="335"/>
                    <a:pt x="388" y="335"/>
                  </a:cubicBezTo>
                  <a:cubicBezTo>
                    <a:pt x="388" y="335"/>
                    <a:pt x="388" y="335"/>
                    <a:pt x="388" y="335"/>
                  </a:cubicBezTo>
                  <a:close/>
                  <a:moveTo>
                    <a:pt x="425" y="335"/>
                  </a:moveTo>
                  <a:cubicBezTo>
                    <a:pt x="401" y="335"/>
                    <a:pt x="401" y="335"/>
                    <a:pt x="401" y="335"/>
                  </a:cubicBezTo>
                  <a:cubicBezTo>
                    <a:pt x="401" y="358"/>
                    <a:pt x="401" y="358"/>
                    <a:pt x="401" y="358"/>
                  </a:cubicBezTo>
                  <a:cubicBezTo>
                    <a:pt x="425" y="358"/>
                    <a:pt x="425" y="358"/>
                    <a:pt x="425" y="358"/>
                  </a:cubicBezTo>
                  <a:cubicBezTo>
                    <a:pt x="425" y="335"/>
                    <a:pt x="425" y="335"/>
                    <a:pt x="425" y="335"/>
                  </a:cubicBezTo>
                  <a:cubicBezTo>
                    <a:pt x="425" y="335"/>
                    <a:pt x="425" y="335"/>
                    <a:pt x="425" y="335"/>
                  </a:cubicBezTo>
                  <a:close/>
                  <a:moveTo>
                    <a:pt x="24" y="301"/>
                  </a:moveTo>
                  <a:cubicBezTo>
                    <a:pt x="0" y="301"/>
                    <a:pt x="0" y="301"/>
                    <a:pt x="0" y="301"/>
                  </a:cubicBezTo>
                  <a:cubicBezTo>
                    <a:pt x="0" y="325"/>
                    <a:pt x="0" y="325"/>
                    <a:pt x="0" y="325"/>
                  </a:cubicBezTo>
                  <a:cubicBezTo>
                    <a:pt x="24" y="325"/>
                    <a:pt x="24" y="325"/>
                    <a:pt x="24" y="325"/>
                  </a:cubicBezTo>
                  <a:cubicBezTo>
                    <a:pt x="24" y="301"/>
                    <a:pt x="24" y="301"/>
                    <a:pt x="24" y="301"/>
                  </a:cubicBezTo>
                  <a:cubicBezTo>
                    <a:pt x="24" y="301"/>
                    <a:pt x="24" y="301"/>
                    <a:pt x="24" y="301"/>
                  </a:cubicBezTo>
                  <a:close/>
                  <a:moveTo>
                    <a:pt x="61" y="301"/>
                  </a:moveTo>
                  <a:cubicBezTo>
                    <a:pt x="37" y="301"/>
                    <a:pt x="37" y="301"/>
                    <a:pt x="37" y="301"/>
                  </a:cubicBezTo>
                  <a:cubicBezTo>
                    <a:pt x="37" y="325"/>
                    <a:pt x="37" y="325"/>
                    <a:pt x="37" y="325"/>
                  </a:cubicBezTo>
                  <a:cubicBezTo>
                    <a:pt x="61" y="325"/>
                    <a:pt x="61" y="325"/>
                    <a:pt x="61" y="325"/>
                  </a:cubicBezTo>
                  <a:cubicBezTo>
                    <a:pt x="61" y="301"/>
                    <a:pt x="61" y="301"/>
                    <a:pt x="61" y="301"/>
                  </a:cubicBezTo>
                  <a:cubicBezTo>
                    <a:pt x="61" y="301"/>
                    <a:pt x="61" y="301"/>
                    <a:pt x="61" y="301"/>
                  </a:cubicBezTo>
                  <a:close/>
                  <a:moveTo>
                    <a:pt x="97" y="301"/>
                  </a:moveTo>
                  <a:cubicBezTo>
                    <a:pt x="73" y="301"/>
                    <a:pt x="73" y="301"/>
                    <a:pt x="73" y="301"/>
                  </a:cubicBezTo>
                  <a:cubicBezTo>
                    <a:pt x="73" y="325"/>
                    <a:pt x="73" y="325"/>
                    <a:pt x="73" y="325"/>
                  </a:cubicBezTo>
                  <a:cubicBezTo>
                    <a:pt x="97" y="325"/>
                    <a:pt x="97" y="325"/>
                    <a:pt x="97" y="325"/>
                  </a:cubicBezTo>
                  <a:cubicBezTo>
                    <a:pt x="97" y="301"/>
                    <a:pt x="97" y="301"/>
                    <a:pt x="97" y="301"/>
                  </a:cubicBezTo>
                  <a:cubicBezTo>
                    <a:pt x="97" y="301"/>
                    <a:pt x="97" y="301"/>
                    <a:pt x="97" y="301"/>
                  </a:cubicBezTo>
                  <a:close/>
                  <a:moveTo>
                    <a:pt x="133" y="301"/>
                  </a:moveTo>
                  <a:cubicBezTo>
                    <a:pt x="109" y="301"/>
                    <a:pt x="109" y="301"/>
                    <a:pt x="109" y="301"/>
                  </a:cubicBezTo>
                  <a:cubicBezTo>
                    <a:pt x="109" y="325"/>
                    <a:pt x="109" y="325"/>
                    <a:pt x="109" y="325"/>
                  </a:cubicBezTo>
                  <a:cubicBezTo>
                    <a:pt x="133" y="325"/>
                    <a:pt x="133" y="325"/>
                    <a:pt x="133" y="325"/>
                  </a:cubicBezTo>
                  <a:cubicBezTo>
                    <a:pt x="133" y="301"/>
                    <a:pt x="133" y="301"/>
                    <a:pt x="133" y="301"/>
                  </a:cubicBezTo>
                  <a:cubicBezTo>
                    <a:pt x="133" y="301"/>
                    <a:pt x="133" y="301"/>
                    <a:pt x="133" y="301"/>
                  </a:cubicBezTo>
                  <a:close/>
                  <a:moveTo>
                    <a:pt x="170" y="301"/>
                  </a:moveTo>
                  <a:cubicBezTo>
                    <a:pt x="146" y="301"/>
                    <a:pt x="146" y="301"/>
                    <a:pt x="146" y="301"/>
                  </a:cubicBezTo>
                  <a:cubicBezTo>
                    <a:pt x="146" y="325"/>
                    <a:pt x="146" y="325"/>
                    <a:pt x="146" y="325"/>
                  </a:cubicBezTo>
                  <a:cubicBezTo>
                    <a:pt x="170" y="325"/>
                    <a:pt x="170" y="325"/>
                    <a:pt x="170" y="325"/>
                  </a:cubicBezTo>
                  <a:cubicBezTo>
                    <a:pt x="170" y="301"/>
                    <a:pt x="170" y="301"/>
                    <a:pt x="170" y="301"/>
                  </a:cubicBezTo>
                  <a:cubicBezTo>
                    <a:pt x="170" y="301"/>
                    <a:pt x="170" y="301"/>
                    <a:pt x="170" y="301"/>
                  </a:cubicBezTo>
                  <a:close/>
                  <a:moveTo>
                    <a:pt x="206" y="301"/>
                  </a:moveTo>
                  <a:cubicBezTo>
                    <a:pt x="182" y="301"/>
                    <a:pt x="182" y="301"/>
                    <a:pt x="182" y="301"/>
                  </a:cubicBezTo>
                  <a:cubicBezTo>
                    <a:pt x="182" y="325"/>
                    <a:pt x="182" y="325"/>
                    <a:pt x="182" y="325"/>
                  </a:cubicBezTo>
                  <a:cubicBezTo>
                    <a:pt x="206" y="325"/>
                    <a:pt x="206" y="325"/>
                    <a:pt x="206" y="325"/>
                  </a:cubicBezTo>
                  <a:cubicBezTo>
                    <a:pt x="206" y="301"/>
                    <a:pt x="206" y="301"/>
                    <a:pt x="206" y="301"/>
                  </a:cubicBezTo>
                  <a:cubicBezTo>
                    <a:pt x="206" y="301"/>
                    <a:pt x="206" y="301"/>
                    <a:pt x="206" y="301"/>
                  </a:cubicBezTo>
                  <a:close/>
                  <a:moveTo>
                    <a:pt x="243" y="301"/>
                  </a:moveTo>
                  <a:cubicBezTo>
                    <a:pt x="219" y="301"/>
                    <a:pt x="219" y="301"/>
                    <a:pt x="219" y="301"/>
                  </a:cubicBezTo>
                  <a:cubicBezTo>
                    <a:pt x="219" y="325"/>
                    <a:pt x="219" y="325"/>
                    <a:pt x="219" y="325"/>
                  </a:cubicBezTo>
                  <a:cubicBezTo>
                    <a:pt x="243" y="325"/>
                    <a:pt x="243" y="325"/>
                    <a:pt x="243" y="325"/>
                  </a:cubicBezTo>
                  <a:cubicBezTo>
                    <a:pt x="243" y="301"/>
                    <a:pt x="243" y="301"/>
                    <a:pt x="243" y="301"/>
                  </a:cubicBezTo>
                  <a:cubicBezTo>
                    <a:pt x="243" y="301"/>
                    <a:pt x="243" y="301"/>
                    <a:pt x="243" y="301"/>
                  </a:cubicBezTo>
                  <a:close/>
                  <a:moveTo>
                    <a:pt x="279" y="301"/>
                  </a:moveTo>
                  <a:cubicBezTo>
                    <a:pt x="255" y="301"/>
                    <a:pt x="255" y="301"/>
                    <a:pt x="255" y="301"/>
                  </a:cubicBezTo>
                  <a:cubicBezTo>
                    <a:pt x="255" y="325"/>
                    <a:pt x="255" y="325"/>
                    <a:pt x="255" y="325"/>
                  </a:cubicBezTo>
                  <a:cubicBezTo>
                    <a:pt x="279" y="325"/>
                    <a:pt x="279" y="325"/>
                    <a:pt x="279" y="325"/>
                  </a:cubicBezTo>
                  <a:cubicBezTo>
                    <a:pt x="279" y="301"/>
                    <a:pt x="279" y="301"/>
                    <a:pt x="279" y="301"/>
                  </a:cubicBezTo>
                  <a:cubicBezTo>
                    <a:pt x="279" y="301"/>
                    <a:pt x="279" y="301"/>
                    <a:pt x="279" y="301"/>
                  </a:cubicBezTo>
                  <a:close/>
                  <a:moveTo>
                    <a:pt x="315" y="301"/>
                  </a:moveTo>
                  <a:cubicBezTo>
                    <a:pt x="292" y="301"/>
                    <a:pt x="292" y="301"/>
                    <a:pt x="292" y="301"/>
                  </a:cubicBezTo>
                  <a:cubicBezTo>
                    <a:pt x="292" y="325"/>
                    <a:pt x="292" y="325"/>
                    <a:pt x="292" y="325"/>
                  </a:cubicBezTo>
                  <a:cubicBezTo>
                    <a:pt x="315" y="325"/>
                    <a:pt x="315" y="325"/>
                    <a:pt x="315" y="325"/>
                  </a:cubicBezTo>
                  <a:cubicBezTo>
                    <a:pt x="315" y="301"/>
                    <a:pt x="315" y="301"/>
                    <a:pt x="315" y="301"/>
                  </a:cubicBezTo>
                  <a:cubicBezTo>
                    <a:pt x="315" y="301"/>
                    <a:pt x="315" y="301"/>
                    <a:pt x="315" y="301"/>
                  </a:cubicBezTo>
                  <a:close/>
                  <a:moveTo>
                    <a:pt x="352" y="301"/>
                  </a:moveTo>
                  <a:cubicBezTo>
                    <a:pt x="328" y="301"/>
                    <a:pt x="328" y="301"/>
                    <a:pt x="328" y="301"/>
                  </a:cubicBezTo>
                  <a:cubicBezTo>
                    <a:pt x="328" y="325"/>
                    <a:pt x="328" y="325"/>
                    <a:pt x="328" y="325"/>
                  </a:cubicBezTo>
                  <a:cubicBezTo>
                    <a:pt x="352" y="325"/>
                    <a:pt x="352" y="325"/>
                    <a:pt x="352" y="325"/>
                  </a:cubicBezTo>
                  <a:cubicBezTo>
                    <a:pt x="352" y="301"/>
                    <a:pt x="352" y="301"/>
                    <a:pt x="352" y="301"/>
                  </a:cubicBezTo>
                  <a:cubicBezTo>
                    <a:pt x="352" y="301"/>
                    <a:pt x="352" y="301"/>
                    <a:pt x="352" y="301"/>
                  </a:cubicBezTo>
                  <a:close/>
                  <a:moveTo>
                    <a:pt x="388" y="301"/>
                  </a:moveTo>
                  <a:cubicBezTo>
                    <a:pt x="364" y="301"/>
                    <a:pt x="364" y="301"/>
                    <a:pt x="364" y="301"/>
                  </a:cubicBezTo>
                  <a:cubicBezTo>
                    <a:pt x="364" y="325"/>
                    <a:pt x="364" y="325"/>
                    <a:pt x="364" y="325"/>
                  </a:cubicBezTo>
                  <a:cubicBezTo>
                    <a:pt x="388" y="325"/>
                    <a:pt x="388" y="325"/>
                    <a:pt x="388" y="325"/>
                  </a:cubicBezTo>
                  <a:cubicBezTo>
                    <a:pt x="388" y="301"/>
                    <a:pt x="388" y="301"/>
                    <a:pt x="388" y="301"/>
                  </a:cubicBezTo>
                  <a:cubicBezTo>
                    <a:pt x="388" y="301"/>
                    <a:pt x="388" y="301"/>
                    <a:pt x="388" y="301"/>
                  </a:cubicBezTo>
                  <a:close/>
                  <a:moveTo>
                    <a:pt x="425" y="301"/>
                  </a:moveTo>
                  <a:cubicBezTo>
                    <a:pt x="401" y="301"/>
                    <a:pt x="401" y="301"/>
                    <a:pt x="401" y="301"/>
                  </a:cubicBezTo>
                  <a:cubicBezTo>
                    <a:pt x="401" y="325"/>
                    <a:pt x="401" y="325"/>
                    <a:pt x="401" y="325"/>
                  </a:cubicBezTo>
                  <a:cubicBezTo>
                    <a:pt x="425" y="325"/>
                    <a:pt x="425" y="325"/>
                    <a:pt x="425" y="325"/>
                  </a:cubicBezTo>
                  <a:cubicBezTo>
                    <a:pt x="425" y="301"/>
                    <a:pt x="425" y="301"/>
                    <a:pt x="425" y="301"/>
                  </a:cubicBezTo>
                  <a:cubicBezTo>
                    <a:pt x="425" y="301"/>
                    <a:pt x="425" y="301"/>
                    <a:pt x="425" y="301"/>
                  </a:cubicBezTo>
                  <a:close/>
                  <a:moveTo>
                    <a:pt x="24" y="268"/>
                  </a:moveTo>
                  <a:cubicBezTo>
                    <a:pt x="0" y="268"/>
                    <a:pt x="0" y="268"/>
                    <a:pt x="0" y="268"/>
                  </a:cubicBezTo>
                  <a:cubicBezTo>
                    <a:pt x="0" y="291"/>
                    <a:pt x="0" y="291"/>
                    <a:pt x="0" y="291"/>
                  </a:cubicBezTo>
                  <a:cubicBezTo>
                    <a:pt x="24" y="291"/>
                    <a:pt x="24" y="291"/>
                    <a:pt x="24" y="291"/>
                  </a:cubicBezTo>
                  <a:cubicBezTo>
                    <a:pt x="24" y="268"/>
                    <a:pt x="24" y="268"/>
                    <a:pt x="24" y="268"/>
                  </a:cubicBezTo>
                  <a:cubicBezTo>
                    <a:pt x="24" y="268"/>
                    <a:pt x="24" y="268"/>
                    <a:pt x="24" y="268"/>
                  </a:cubicBezTo>
                  <a:close/>
                  <a:moveTo>
                    <a:pt x="61" y="268"/>
                  </a:moveTo>
                  <a:cubicBezTo>
                    <a:pt x="37" y="268"/>
                    <a:pt x="37" y="268"/>
                    <a:pt x="37" y="268"/>
                  </a:cubicBezTo>
                  <a:cubicBezTo>
                    <a:pt x="37" y="291"/>
                    <a:pt x="37" y="291"/>
                    <a:pt x="37" y="291"/>
                  </a:cubicBezTo>
                  <a:cubicBezTo>
                    <a:pt x="61" y="291"/>
                    <a:pt x="61" y="291"/>
                    <a:pt x="61" y="291"/>
                  </a:cubicBezTo>
                  <a:cubicBezTo>
                    <a:pt x="61" y="268"/>
                    <a:pt x="61" y="268"/>
                    <a:pt x="61" y="268"/>
                  </a:cubicBezTo>
                  <a:cubicBezTo>
                    <a:pt x="61" y="268"/>
                    <a:pt x="61" y="268"/>
                    <a:pt x="61" y="268"/>
                  </a:cubicBezTo>
                  <a:close/>
                  <a:moveTo>
                    <a:pt x="97" y="268"/>
                  </a:moveTo>
                  <a:cubicBezTo>
                    <a:pt x="73" y="268"/>
                    <a:pt x="73" y="268"/>
                    <a:pt x="73" y="268"/>
                  </a:cubicBezTo>
                  <a:cubicBezTo>
                    <a:pt x="73" y="291"/>
                    <a:pt x="73" y="291"/>
                    <a:pt x="73" y="291"/>
                  </a:cubicBezTo>
                  <a:cubicBezTo>
                    <a:pt x="97" y="291"/>
                    <a:pt x="97" y="291"/>
                    <a:pt x="97" y="291"/>
                  </a:cubicBezTo>
                  <a:cubicBezTo>
                    <a:pt x="97" y="268"/>
                    <a:pt x="97" y="268"/>
                    <a:pt x="97" y="268"/>
                  </a:cubicBezTo>
                  <a:cubicBezTo>
                    <a:pt x="97" y="268"/>
                    <a:pt x="97" y="268"/>
                    <a:pt x="97" y="268"/>
                  </a:cubicBezTo>
                  <a:close/>
                  <a:moveTo>
                    <a:pt x="133" y="268"/>
                  </a:moveTo>
                  <a:cubicBezTo>
                    <a:pt x="109" y="268"/>
                    <a:pt x="109" y="268"/>
                    <a:pt x="109" y="268"/>
                  </a:cubicBezTo>
                  <a:cubicBezTo>
                    <a:pt x="109" y="291"/>
                    <a:pt x="109" y="291"/>
                    <a:pt x="109" y="291"/>
                  </a:cubicBezTo>
                  <a:cubicBezTo>
                    <a:pt x="133" y="291"/>
                    <a:pt x="133" y="291"/>
                    <a:pt x="133" y="291"/>
                  </a:cubicBezTo>
                  <a:cubicBezTo>
                    <a:pt x="133" y="268"/>
                    <a:pt x="133" y="268"/>
                    <a:pt x="133" y="268"/>
                  </a:cubicBezTo>
                  <a:cubicBezTo>
                    <a:pt x="133" y="268"/>
                    <a:pt x="133" y="268"/>
                    <a:pt x="133" y="268"/>
                  </a:cubicBezTo>
                  <a:close/>
                  <a:moveTo>
                    <a:pt x="170" y="268"/>
                  </a:moveTo>
                  <a:cubicBezTo>
                    <a:pt x="146" y="268"/>
                    <a:pt x="146" y="268"/>
                    <a:pt x="146" y="268"/>
                  </a:cubicBezTo>
                  <a:cubicBezTo>
                    <a:pt x="146" y="291"/>
                    <a:pt x="146" y="291"/>
                    <a:pt x="146" y="291"/>
                  </a:cubicBezTo>
                  <a:cubicBezTo>
                    <a:pt x="170" y="291"/>
                    <a:pt x="170" y="291"/>
                    <a:pt x="170" y="291"/>
                  </a:cubicBezTo>
                  <a:cubicBezTo>
                    <a:pt x="170" y="268"/>
                    <a:pt x="170" y="268"/>
                    <a:pt x="170" y="268"/>
                  </a:cubicBezTo>
                  <a:cubicBezTo>
                    <a:pt x="170" y="268"/>
                    <a:pt x="170" y="268"/>
                    <a:pt x="170" y="268"/>
                  </a:cubicBezTo>
                  <a:close/>
                  <a:moveTo>
                    <a:pt x="206" y="268"/>
                  </a:moveTo>
                  <a:cubicBezTo>
                    <a:pt x="182" y="268"/>
                    <a:pt x="182" y="268"/>
                    <a:pt x="182" y="268"/>
                  </a:cubicBezTo>
                  <a:cubicBezTo>
                    <a:pt x="182" y="291"/>
                    <a:pt x="182" y="291"/>
                    <a:pt x="182" y="291"/>
                  </a:cubicBezTo>
                  <a:cubicBezTo>
                    <a:pt x="206" y="291"/>
                    <a:pt x="206" y="291"/>
                    <a:pt x="206" y="291"/>
                  </a:cubicBezTo>
                  <a:cubicBezTo>
                    <a:pt x="206" y="268"/>
                    <a:pt x="206" y="268"/>
                    <a:pt x="206" y="268"/>
                  </a:cubicBezTo>
                  <a:cubicBezTo>
                    <a:pt x="206" y="268"/>
                    <a:pt x="206" y="268"/>
                    <a:pt x="206" y="268"/>
                  </a:cubicBezTo>
                  <a:close/>
                  <a:moveTo>
                    <a:pt x="243" y="268"/>
                  </a:moveTo>
                  <a:cubicBezTo>
                    <a:pt x="219" y="268"/>
                    <a:pt x="219" y="268"/>
                    <a:pt x="219" y="268"/>
                  </a:cubicBezTo>
                  <a:cubicBezTo>
                    <a:pt x="219" y="291"/>
                    <a:pt x="219" y="291"/>
                    <a:pt x="219" y="291"/>
                  </a:cubicBezTo>
                  <a:cubicBezTo>
                    <a:pt x="243" y="291"/>
                    <a:pt x="243" y="291"/>
                    <a:pt x="243" y="291"/>
                  </a:cubicBezTo>
                  <a:cubicBezTo>
                    <a:pt x="243" y="268"/>
                    <a:pt x="243" y="268"/>
                    <a:pt x="243" y="268"/>
                  </a:cubicBezTo>
                  <a:cubicBezTo>
                    <a:pt x="243" y="268"/>
                    <a:pt x="243" y="268"/>
                    <a:pt x="243" y="268"/>
                  </a:cubicBezTo>
                  <a:close/>
                  <a:moveTo>
                    <a:pt x="279" y="268"/>
                  </a:moveTo>
                  <a:cubicBezTo>
                    <a:pt x="255" y="268"/>
                    <a:pt x="255" y="268"/>
                    <a:pt x="255" y="268"/>
                  </a:cubicBezTo>
                  <a:cubicBezTo>
                    <a:pt x="255" y="291"/>
                    <a:pt x="255" y="291"/>
                    <a:pt x="255" y="291"/>
                  </a:cubicBezTo>
                  <a:cubicBezTo>
                    <a:pt x="279" y="291"/>
                    <a:pt x="279" y="291"/>
                    <a:pt x="279" y="291"/>
                  </a:cubicBezTo>
                  <a:cubicBezTo>
                    <a:pt x="279" y="268"/>
                    <a:pt x="279" y="268"/>
                    <a:pt x="279" y="268"/>
                  </a:cubicBezTo>
                  <a:cubicBezTo>
                    <a:pt x="279" y="268"/>
                    <a:pt x="279" y="268"/>
                    <a:pt x="279" y="268"/>
                  </a:cubicBezTo>
                  <a:close/>
                  <a:moveTo>
                    <a:pt x="315" y="268"/>
                  </a:moveTo>
                  <a:cubicBezTo>
                    <a:pt x="292" y="268"/>
                    <a:pt x="292" y="268"/>
                    <a:pt x="292" y="268"/>
                  </a:cubicBezTo>
                  <a:cubicBezTo>
                    <a:pt x="292" y="291"/>
                    <a:pt x="292" y="291"/>
                    <a:pt x="292" y="291"/>
                  </a:cubicBezTo>
                  <a:cubicBezTo>
                    <a:pt x="315" y="291"/>
                    <a:pt x="315" y="291"/>
                    <a:pt x="315" y="291"/>
                  </a:cubicBezTo>
                  <a:cubicBezTo>
                    <a:pt x="315" y="268"/>
                    <a:pt x="315" y="268"/>
                    <a:pt x="315" y="268"/>
                  </a:cubicBezTo>
                  <a:cubicBezTo>
                    <a:pt x="315" y="268"/>
                    <a:pt x="315" y="268"/>
                    <a:pt x="315" y="268"/>
                  </a:cubicBezTo>
                  <a:close/>
                  <a:moveTo>
                    <a:pt x="352" y="268"/>
                  </a:moveTo>
                  <a:cubicBezTo>
                    <a:pt x="328" y="268"/>
                    <a:pt x="328" y="268"/>
                    <a:pt x="328" y="268"/>
                  </a:cubicBezTo>
                  <a:cubicBezTo>
                    <a:pt x="328" y="291"/>
                    <a:pt x="328" y="291"/>
                    <a:pt x="328" y="291"/>
                  </a:cubicBezTo>
                  <a:cubicBezTo>
                    <a:pt x="352" y="291"/>
                    <a:pt x="352" y="291"/>
                    <a:pt x="352" y="291"/>
                  </a:cubicBezTo>
                  <a:cubicBezTo>
                    <a:pt x="352" y="268"/>
                    <a:pt x="352" y="268"/>
                    <a:pt x="352" y="268"/>
                  </a:cubicBezTo>
                  <a:cubicBezTo>
                    <a:pt x="352" y="268"/>
                    <a:pt x="352" y="268"/>
                    <a:pt x="352" y="268"/>
                  </a:cubicBezTo>
                  <a:close/>
                  <a:moveTo>
                    <a:pt x="388" y="268"/>
                  </a:moveTo>
                  <a:cubicBezTo>
                    <a:pt x="364" y="268"/>
                    <a:pt x="364" y="268"/>
                    <a:pt x="364" y="268"/>
                  </a:cubicBezTo>
                  <a:cubicBezTo>
                    <a:pt x="364" y="291"/>
                    <a:pt x="364" y="291"/>
                    <a:pt x="364" y="291"/>
                  </a:cubicBezTo>
                  <a:cubicBezTo>
                    <a:pt x="388" y="291"/>
                    <a:pt x="388" y="291"/>
                    <a:pt x="388" y="291"/>
                  </a:cubicBezTo>
                  <a:cubicBezTo>
                    <a:pt x="388" y="268"/>
                    <a:pt x="388" y="268"/>
                    <a:pt x="388" y="268"/>
                  </a:cubicBezTo>
                  <a:cubicBezTo>
                    <a:pt x="388" y="268"/>
                    <a:pt x="388" y="268"/>
                    <a:pt x="388" y="268"/>
                  </a:cubicBezTo>
                  <a:close/>
                  <a:moveTo>
                    <a:pt x="425" y="268"/>
                  </a:moveTo>
                  <a:cubicBezTo>
                    <a:pt x="401" y="268"/>
                    <a:pt x="401" y="268"/>
                    <a:pt x="401" y="268"/>
                  </a:cubicBezTo>
                  <a:cubicBezTo>
                    <a:pt x="401" y="291"/>
                    <a:pt x="401" y="291"/>
                    <a:pt x="401" y="291"/>
                  </a:cubicBezTo>
                  <a:cubicBezTo>
                    <a:pt x="425" y="291"/>
                    <a:pt x="425" y="291"/>
                    <a:pt x="425" y="291"/>
                  </a:cubicBezTo>
                  <a:cubicBezTo>
                    <a:pt x="425" y="268"/>
                    <a:pt x="425" y="268"/>
                    <a:pt x="425" y="268"/>
                  </a:cubicBezTo>
                  <a:cubicBezTo>
                    <a:pt x="425" y="268"/>
                    <a:pt x="425" y="268"/>
                    <a:pt x="425" y="268"/>
                  </a:cubicBezTo>
                  <a:close/>
                  <a:moveTo>
                    <a:pt x="24" y="234"/>
                  </a:moveTo>
                  <a:cubicBezTo>
                    <a:pt x="0" y="234"/>
                    <a:pt x="0" y="234"/>
                    <a:pt x="0" y="234"/>
                  </a:cubicBezTo>
                  <a:cubicBezTo>
                    <a:pt x="0" y="258"/>
                    <a:pt x="0" y="258"/>
                    <a:pt x="0" y="258"/>
                  </a:cubicBezTo>
                  <a:cubicBezTo>
                    <a:pt x="24" y="258"/>
                    <a:pt x="24" y="258"/>
                    <a:pt x="24" y="258"/>
                  </a:cubicBezTo>
                  <a:cubicBezTo>
                    <a:pt x="24" y="234"/>
                    <a:pt x="24" y="234"/>
                    <a:pt x="24" y="234"/>
                  </a:cubicBezTo>
                  <a:cubicBezTo>
                    <a:pt x="24" y="234"/>
                    <a:pt x="24" y="234"/>
                    <a:pt x="24" y="234"/>
                  </a:cubicBezTo>
                  <a:close/>
                  <a:moveTo>
                    <a:pt x="61" y="234"/>
                  </a:moveTo>
                  <a:cubicBezTo>
                    <a:pt x="37" y="234"/>
                    <a:pt x="37" y="234"/>
                    <a:pt x="37" y="234"/>
                  </a:cubicBezTo>
                  <a:cubicBezTo>
                    <a:pt x="37" y="258"/>
                    <a:pt x="37" y="258"/>
                    <a:pt x="37" y="258"/>
                  </a:cubicBezTo>
                  <a:cubicBezTo>
                    <a:pt x="61" y="258"/>
                    <a:pt x="61" y="258"/>
                    <a:pt x="61" y="258"/>
                  </a:cubicBezTo>
                  <a:cubicBezTo>
                    <a:pt x="61" y="234"/>
                    <a:pt x="61" y="234"/>
                    <a:pt x="61" y="234"/>
                  </a:cubicBezTo>
                  <a:cubicBezTo>
                    <a:pt x="61" y="234"/>
                    <a:pt x="61" y="234"/>
                    <a:pt x="61" y="234"/>
                  </a:cubicBezTo>
                  <a:close/>
                  <a:moveTo>
                    <a:pt x="97" y="234"/>
                  </a:moveTo>
                  <a:cubicBezTo>
                    <a:pt x="73" y="234"/>
                    <a:pt x="73" y="234"/>
                    <a:pt x="73" y="234"/>
                  </a:cubicBezTo>
                  <a:cubicBezTo>
                    <a:pt x="73" y="258"/>
                    <a:pt x="73" y="258"/>
                    <a:pt x="73" y="258"/>
                  </a:cubicBezTo>
                  <a:cubicBezTo>
                    <a:pt x="97" y="258"/>
                    <a:pt x="97" y="258"/>
                    <a:pt x="97" y="258"/>
                  </a:cubicBezTo>
                  <a:cubicBezTo>
                    <a:pt x="97" y="234"/>
                    <a:pt x="97" y="234"/>
                    <a:pt x="97" y="234"/>
                  </a:cubicBezTo>
                  <a:cubicBezTo>
                    <a:pt x="97" y="234"/>
                    <a:pt x="97" y="234"/>
                    <a:pt x="97" y="234"/>
                  </a:cubicBezTo>
                  <a:close/>
                  <a:moveTo>
                    <a:pt x="133" y="234"/>
                  </a:moveTo>
                  <a:cubicBezTo>
                    <a:pt x="109" y="234"/>
                    <a:pt x="109" y="234"/>
                    <a:pt x="109" y="234"/>
                  </a:cubicBezTo>
                  <a:cubicBezTo>
                    <a:pt x="109" y="258"/>
                    <a:pt x="109" y="258"/>
                    <a:pt x="109" y="258"/>
                  </a:cubicBezTo>
                  <a:cubicBezTo>
                    <a:pt x="133" y="258"/>
                    <a:pt x="133" y="258"/>
                    <a:pt x="133" y="258"/>
                  </a:cubicBezTo>
                  <a:cubicBezTo>
                    <a:pt x="133" y="234"/>
                    <a:pt x="133" y="234"/>
                    <a:pt x="133" y="234"/>
                  </a:cubicBezTo>
                  <a:cubicBezTo>
                    <a:pt x="133" y="234"/>
                    <a:pt x="133" y="234"/>
                    <a:pt x="133" y="234"/>
                  </a:cubicBezTo>
                  <a:close/>
                  <a:moveTo>
                    <a:pt x="170" y="234"/>
                  </a:moveTo>
                  <a:cubicBezTo>
                    <a:pt x="146" y="234"/>
                    <a:pt x="146" y="234"/>
                    <a:pt x="146" y="234"/>
                  </a:cubicBezTo>
                  <a:cubicBezTo>
                    <a:pt x="146" y="258"/>
                    <a:pt x="146" y="258"/>
                    <a:pt x="146" y="258"/>
                  </a:cubicBezTo>
                  <a:cubicBezTo>
                    <a:pt x="170" y="258"/>
                    <a:pt x="170" y="258"/>
                    <a:pt x="170" y="258"/>
                  </a:cubicBezTo>
                  <a:cubicBezTo>
                    <a:pt x="170" y="234"/>
                    <a:pt x="170" y="234"/>
                    <a:pt x="170" y="234"/>
                  </a:cubicBezTo>
                  <a:cubicBezTo>
                    <a:pt x="170" y="234"/>
                    <a:pt x="170" y="234"/>
                    <a:pt x="170" y="234"/>
                  </a:cubicBezTo>
                  <a:close/>
                  <a:moveTo>
                    <a:pt x="206" y="234"/>
                  </a:moveTo>
                  <a:cubicBezTo>
                    <a:pt x="182" y="234"/>
                    <a:pt x="182" y="234"/>
                    <a:pt x="182" y="234"/>
                  </a:cubicBezTo>
                  <a:cubicBezTo>
                    <a:pt x="182" y="258"/>
                    <a:pt x="182" y="258"/>
                    <a:pt x="182" y="258"/>
                  </a:cubicBezTo>
                  <a:cubicBezTo>
                    <a:pt x="206" y="258"/>
                    <a:pt x="206" y="258"/>
                    <a:pt x="206" y="258"/>
                  </a:cubicBezTo>
                  <a:cubicBezTo>
                    <a:pt x="206" y="234"/>
                    <a:pt x="206" y="234"/>
                    <a:pt x="206" y="234"/>
                  </a:cubicBezTo>
                  <a:cubicBezTo>
                    <a:pt x="206" y="234"/>
                    <a:pt x="206" y="234"/>
                    <a:pt x="206" y="234"/>
                  </a:cubicBezTo>
                  <a:close/>
                  <a:moveTo>
                    <a:pt x="243" y="234"/>
                  </a:moveTo>
                  <a:cubicBezTo>
                    <a:pt x="219" y="234"/>
                    <a:pt x="219" y="234"/>
                    <a:pt x="219" y="234"/>
                  </a:cubicBezTo>
                  <a:cubicBezTo>
                    <a:pt x="219" y="258"/>
                    <a:pt x="219" y="258"/>
                    <a:pt x="219" y="258"/>
                  </a:cubicBezTo>
                  <a:cubicBezTo>
                    <a:pt x="243" y="258"/>
                    <a:pt x="243" y="258"/>
                    <a:pt x="243" y="258"/>
                  </a:cubicBezTo>
                  <a:cubicBezTo>
                    <a:pt x="243" y="234"/>
                    <a:pt x="243" y="234"/>
                    <a:pt x="243" y="234"/>
                  </a:cubicBezTo>
                  <a:cubicBezTo>
                    <a:pt x="243" y="234"/>
                    <a:pt x="243" y="234"/>
                    <a:pt x="243" y="234"/>
                  </a:cubicBezTo>
                  <a:close/>
                  <a:moveTo>
                    <a:pt x="279" y="234"/>
                  </a:moveTo>
                  <a:cubicBezTo>
                    <a:pt x="255" y="234"/>
                    <a:pt x="255" y="234"/>
                    <a:pt x="255" y="234"/>
                  </a:cubicBezTo>
                  <a:cubicBezTo>
                    <a:pt x="255" y="258"/>
                    <a:pt x="255" y="258"/>
                    <a:pt x="255" y="258"/>
                  </a:cubicBezTo>
                  <a:cubicBezTo>
                    <a:pt x="279" y="258"/>
                    <a:pt x="279" y="258"/>
                    <a:pt x="279" y="258"/>
                  </a:cubicBezTo>
                  <a:cubicBezTo>
                    <a:pt x="279" y="234"/>
                    <a:pt x="279" y="234"/>
                    <a:pt x="279" y="234"/>
                  </a:cubicBezTo>
                  <a:cubicBezTo>
                    <a:pt x="279" y="234"/>
                    <a:pt x="279" y="234"/>
                    <a:pt x="279" y="234"/>
                  </a:cubicBezTo>
                  <a:close/>
                  <a:moveTo>
                    <a:pt x="315" y="234"/>
                  </a:moveTo>
                  <a:cubicBezTo>
                    <a:pt x="292" y="234"/>
                    <a:pt x="292" y="234"/>
                    <a:pt x="292" y="234"/>
                  </a:cubicBezTo>
                  <a:cubicBezTo>
                    <a:pt x="292" y="258"/>
                    <a:pt x="292" y="258"/>
                    <a:pt x="292" y="258"/>
                  </a:cubicBezTo>
                  <a:cubicBezTo>
                    <a:pt x="315" y="258"/>
                    <a:pt x="315" y="258"/>
                    <a:pt x="315" y="258"/>
                  </a:cubicBezTo>
                  <a:cubicBezTo>
                    <a:pt x="315" y="234"/>
                    <a:pt x="315" y="234"/>
                    <a:pt x="315" y="234"/>
                  </a:cubicBezTo>
                  <a:cubicBezTo>
                    <a:pt x="315" y="234"/>
                    <a:pt x="315" y="234"/>
                    <a:pt x="315" y="234"/>
                  </a:cubicBezTo>
                  <a:close/>
                  <a:moveTo>
                    <a:pt x="352" y="234"/>
                  </a:moveTo>
                  <a:cubicBezTo>
                    <a:pt x="328" y="234"/>
                    <a:pt x="328" y="234"/>
                    <a:pt x="328" y="234"/>
                  </a:cubicBezTo>
                  <a:cubicBezTo>
                    <a:pt x="328" y="258"/>
                    <a:pt x="328" y="258"/>
                    <a:pt x="328" y="258"/>
                  </a:cubicBezTo>
                  <a:cubicBezTo>
                    <a:pt x="352" y="258"/>
                    <a:pt x="352" y="258"/>
                    <a:pt x="352" y="258"/>
                  </a:cubicBezTo>
                  <a:cubicBezTo>
                    <a:pt x="352" y="234"/>
                    <a:pt x="352" y="234"/>
                    <a:pt x="352" y="234"/>
                  </a:cubicBezTo>
                  <a:cubicBezTo>
                    <a:pt x="352" y="234"/>
                    <a:pt x="352" y="234"/>
                    <a:pt x="352" y="234"/>
                  </a:cubicBezTo>
                  <a:close/>
                  <a:moveTo>
                    <a:pt x="388" y="234"/>
                  </a:moveTo>
                  <a:cubicBezTo>
                    <a:pt x="364" y="234"/>
                    <a:pt x="364" y="234"/>
                    <a:pt x="364" y="234"/>
                  </a:cubicBezTo>
                  <a:cubicBezTo>
                    <a:pt x="364" y="258"/>
                    <a:pt x="364" y="258"/>
                    <a:pt x="364" y="258"/>
                  </a:cubicBezTo>
                  <a:cubicBezTo>
                    <a:pt x="388" y="258"/>
                    <a:pt x="388" y="258"/>
                    <a:pt x="388" y="258"/>
                  </a:cubicBezTo>
                  <a:cubicBezTo>
                    <a:pt x="388" y="234"/>
                    <a:pt x="388" y="234"/>
                    <a:pt x="388" y="234"/>
                  </a:cubicBezTo>
                  <a:cubicBezTo>
                    <a:pt x="388" y="234"/>
                    <a:pt x="388" y="234"/>
                    <a:pt x="388" y="234"/>
                  </a:cubicBezTo>
                  <a:close/>
                  <a:moveTo>
                    <a:pt x="425" y="234"/>
                  </a:moveTo>
                  <a:cubicBezTo>
                    <a:pt x="401" y="234"/>
                    <a:pt x="401" y="234"/>
                    <a:pt x="401" y="234"/>
                  </a:cubicBezTo>
                  <a:cubicBezTo>
                    <a:pt x="401" y="258"/>
                    <a:pt x="401" y="258"/>
                    <a:pt x="401" y="258"/>
                  </a:cubicBezTo>
                  <a:cubicBezTo>
                    <a:pt x="425" y="258"/>
                    <a:pt x="425" y="258"/>
                    <a:pt x="425" y="258"/>
                  </a:cubicBezTo>
                  <a:cubicBezTo>
                    <a:pt x="425" y="234"/>
                    <a:pt x="425" y="234"/>
                    <a:pt x="425" y="234"/>
                  </a:cubicBezTo>
                  <a:cubicBezTo>
                    <a:pt x="425" y="234"/>
                    <a:pt x="425" y="234"/>
                    <a:pt x="425" y="234"/>
                  </a:cubicBezTo>
                  <a:close/>
                  <a:moveTo>
                    <a:pt x="24" y="201"/>
                  </a:moveTo>
                  <a:cubicBezTo>
                    <a:pt x="0" y="201"/>
                    <a:pt x="0" y="201"/>
                    <a:pt x="0" y="201"/>
                  </a:cubicBezTo>
                  <a:cubicBezTo>
                    <a:pt x="0" y="225"/>
                    <a:pt x="0" y="225"/>
                    <a:pt x="0" y="225"/>
                  </a:cubicBezTo>
                  <a:cubicBezTo>
                    <a:pt x="24" y="225"/>
                    <a:pt x="24" y="225"/>
                    <a:pt x="24" y="225"/>
                  </a:cubicBezTo>
                  <a:cubicBezTo>
                    <a:pt x="24" y="201"/>
                    <a:pt x="24" y="201"/>
                    <a:pt x="24" y="201"/>
                  </a:cubicBezTo>
                  <a:cubicBezTo>
                    <a:pt x="24" y="201"/>
                    <a:pt x="24" y="201"/>
                    <a:pt x="24" y="201"/>
                  </a:cubicBezTo>
                  <a:close/>
                  <a:moveTo>
                    <a:pt x="61" y="201"/>
                  </a:moveTo>
                  <a:cubicBezTo>
                    <a:pt x="37" y="201"/>
                    <a:pt x="37" y="201"/>
                    <a:pt x="37" y="201"/>
                  </a:cubicBezTo>
                  <a:cubicBezTo>
                    <a:pt x="37" y="225"/>
                    <a:pt x="37" y="225"/>
                    <a:pt x="37" y="225"/>
                  </a:cubicBezTo>
                  <a:cubicBezTo>
                    <a:pt x="61" y="225"/>
                    <a:pt x="61" y="225"/>
                    <a:pt x="61" y="225"/>
                  </a:cubicBezTo>
                  <a:cubicBezTo>
                    <a:pt x="61" y="201"/>
                    <a:pt x="61" y="201"/>
                    <a:pt x="61" y="201"/>
                  </a:cubicBezTo>
                  <a:cubicBezTo>
                    <a:pt x="61" y="201"/>
                    <a:pt x="61" y="201"/>
                    <a:pt x="61" y="201"/>
                  </a:cubicBezTo>
                  <a:close/>
                  <a:moveTo>
                    <a:pt x="97" y="201"/>
                  </a:moveTo>
                  <a:cubicBezTo>
                    <a:pt x="73" y="201"/>
                    <a:pt x="73" y="201"/>
                    <a:pt x="73" y="201"/>
                  </a:cubicBezTo>
                  <a:cubicBezTo>
                    <a:pt x="73" y="225"/>
                    <a:pt x="73" y="225"/>
                    <a:pt x="73" y="225"/>
                  </a:cubicBezTo>
                  <a:cubicBezTo>
                    <a:pt x="97" y="225"/>
                    <a:pt x="97" y="225"/>
                    <a:pt x="97" y="225"/>
                  </a:cubicBezTo>
                  <a:cubicBezTo>
                    <a:pt x="97" y="201"/>
                    <a:pt x="97" y="201"/>
                    <a:pt x="97" y="201"/>
                  </a:cubicBezTo>
                  <a:cubicBezTo>
                    <a:pt x="97" y="201"/>
                    <a:pt x="97" y="201"/>
                    <a:pt x="97" y="201"/>
                  </a:cubicBezTo>
                  <a:close/>
                  <a:moveTo>
                    <a:pt x="133" y="201"/>
                  </a:moveTo>
                  <a:cubicBezTo>
                    <a:pt x="109" y="201"/>
                    <a:pt x="109" y="201"/>
                    <a:pt x="109" y="201"/>
                  </a:cubicBezTo>
                  <a:cubicBezTo>
                    <a:pt x="109" y="225"/>
                    <a:pt x="109" y="225"/>
                    <a:pt x="109" y="225"/>
                  </a:cubicBezTo>
                  <a:cubicBezTo>
                    <a:pt x="133" y="225"/>
                    <a:pt x="133" y="225"/>
                    <a:pt x="133" y="225"/>
                  </a:cubicBezTo>
                  <a:cubicBezTo>
                    <a:pt x="133" y="201"/>
                    <a:pt x="133" y="201"/>
                    <a:pt x="133" y="201"/>
                  </a:cubicBezTo>
                  <a:cubicBezTo>
                    <a:pt x="133" y="201"/>
                    <a:pt x="133" y="201"/>
                    <a:pt x="133" y="201"/>
                  </a:cubicBezTo>
                  <a:close/>
                  <a:moveTo>
                    <a:pt x="170" y="201"/>
                  </a:moveTo>
                  <a:cubicBezTo>
                    <a:pt x="146" y="201"/>
                    <a:pt x="146" y="201"/>
                    <a:pt x="146" y="201"/>
                  </a:cubicBezTo>
                  <a:cubicBezTo>
                    <a:pt x="146" y="225"/>
                    <a:pt x="146" y="225"/>
                    <a:pt x="146" y="225"/>
                  </a:cubicBezTo>
                  <a:cubicBezTo>
                    <a:pt x="170" y="225"/>
                    <a:pt x="170" y="225"/>
                    <a:pt x="170" y="225"/>
                  </a:cubicBezTo>
                  <a:cubicBezTo>
                    <a:pt x="170" y="201"/>
                    <a:pt x="170" y="201"/>
                    <a:pt x="170" y="201"/>
                  </a:cubicBezTo>
                  <a:cubicBezTo>
                    <a:pt x="170" y="201"/>
                    <a:pt x="170" y="201"/>
                    <a:pt x="170" y="201"/>
                  </a:cubicBezTo>
                  <a:close/>
                  <a:moveTo>
                    <a:pt x="206" y="201"/>
                  </a:moveTo>
                  <a:cubicBezTo>
                    <a:pt x="182" y="201"/>
                    <a:pt x="182" y="201"/>
                    <a:pt x="182" y="201"/>
                  </a:cubicBezTo>
                  <a:cubicBezTo>
                    <a:pt x="182" y="225"/>
                    <a:pt x="182" y="225"/>
                    <a:pt x="182" y="225"/>
                  </a:cubicBezTo>
                  <a:cubicBezTo>
                    <a:pt x="206" y="225"/>
                    <a:pt x="206" y="225"/>
                    <a:pt x="206" y="225"/>
                  </a:cubicBezTo>
                  <a:cubicBezTo>
                    <a:pt x="206" y="201"/>
                    <a:pt x="206" y="201"/>
                    <a:pt x="206" y="201"/>
                  </a:cubicBezTo>
                  <a:cubicBezTo>
                    <a:pt x="206" y="201"/>
                    <a:pt x="206" y="201"/>
                    <a:pt x="206" y="201"/>
                  </a:cubicBezTo>
                  <a:close/>
                  <a:moveTo>
                    <a:pt x="243" y="201"/>
                  </a:moveTo>
                  <a:cubicBezTo>
                    <a:pt x="219" y="201"/>
                    <a:pt x="219" y="201"/>
                    <a:pt x="219" y="201"/>
                  </a:cubicBezTo>
                  <a:cubicBezTo>
                    <a:pt x="219" y="225"/>
                    <a:pt x="219" y="225"/>
                    <a:pt x="219" y="225"/>
                  </a:cubicBezTo>
                  <a:cubicBezTo>
                    <a:pt x="243" y="225"/>
                    <a:pt x="243" y="225"/>
                    <a:pt x="243" y="225"/>
                  </a:cubicBezTo>
                  <a:cubicBezTo>
                    <a:pt x="243" y="201"/>
                    <a:pt x="243" y="201"/>
                    <a:pt x="243" y="201"/>
                  </a:cubicBezTo>
                  <a:cubicBezTo>
                    <a:pt x="243" y="201"/>
                    <a:pt x="243" y="201"/>
                    <a:pt x="243" y="201"/>
                  </a:cubicBezTo>
                  <a:close/>
                  <a:moveTo>
                    <a:pt x="279" y="201"/>
                  </a:moveTo>
                  <a:cubicBezTo>
                    <a:pt x="255" y="201"/>
                    <a:pt x="255" y="201"/>
                    <a:pt x="255" y="201"/>
                  </a:cubicBezTo>
                  <a:cubicBezTo>
                    <a:pt x="255" y="225"/>
                    <a:pt x="255" y="225"/>
                    <a:pt x="255" y="225"/>
                  </a:cubicBezTo>
                  <a:cubicBezTo>
                    <a:pt x="279" y="225"/>
                    <a:pt x="279" y="225"/>
                    <a:pt x="279" y="225"/>
                  </a:cubicBezTo>
                  <a:cubicBezTo>
                    <a:pt x="279" y="201"/>
                    <a:pt x="279" y="201"/>
                    <a:pt x="279" y="201"/>
                  </a:cubicBezTo>
                  <a:cubicBezTo>
                    <a:pt x="279" y="201"/>
                    <a:pt x="279" y="201"/>
                    <a:pt x="279" y="201"/>
                  </a:cubicBezTo>
                  <a:close/>
                  <a:moveTo>
                    <a:pt x="315" y="201"/>
                  </a:moveTo>
                  <a:cubicBezTo>
                    <a:pt x="292" y="201"/>
                    <a:pt x="292" y="201"/>
                    <a:pt x="292" y="201"/>
                  </a:cubicBezTo>
                  <a:cubicBezTo>
                    <a:pt x="292" y="225"/>
                    <a:pt x="292" y="225"/>
                    <a:pt x="292" y="225"/>
                  </a:cubicBezTo>
                  <a:cubicBezTo>
                    <a:pt x="315" y="225"/>
                    <a:pt x="315" y="225"/>
                    <a:pt x="315" y="225"/>
                  </a:cubicBezTo>
                  <a:cubicBezTo>
                    <a:pt x="315" y="201"/>
                    <a:pt x="315" y="201"/>
                    <a:pt x="315" y="201"/>
                  </a:cubicBezTo>
                  <a:cubicBezTo>
                    <a:pt x="315" y="201"/>
                    <a:pt x="315" y="201"/>
                    <a:pt x="315" y="201"/>
                  </a:cubicBezTo>
                  <a:close/>
                  <a:moveTo>
                    <a:pt x="352" y="201"/>
                  </a:moveTo>
                  <a:cubicBezTo>
                    <a:pt x="328" y="201"/>
                    <a:pt x="328" y="201"/>
                    <a:pt x="328" y="201"/>
                  </a:cubicBezTo>
                  <a:cubicBezTo>
                    <a:pt x="328" y="225"/>
                    <a:pt x="328" y="225"/>
                    <a:pt x="328" y="225"/>
                  </a:cubicBezTo>
                  <a:cubicBezTo>
                    <a:pt x="352" y="225"/>
                    <a:pt x="352" y="225"/>
                    <a:pt x="352" y="225"/>
                  </a:cubicBezTo>
                  <a:cubicBezTo>
                    <a:pt x="352" y="201"/>
                    <a:pt x="352" y="201"/>
                    <a:pt x="352" y="201"/>
                  </a:cubicBezTo>
                  <a:cubicBezTo>
                    <a:pt x="352" y="201"/>
                    <a:pt x="352" y="201"/>
                    <a:pt x="352" y="201"/>
                  </a:cubicBezTo>
                  <a:close/>
                  <a:moveTo>
                    <a:pt x="388" y="201"/>
                  </a:moveTo>
                  <a:cubicBezTo>
                    <a:pt x="364" y="201"/>
                    <a:pt x="364" y="201"/>
                    <a:pt x="364" y="201"/>
                  </a:cubicBezTo>
                  <a:cubicBezTo>
                    <a:pt x="364" y="225"/>
                    <a:pt x="364" y="225"/>
                    <a:pt x="364" y="225"/>
                  </a:cubicBezTo>
                  <a:cubicBezTo>
                    <a:pt x="388" y="225"/>
                    <a:pt x="388" y="225"/>
                    <a:pt x="388" y="225"/>
                  </a:cubicBezTo>
                  <a:cubicBezTo>
                    <a:pt x="388" y="201"/>
                    <a:pt x="388" y="201"/>
                    <a:pt x="388" y="201"/>
                  </a:cubicBezTo>
                  <a:cubicBezTo>
                    <a:pt x="388" y="201"/>
                    <a:pt x="388" y="201"/>
                    <a:pt x="388" y="201"/>
                  </a:cubicBezTo>
                  <a:close/>
                  <a:moveTo>
                    <a:pt x="425" y="201"/>
                  </a:moveTo>
                  <a:cubicBezTo>
                    <a:pt x="401" y="201"/>
                    <a:pt x="401" y="201"/>
                    <a:pt x="401" y="201"/>
                  </a:cubicBezTo>
                  <a:cubicBezTo>
                    <a:pt x="401" y="225"/>
                    <a:pt x="401" y="225"/>
                    <a:pt x="401" y="225"/>
                  </a:cubicBezTo>
                  <a:cubicBezTo>
                    <a:pt x="425" y="225"/>
                    <a:pt x="425" y="225"/>
                    <a:pt x="425" y="225"/>
                  </a:cubicBezTo>
                  <a:cubicBezTo>
                    <a:pt x="425" y="201"/>
                    <a:pt x="425" y="201"/>
                    <a:pt x="425" y="201"/>
                  </a:cubicBezTo>
                  <a:cubicBezTo>
                    <a:pt x="425" y="201"/>
                    <a:pt x="425" y="201"/>
                    <a:pt x="425" y="201"/>
                  </a:cubicBezTo>
                  <a:close/>
                  <a:moveTo>
                    <a:pt x="24" y="168"/>
                  </a:moveTo>
                  <a:cubicBezTo>
                    <a:pt x="0" y="168"/>
                    <a:pt x="0" y="168"/>
                    <a:pt x="0" y="168"/>
                  </a:cubicBezTo>
                  <a:cubicBezTo>
                    <a:pt x="0" y="191"/>
                    <a:pt x="0" y="191"/>
                    <a:pt x="0" y="191"/>
                  </a:cubicBezTo>
                  <a:cubicBezTo>
                    <a:pt x="24" y="191"/>
                    <a:pt x="24" y="191"/>
                    <a:pt x="24" y="191"/>
                  </a:cubicBezTo>
                  <a:cubicBezTo>
                    <a:pt x="24" y="168"/>
                    <a:pt x="24" y="168"/>
                    <a:pt x="24" y="168"/>
                  </a:cubicBezTo>
                  <a:cubicBezTo>
                    <a:pt x="24" y="168"/>
                    <a:pt x="24" y="168"/>
                    <a:pt x="24" y="168"/>
                  </a:cubicBezTo>
                  <a:close/>
                  <a:moveTo>
                    <a:pt x="61" y="168"/>
                  </a:moveTo>
                  <a:cubicBezTo>
                    <a:pt x="37" y="168"/>
                    <a:pt x="37" y="168"/>
                    <a:pt x="37" y="168"/>
                  </a:cubicBezTo>
                  <a:cubicBezTo>
                    <a:pt x="37" y="191"/>
                    <a:pt x="37" y="191"/>
                    <a:pt x="37" y="191"/>
                  </a:cubicBezTo>
                  <a:cubicBezTo>
                    <a:pt x="61" y="191"/>
                    <a:pt x="61" y="191"/>
                    <a:pt x="61" y="191"/>
                  </a:cubicBezTo>
                  <a:cubicBezTo>
                    <a:pt x="61" y="168"/>
                    <a:pt x="61" y="168"/>
                    <a:pt x="61" y="168"/>
                  </a:cubicBezTo>
                  <a:cubicBezTo>
                    <a:pt x="61" y="168"/>
                    <a:pt x="61" y="168"/>
                    <a:pt x="61" y="168"/>
                  </a:cubicBezTo>
                  <a:close/>
                  <a:moveTo>
                    <a:pt x="97" y="168"/>
                  </a:moveTo>
                  <a:cubicBezTo>
                    <a:pt x="73" y="168"/>
                    <a:pt x="73" y="168"/>
                    <a:pt x="73" y="168"/>
                  </a:cubicBezTo>
                  <a:cubicBezTo>
                    <a:pt x="73" y="191"/>
                    <a:pt x="73" y="191"/>
                    <a:pt x="73" y="191"/>
                  </a:cubicBezTo>
                  <a:cubicBezTo>
                    <a:pt x="97" y="191"/>
                    <a:pt x="97" y="191"/>
                    <a:pt x="97" y="191"/>
                  </a:cubicBezTo>
                  <a:cubicBezTo>
                    <a:pt x="97" y="168"/>
                    <a:pt x="97" y="168"/>
                    <a:pt x="97" y="168"/>
                  </a:cubicBezTo>
                  <a:cubicBezTo>
                    <a:pt x="97" y="168"/>
                    <a:pt x="97" y="168"/>
                    <a:pt x="97" y="168"/>
                  </a:cubicBezTo>
                  <a:close/>
                  <a:moveTo>
                    <a:pt x="133" y="168"/>
                  </a:moveTo>
                  <a:cubicBezTo>
                    <a:pt x="109" y="168"/>
                    <a:pt x="109" y="168"/>
                    <a:pt x="109" y="168"/>
                  </a:cubicBezTo>
                  <a:cubicBezTo>
                    <a:pt x="109" y="191"/>
                    <a:pt x="109" y="191"/>
                    <a:pt x="109" y="191"/>
                  </a:cubicBezTo>
                  <a:cubicBezTo>
                    <a:pt x="133" y="191"/>
                    <a:pt x="133" y="191"/>
                    <a:pt x="133" y="191"/>
                  </a:cubicBezTo>
                  <a:cubicBezTo>
                    <a:pt x="133" y="168"/>
                    <a:pt x="133" y="168"/>
                    <a:pt x="133" y="168"/>
                  </a:cubicBezTo>
                  <a:cubicBezTo>
                    <a:pt x="133" y="168"/>
                    <a:pt x="133" y="168"/>
                    <a:pt x="133" y="168"/>
                  </a:cubicBezTo>
                  <a:close/>
                  <a:moveTo>
                    <a:pt x="170" y="168"/>
                  </a:moveTo>
                  <a:cubicBezTo>
                    <a:pt x="146" y="168"/>
                    <a:pt x="146" y="168"/>
                    <a:pt x="146" y="168"/>
                  </a:cubicBezTo>
                  <a:cubicBezTo>
                    <a:pt x="146" y="191"/>
                    <a:pt x="146" y="191"/>
                    <a:pt x="146" y="191"/>
                  </a:cubicBezTo>
                  <a:cubicBezTo>
                    <a:pt x="170" y="191"/>
                    <a:pt x="170" y="191"/>
                    <a:pt x="170" y="191"/>
                  </a:cubicBezTo>
                  <a:cubicBezTo>
                    <a:pt x="170" y="168"/>
                    <a:pt x="170" y="168"/>
                    <a:pt x="170" y="168"/>
                  </a:cubicBezTo>
                  <a:cubicBezTo>
                    <a:pt x="170" y="168"/>
                    <a:pt x="170" y="168"/>
                    <a:pt x="170" y="168"/>
                  </a:cubicBezTo>
                  <a:close/>
                  <a:moveTo>
                    <a:pt x="206" y="168"/>
                  </a:moveTo>
                  <a:cubicBezTo>
                    <a:pt x="182" y="168"/>
                    <a:pt x="182" y="168"/>
                    <a:pt x="182" y="168"/>
                  </a:cubicBezTo>
                  <a:cubicBezTo>
                    <a:pt x="182" y="191"/>
                    <a:pt x="182" y="191"/>
                    <a:pt x="182" y="191"/>
                  </a:cubicBezTo>
                  <a:cubicBezTo>
                    <a:pt x="206" y="191"/>
                    <a:pt x="206" y="191"/>
                    <a:pt x="206" y="191"/>
                  </a:cubicBezTo>
                  <a:cubicBezTo>
                    <a:pt x="206" y="168"/>
                    <a:pt x="206" y="168"/>
                    <a:pt x="206" y="168"/>
                  </a:cubicBezTo>
                  <a:cubicBezTo>
                    <a:pt x="206" y="168"/>
                    <a:pt x="206" y="168"/>
                    <a:pt x="206" y="168"/>
                  </a:cubicBezTo>
                  <a:close/>
                  <a:moveTo>
                    <a:pt x="243" y="168"/>
                  </a:moveTo>
                  <a:cubicBezTo>
                    <a:pt x="219" y="168"/>
                    <a:pt x="219" y="168"/>
                    <a:pt x="219" y="168"/>
                  </a:cubicBezTo>
                  <a:cubicBezTo>
                    <a:pt x="219" y="191"/>
                    <a:pt x="219" y="191"/>
                    <a:pt x="219" y="191"/>
                  </a:cubicBezTo>
                  <a:cubicBezTo>
                    <a:pt x="243" y="191"/>
                    <a:pt x="243" y="191"/>
                    <a:pt x="243" y="191"/>
                  </a:cubicBezTo>
                  <a:cubicBezTo>
                    <a:pt x="243" y="168"/>
                    <a:pt x="243" y="168"/>
                    <a:pt x="243" y="168"/>
                  </a:cubicBezTo>
                  <a:cubicBezTo>
                    <a:pt x="243" y="168"/>
                    <a:pt x="243" y="168"/>
                    <a:pt x="243" y="168"/>
                  </a:cubicBezTo>
                  <a:close/>
                  <a:moveTo>
                    <a:pt x="279" y="168"/>
                  </a:moveTo>
                  <a:cubicBezTo>
                    <a:pt x="255" y="168"/>
                    <a:pt x="255" y="168"/>
                    <a:pt x="255" y="168"/>
                  </a:cubicBezTo>
                  <a:cubicBezTo>
                    <a:pt x="255" y="191"/>
                    <a:pt x="255" y="191"/>
                    <a:pt x="255" y="191"/>
                  </a:cubicBezTo>
                  <a:cubicBezTo>
                    <a:pt x="279" y="191"/>
                    <a:pt x="279" y="191"/>
                    <a:pt x="279" y="191"/>
                  </a:cubicBezTo>
                  <a:cubicBezTo>
                    <a:pt x="279" y="168"/>
                    <a:pt x="279" y="168"/>
                    <a:pt x="279" y="168"/>
                  </a:cubicBezTo>
                  <a:cubicBezTo>
                    <a:pt x="279" y="168"/>
                    <a:pt x="279" y="168"/>
                    <a:pt x="279" y="168"/>
                  </a:cubicBezTo>
                  <a:close/>
                  <a:moveTo>
                    <a:pt x="315" y="168"/>
                  </a:moveTo>
                  <a:cubicBezTo>
                    <a:pt x="292" y="168"/>
                    <a:pt x="292" y="168"/>
                    <a:pt x="292" y="168"/>
                  </a:cubicBezTo>
                  <a:cubicBezTo>
                    <a:pt x="292" y="191"/>
                    <a:pt x="292" y="191"/>
                    <a:pt x="292" y="191"/>
                  </a:cubicBezTo>
                  <a:cubicBezTo>
                    <a:pt x="315" y="191"/>
                    <a:pt x="315" y="191"/>
                    <a:pt x="315" y="191"/>
                  </a:cubicBezTo>
                  <a:cubicBezTo>
                    <a:pt x="315" y="168"/>
                    <a:pt x="315" y="168"/>
                    <a:pt x="315" y="168"/>
                  </a:cubicBezTo>
                  <a:cubicBezTo>
                    <a:pt x="315" y="168"/>
                    <a:pt x="315" y="168"/>
                    <a:pt x="315" y="168"/>
                  </a:cubicBezTo>
                  <a:close/>
                  <a:moveTo>
                    <a:pt x="388" y="168"/>
                  </a:moveTo>
                  <a:cubicBezTo>
                    <a:pt x="364" y="168"/>
                    <a:pt x="364" y="168"/>
                    <a:pt x="364" y="168"/>
                  </a:cubicBezTo>
                  <a:cubicBezTo>
                    <a:pt x="364" y="191"/>
                    <a:pt x="364" y="191"/>
                    <a:pt x="364" y="191"/>
                  </a:cubicBezTo>
                  <a:cubicBezTo>
                    <a:pt x="388" y="191"/>
                    <a:pt x="388" y="191"/>
                    <a:pt x="388" y="191"/>
                  </a:cubicBezTo>
                  <a:cubicBezTo>
                    <a:pt x="388" y="168"/>
                    <a:pt x="388" y="168"/>
                    <a:pt x="388" y="168"/>
                  </a:cubicBezTo>
                  <a:cubicBezTo>
                    <a:pt x="388" y="168"/>
                    <a:pt x="388" y="168"/>
                    <a:pt x="388" y="168"/>
                  </a:cubicBezTo>
                  <a:close/>
                  <a:moveTo>
                    <a:pt x="425" y="168"/>
                  </a:moveTo>
                  <a:cubicBezTo>
                    <a:pt x="401" y="168"/>
                    <a:pt x="401" y="168"/>
                    <a:pt x="401" y="168"/>
                  </a:cubicBezTo>
                  <a:cubicBezTo>
                    <a:pt x="401" y="191"/>
                    <a:pt x="401" y="191"/>
                    <a:pt x="401" y="191"/>
                  </a:cubicBezTo>
                  <a:cubicBezTo>
                    <a:pt x="425" y="191"/>
                    <a:pt x="425" y="191"/>
                    <a:pt x="425" y="191"/>
                  </a:cubicBezTo>
                  <a:cubicBezTo>
                    <a:pt x="425" y="168"/>
                    <a:pt x="425" y="168"/>
                    <a:pt x="425" y="168"/>
                  </a:cubicBezTo>
                  <a:cubicBezTo>
                    <a:pt x="425" y="168"/>
                    <a:pt x="425" y="168"/>
                    <a:pt x="425" y="168"/>
                  </a:cubicBezTo>
                  <a:close/>
                  <a:moveTo>
                    <a:pt x="24" y="134"/>
                  </a:moveTo>
                  <a:cubicBezTo>
                    <a:pt x="0" y="134"/>
                    <a:pt x="0" y="134"/>
                    <a:pt x="0" y="134"/>
                  </a:cubicBezTo>
                  <a:cubicBezTo>
                    <a:pt x="0" y="158"/>
                    <a:pt x="0" y="158"/>
                    <a:pt x="0" y="158"/>
                  </a:cubicBezTo>
                  <a:cubicBezTo>
                    <a:pt x="24" y="158"/>
                    <a:pt x="24" y="158"/>
                    <a:pt x="24" y="158"/>
                  </a:cubicBezTo>
                  <a:cubicBezTo>
                    <a:pt x="24" y="134"/>
                    <a:pt x="24" y="134"/>
                    <a:pt x="24" y="134"/>
                  </a:cubicBezTo>
                  <a:cubicBezTo>
                    <a:pt x="24" y="134"/>
                    <a:pt x="24" y="134"/>
                    <a:pt x="24" y="134"/>
                  </a:cubicBezTo>
                  <a:close/>
                  <a:moveTo>
                    <a:pt x="61" y="134"/>
                  </a:moveTo>
                  <a:cubicBezTo>
                    <a:pt x="37" y="134"/>
                    <a:pt x="37" y="134"/>
                    <a:pt x="37" y="134"/>
                  </a:cubicBezTo>
                  <a:cubicBezTo>
                    <a:pt x="37" y="158"/>
                    <a:pt x="37" y="158"/>
                    <a:pt x="37" y="158"/>
                  </a:cubicBezTo>
                  <a:cubicBezTo>
                    <a:pt x="61" y="158"/>
                    <a:pt x="61" y="158"/>
                    <a:pt x="61" y="158"/>
                  </a:cubicBezTo>
                  <a:cubicBezTo>
                    <a:pt x="61" y="134"/>
                    <a:pt x="61" y="134"/>
                    <a:pt x="61" y="134"/>
                  </a:cubicBezTo>
                  <a:cubicBezTo>
                    <a:pt x="61" y="134"/>
                    <a:pt x="61" y="134"/>
                    <a:pt x="61" y="134"/>
                  </a:cubicBezTo>
                  <a:close/>
                  <a:moveTo>
                    <a:pt x="133" y="134"/>
                  </a:moveTo>
                  <a:cubicBezTo>
                    <a:pt x="109" y="134"/>
                    <a:pt x="109" y="134"/>
                    <a:pt x="109" y="134"/>
                  </a:cubicBezTo>
                  <a:cubicBezTo>
                    <a:pt x="109" y="158"/>
                    <a:pt x="109" y="158"/>
                    <a:pt x="109" y="158"/>
                  </a:cubicBezTo>
                  <a:cubicBezTo>
                    <a:pt x="133" y="158"/>
                    <a:pt x="133" y="158"/>
                    <a:pt x="133" y="158"/>
                  </a:cubicBezTo>
                  <a:cubicBezTo>
                    <a:pt x="133" y="134"/>
                    <a:pt x="133" y="134"/>
                    <a:pt x="133" y="134"/>
                  </a:cubicBezTo>
                  <a:cubicBezTo>
                    <a:pt x="133" y="134"/>
                    <a:pt x="133" y="134"/>
                    <a:pt x="133" y="134"/>
                  </a:cubicBezTo>
                  <a:close/>
                  <a:moveTo>
                    <a:pt x="170" y="134"/>
                  </a:moveTo>
                  <a:cubicBezTo>
                    <a:pt x="146" y="134"/>
                    <a:pt x="146" y="134"/>
                    <a:pt x="146" y="134"/>
                  </a:cubicBezTo>
                  <a:cubicBezTo>
                    <a:pt x="146" y="158"/>
                    <a:pt x="146" y="158"/>
                    <a:pt x="146" y="158"/>
                  </a:cubicBezTo>
                  <a:cubicBezTo>
                    <a:pt x="170" y="158"/>
                    <a:pt x="170" y="158"/>
                    <a:pt x="170" y="158"/>
                  </a:cubicBezTo>
                  <a:cubicBezTo>
                    <a:pt x="170" y="134"/>
                    <a:pt x="170" y="134"/>
                    <a:pt x="170" y="134"/>
                  </a:cubicBezTo>
                  <a:cubicBezTo>
                    <a:pt x="170" y="134"/>
                    <a:pt x="170" y="134"/>
                    <a:pt x="170" y="134"/>
                  </a:cubicBezTo>
                  <a:close/>
                  <a:moveTo>
                    <a:pt x="206" y="134"/>
                  </a:moveTo>
                  <a:cubicBezTo>
                    <a:pt x="182" y="134"/>
                    <a:pt x="182" y="134"/>
                    <a:pt x="182" y="134"/>
                  </a:cubicBezTo>
                  <a:cubicBezTo>
                    <a:pt x="182" y="158"/>
                    <a:pt x="182" y="158"/>
                    <a:pt x="182" y="158"/>
                  </a:cubicBezTo>
                  <a:cubicBezTo>
                    <a:pt x="206" y="158"/>
                    <a:pt x="206" y="158"/>
                    <a:pt x="206" y="158"/>
                  </a:cubicBezTo>
                  <a:cubicBezTo>
                    <a:pt x="206" y="134"/>
                    <a:pt x="206" y="134"/>
                    <a:pt x="206" y="134"/>
                  </a:cubicBezTo>
                  <a:cubicBezTo>
                    <a:pt x="206" y="134"/>
                    <a:pt x="206" y="134"/>
                    <a:pt x="206" y="134"/>
                  </a:cubicBezTo>
                  <a:close/>
                  <a:moveTo>
                    <a:pt x="243" y="134"/>
                  </a:moveTo>
                  <a:cubicBezTo>
                    <a:pt x="219" y="134"/>
                    <a:pt x="219" y="134"/>
                    <a:pt x="219" y="134"/>
                  </a:cubicBezTo>
                  <a:cubicBezTo>
                    <a:pt x="219" y="158"/>
                    <a:pt x="219" y="158"/>
                    <a:pt x="219" y="158"/>
                  </a:cubicBezTo>
                  <a:cubicBezTo>
                    <a:pt x="243" y="158"/>
                    <a:pt x="243" y="158"/>
                    <a:pt x="243" y="158"/>
                  </a:cubicBezTo>
                  <a:cubicBezTo>
                    <a:pt x="243" y="134"/>
                    <a:pt x="243" y="134"/>
                    <a:pt x="243" y="134"/>
                  </a:cubicBezTo>
                  <a:cubicBezTo>
                    <a:pt x="243" y="134"/>
                    <a:pt x="243" y="134"/>
                    <a:pt x="243" y="134"/>
                  </a:cubicBezTo>
                  <a:close/>
                  <a:moveTo>
                    <a:pt x="279" y="134"/>
                  </a:moveTo>
                  <a:cubicBezTo>
                    <a:pt x="255" y="134"/>
                    <a:pt x="255" y="134"/>
                    <a:pt x="255" y="134"/>
                  </a:cubicBezTo>
                  <a:cubicBezTo>
                    <a:pt x="255" y="158"/>
                    <a:pt x="255" y="158"/>
                    <a:pt x="255" y="158"/>
                  </a:cubicBezTo>
                  <a:cubicBezTo>
                    <a:pt x="279" y="158"/>
                    <a:pt x="279" y="158"/>
                    <a:pt x="279" y="158"/>
                  </a:cubicBezTo>
                  <a:cubicBezTo>
                    <a:pt x="279" y="134"/>
                    <a:pt x="279" y="134"/>
                    <a:pt x="279" y="134"/>
                  </a:cubicBezTo>
                  <a:cubicBezTo>
                    <a:pt x="279" y="134"/>
                    <a:pt x="279" y="134"/>
                    <a:pt x="279" y="134"/>
                  </a:cubicBezTo>
                  <a:close/>
                  <a:moveTo>
                    <a:pt x="315" y="134"/>
                  </a:moveTo>
                  <a:cubicBezTo>
                    <a:pt x="292" y="134"/>
                    <a:pt x="292" y="134"/>
                    <a:pt x="292" y="134"/>
                  </a:cubicBezTo>
                  <a:cubicBezTo>
                    <a:pt x="292" y="158"/>
                    <a:pt x="292" y="158"/>
                    <a:pt x="292" y="158"/>
                  </a:cubicBezTo>
                  <a:cubicBezTo>
                    <a:pt x="315" y="158"/>
                    <a:pt x="315" y="158"/>
                    <a:pt x="315" y="158"/>
                  </a:cubicBezTo>
                  <a:cubicBezTo>
                    <a:pt x="315" y="134"/>
                    <a:pt x="315" y="134"/>
                    <a:pt x="315" y="134"/>
                  </a:cubicBezTo>
                  <a:cubicBezTo>
                    <a:pt x="315" y="134"/>
                    <a:pt x="315" y="134"/>
                    <a:pt x="315" y="134"/>
                  </a:cubicBezTo>
                  <a:close/>
                  <a:moveTo>
                    <a:pt x="388" y="134"/>
                  </a:moveTo>
                  <a:cubicBezTo>
                    <a:pt x="364" y="134"/>
                    <a:pt x="364" y="134"/>
                    <a:pt x="364" y="134"/>
                  </a:cubicBezTo>
                  <a:cubicBezTo>
                    <a:pt x="364" y="158"/>
                    <a:pt x="364" y="158"/>
                    <a:pt x="364" y="158"/>
                  </a:cubicBezTo>
                  <a:cubicBezTo>
                    <a:pt x="388" y="158"/>
                    <a:pt x="388" y="158"/>
                    <a:pt x="388" y="158"/>
                  </a:cubicBezTo>
                  <a:cubicBezTo>
                    <a:pt x="388" y="134"/>
                    <a:pt x="388" y="134"/>
                    <a:pt x="388" y="134"/>
                  </a:cubicBezTo>
                  <a:cubicBezTo>
                    <a:pt x="388" y="134"/>
                    <a:pt x="388" y="134"/>
                    <a:pt x="388" y="134"/>
                  </a:cubicBezTo>
                  <a:close/>
                  <a:moveTo>
                    <a:pt x="425" y="134"/>
                  </a:moveTo>
                  <a:cubicBezTo>
                    <a:pt x="401" y="134"/>
                    <a:pt x="401" y="134"/>
                    <a:pt x="401" y="134"/>
                  </a:cubicBezTo>
                  <a:cubicBezTo>
                    <a:pt x="401" y="158"/>
                    <a:pt x="401" y="158"/>
                    <a:pt x="401" y="158"/>
                  </a:cubicBezTo>
                  <a:cubicBezTo>
                    <a:pt x="425" y="158"/>
                    <a:pt x="425" y="158"/>
                    <a:pt x="425" y="158"/>
                  </a:cubicBezTo>
                  <a:cubicBezTo>
                    <a:pt x="425" y="134"/>
                    <a:pt x="425" y="134"/>
                    <a:pt x="425" y="134"/>
                  </a:cubicBezTo>
                  <a:cubicBezTo>
                    <a:pt x="425" y="134"/>
                    <a:pt x="425" y="134"/>
                    <a:pt x="425" y="134"/>
                  </a:cubicBezTo>
                  <a:close/>
                  <a:moveTo>
                    <a:pt x="24" y="100"/>
                  </a:moveTo>
                  <a:cubicBezTo>
                    <a:pt x="0" y="100"/>
                    <a:pt x="0" y="100"/>
                    <a:pt x="0" y="100"/>
                  </a:cubicBezTo>
                  <a:cubicBezTo>
                    <a:pt x="0" y="124"/>
                    <a:pt x="0" y="124"/>
                    <a:pt x="0" y="124"/>
                  </a:cubicBezTo>
                  <a:cubicBezTo>
                    <a:pt x="24" y="124"/>
                    <a:pt x="24" y="124"/>
                    <a:pt x="24" y="124"/>
                  </a:cubicBezTo>
                  <a:cubicBezTo>
                    <a:pt x="24" y="100"/>
                    <a:pt x="24" y="100"/>
                    <a:pt x="24" y="100"/>
                  </a:cubicBezTo>
                  <a:cubicBezTo>
                    <a:pt x="24" y="100"/>
                    <a:pt x="24" y="100"/>
                    <a:pt x="24" y="100"/>
                  </a:cubicBezTo>
                  <a:close/>
                  <a:moveTo>
                    <a:pt x="61" y="100"/>
                  </a:moveTo>
                  <a:cubicBezTo>
                    <a:pt x="37" y="100"/>
                    <a:pt x="37" y="100"/>
                    <a:pt x="37" y="100"/>
                  </a:cubicBezTo>
                  <a:cubicBezTo>
                    <a:pt x="37" y="124"/>
                    <a:pt x="37" y="124"/>
                    <a:pt x="37" y="124"/>
                  </a:cubicBezTo>
                  <a:cubicBezTo>
                    <a:pt x="61" y="124"/>
                    <a:pt x="61" y="124"/>
                    <a:pt x="61" y="124"/>
                  </a:cubicBezTo>
                  <a:cubicBezTo>
                    <a:pt x="61" y="100"/>
                    <a:pt x="61" y="100"/>
                    <a:pt x="61" y="100"/>
                  </a:cubicBezTo>
                  <a:cubicBezTo>
                    <a:pt x="61" y="100"/>
                    <a:pt x="61" y="100"/>
                    <a:pt x="61" y="100"/>
                  </a:cubicBezTo>
                  <a:close/>
                  <a:moveTo>
                    <a:pt x="133" y="100"/>
                  </a:moveTo>
                  <a:cubicBezTo>
                    <a:pt x="109" y="100"/>
                    <a:pt x="109" y="100"/>
                    <a:pt x="109" y="100"/>
                  </a:cubicBezTo>
                  <a:cubicBezTo>
                    <a:pt x="109" y="124"/>
                    <a:pt x="109" y="124"/>
                    <a:pt x="109" y="124"/>
                  </a:cubicBezTo>
                  <a:cubicBezTo>
                    <a:pt x="133" y="124"/>
                    <a:pt x="133" y="124"/>
                    <a:pt x="133" y="124"/>
                  </a:cubicBezTo>
                  <a:cubicBezTo>
                    <a:pt x="133" y="100"/>
                    <a:pt x="133" y="100"/>
                    <a:pt x="133" y="100"/>
                  </a:cubicBezTo>
                  <a:cubicBezTo>
                    <a:pt x="133" y="100"/>
                    <a:pt x="133" y="100"/>
                    <a:pt x="133" y="100"/>
                  </a:cubicBezTo>
                  <a:close/>
                  <a:moveTo>
                    <a:pt x="170" y="100"/>
                  </a:moveTo>
                  <a:cubicBezTo>
                    <a:pt x="146" y="100"/>
                    <a:pt x="146" y="100"/>
                    <a:pt x="146" y="100"/>
                  </a:cubicBezTo>
                  <a:cubicBezTo>
                    <a:pt x="146" y="124"/>
                    <a:pt x="146" y="124"/>
                    <a:pt x="146" y="124"/>
                  </a:cubicBezTo>
                  <a:cubicBezTo>
                    <a:pt x="170" y="124"/>
                    <a:pt x="170" y="124"/>
                    <a:pt x="170" y="124"/>
                  </a:cubicBezTo>
                  <a:cubicBezTo>
                    <a:pt x="170" y="100"/>
                    <a:pt x="170" y="100"/>
                    <a:pt x="170" y="100"/>
                  </a:cubicBezTo>
                  <a:cubicBezTo>
                    <a:pt x="170" y="100"/>
                    <a:pt x="170" y="100"/>
                    <a:pt x="170" y="100"/>
                  </a:cubicBezTo>
                  <a:close/>
                  <a:moveTo>
                    <a:pt x="206" y="100"/>
                  </a:moveTo>
                  <a:cubicBezTo>
                    <a:pt x="182" y="100"/>
                    <a:pt x="182" y="100"/>
                    <a:pt x="182" y="100"/>
                  </a:cubicBezTo>
                  <a:cubicBezTo>
                    <a:pt x="182" y="124"/>
                    <a:pt x="182" y="124"/>
                    <a:pt x="182" y="124"/>
                  </a:cubicBezTo>
                  <a:cubicBezTo>
                    <a:pt x="206" y="124"/>
                    <a:pt x="206" y="124"/>
                    <a:pt x="206" y="124"/>
                  </a:cubicBezTo>
                  <a:cubicBezTo>
                    <a:pt x="206" y="100"/>
                    <a:pt x="206" y="100"/>
                    <a:pt x="206" y="100"/>
                  </a:cubicBezTo>
                  <a:cubicBezTo>
                    <a:pt x="206" y="100"/>
                    <a:pt x="206" y="100"/>
                    <a:pt x="206" y="100"/>
                  </a:cubicBezTo>
                  <a:close/>
                  <a:moveTo>
                    <a:pt x="279" y="100"/>
                  </a:moveTo>
                  <a:cubicBezTo>
                    <a:pt x="255" y="100"/>
                    <a:pt x="255" y="100"/>
                    <a:pt x="255" y="100"/>
                  </a:cubicBezTo>
                  <a:cubicBezTo>
                    <a:pt x="255" y="124"/>
                    <a:pt x="255" y="124"/>
                    <a:pt x="255" y="124"/>
                  </a:cubicBezTo>
                  <a:cubicBezTo>
                    <a:pt x="279" y="124"/>
                    <a:pt x="279" y="124"/>
                    <a:pt x="279" y="124"/>
                  </a:cubicBezTo>
                  <a:cubicBezTo>
                    <a:pt x="279" y="100"/>
                    <a:pt x="279" y="100"/>
                    <a:pt x="279" y="100"/>
                  </a:cubicBezTo>
                  <a:cubicBezTo>
                    <a:pt x="279" y="100"/>
                    <a:pt x="279" y="100"/>
                    <a:pt x="279" y="100"/>
                  </a:cubicBezTo>
                  <a:close/>
                  <a:moveTo>
                    <a:pt x="388" y="100"/>
                  </a:moveTo>
                  <a:cubicBezTo>
                    <a:pt x="364" y="100"/>
                    <a:pt x="364" y="100"/>
                    <a:pt x="364" y="100"/>
                  </a:cubicBezTo>
                  <a:cubicBezTo>
                    <a:pt x="364" y="124"/>
                    <a:pt x="364" y="124"/>
                    <a:pt x="364" y="124"/>
                  </a:cubicBezTo>
                  <a:cubicBezTo>
                    <a:pt x="388" y="124"/>
                    <a:pt x="388" y="124"/>
                    <a:pt x="388" y="124"/>
                  </a:cubicBezTo>
                  <a:cubicBezTo>
                    <a:pt x="388" y="100"/>
                    <a:pt x="388" y="100"/>
                    <a:pt x="388" y="100"/>
                  </a:cubicBezTo>
                  <a:cubicBezTo>
                    <a:pt x="388" y="100"/>
                    <a:pt x="388" y="100"/>
                    <a:pt x="388" y="100"/>
                  </a:cubicBezTo>
                  <a:close/>
                  <a:moveTo>
                    <a:pt x="425" y="100"/>
                  </a:moveTo>
                  <a:cubicBezTo>
                    <a:pt x="401" y="100"/>
                    <a:pt x="401" y="100"/>
                    <a:pt x="401" y="100"/>
                  </a:cubicBezTo>
                  <a:cubicBezTo>
                    <a:pt x="401" y="124"/>
                    <a:pt x="401" y="124"/>
                    <a:pt x="401" y="124"/>
                  </a:cubicBezTo>
                  <a:cubicBezTo>
                    <a:pt x="425" y="124"/>
                    <a:pt x="425" y="124"/>
                    <a:pt x="425" y="124"/>
                  </a:cubicBezTo>
                  <a:cubicBezTo>
                    <a:pt x="425" y="100"/>
                    <a:pt x="425" y="100"/>
                    <a:pt x="425" y="100"/>
                  </a:cubicBezTo>
                  <a:cubicBezTo>
                    <a:pt x="425" y="100"/>
                    <a:pt x="425" y="100"/>
                    <a:pt x="425" y="100"/>
                  </a:cubicBezTo>
                  <a:close/>
                  <a:moveTo>
                    <a:pt x="61" y="67"/>
                  </a:moveTo>
                  <a:cubicBezTo>
                    <a:pt x="37" y="67"/>
                    <a:pt x="37" y="67"/>
                    <a:pt x="37" y="67"/>
                  </a:cubicBezTo>
                  <a:cubicBezTo>
                    <a:pt x="37" y="90"/>
                    <a:pt x="37" y="90"/>
                    <a:pt x="37" y="90"/>
                  </a:cubicBezTo>
                  <a:cubicBezTo>
                    <a:pt x="61" y="90"/>
                    <a:pt x="61" y="90"/>
                    <a:pt x="61" y="90"/>
                  </a:cubicBezTo>
                  <a:cubicBezTo>
                    <a:pt x="61" y="67"/>
                    <a:pt x="61" y="67"/>
                    <a:pt x="61" y="67"/>
                  </a:cubicBezTo>
                  <a:cubicBezTo>
                    <a:pt x="61" y="67"/>
                    <a:pt x="61" y="67"/>
                    <a:pt x="61" y="67"/>
                  </a:cubicBezTo>
                  <a:close/>
                  <a:moveTo>
                    <a:pt x="170" y="67"/>
                  </a:moveTo>
                  <a:cubicBezTo>
                    <a:pt x="146" y="67"/>
                    <a:pt x="146" y="67"/>
                    <a:pt x="146" y="67"/>
                  </a:cubicBezTo>
                  <a:cubicBezTo>
                    <a:pt x="146" y="90"/>
                    <a:pt x="146" y="90"/>
                    <a:pt x="146" y="90"/>
                  </a:cubicBezTo>
                  <a:cubicBezTo>
                    <a:pt x="170" y="90"/>
                    <a:pt x="170" y="90"/>
                    <a:pt x="170" y="90"/>
                  </a:cubicBezTo>
                  <a:cubicBezTo>
                    <a:pt x="170" y="67"/>
                    <a:pt x="170" y="67"/>
                    <a:pt x="170" y="67"/>
                  </a:cubicBezTo>
                  <a:cubicBezTo>
                    <a:pt x="170" y="67"/>
                    <a:pt x="170" y="67"/>
                    <a:pt x="170" y="67"/>
                  </a:cubicBezTo>
                  <a:close/>
                  <a:moveTo>
                    <a:pt x="206" y="67"/>
                  </a:moveTo>
                  <a:cubicBezTo>
                    <a:pt x="182" y="67"/>
                    <a:pt x="182" y="67"/>
                    <a:pt x="182" y="67"/>
                  </a:cubicBezTo>
                  <a:cubicBezTo>
                    <a:pt x="182" y="90"/>
                    <a:pt x="182" y="90"/>
                    <a:pt x="182" y="90"/>
                  </a:cubicBezTo>
                  <a:cubicBezTo>
                    <a:pt x="206" y="90"/>
                    <a:pt x="206" y="90"/>
                    <a:pt x="206" y="90"/>
                  </a:cubicBezTo>
                  <a:cubicBezTo>
                    <a:pt x="206" y="67"/>
                    <a:pt x="206" y="67"/>
                    <a:pt x="206" y="67"/>
                  </a:cubicBezTo>
                  <a:cubicBezTo>
                    <a:pt x="206" y="67"/>
                    <a:pt x="206" y="67"/>
                    <a:pt x="206" y="67"/>
                  </a:cubicBezTo>
                  <a:close/>
                  <a:moveTo>
                    <a:pt x="279" y="67"/>
                  </a:moveTo>
                  <a:cubicBezTo>
                    <a:pt x="255" y="67"/>
                    <a:pt x="255" y="67"/>
                    <a:pt x="255" y="67"/>
                  </a:cubicBezTo>
                  <a:cubicBezTo>
                    <a:pt x="255" y="90"/>
                    <a:pt x="255" y="90"/>
                    <a:pt x="255" y="90"/>
                  </a:cubicBezTo>
                  <a:cubicBezTo>
                    <a:pt x="279" y="90"/>
                    <a:pt x="279" y="90"/>
                    <a:pt x="279" y="90"/>
                  </a:cubicBezTo>
                  <a:cubicBezTo>
                    <a:pt x="279" y="67"/>
                    <a:pt x="279" y="67"/>
                    <a:pt x="279" y="67"/>
                  </a:cubicBezTo>
                  <a:cubicBezTo>
                    <a:pt x="279" y="67"/>
                    <a:pt x="279" y="67"/>
                    <a:pt x="279" y="67"/>
                  </a:cubicBezTo>
                  <a:close/>
                  <a:moveTo>
                    <a:pt x="680" y="368"/>
                  </a:moveTo>
                  <a:cubicBezTo>
                    <a:pt x="656" y="368"/>
                    <a:pt x="656" y="368"/>
                    <a:pt x="656" y="368"/>
                  </a:cubicBezTo>
                  <a:cubicBezTo>
                    <a:pt x="656" y="392"/>
                    <a:pt x="656" y="392"/>
                    <a:pt x="656" y="392"/>
                  </a:cubicBezTo>
                  <a:cubicBezTo>
                    <a:pt x="680" y="392"/>
                    <a:pt x="680" y="392"/>
                    <a:pt x="680" y="392"/>
                  </a:cubicBezTo>
                  <a:cubicBezTo>
                    <a:pt x="680" y="368"/>
                    <a:pt x="680" y="368"/>
                    <a:pt x="680" y="368"/>
                  </a:cubicBezTo>
                  <a:cubicBezTo>
                    <a:pt x="680" y="368"/>
                    <a:pt x="680" y="368"/>
                    <a:pt x="680" y="368"/>
                  </a:cubicBezTo>
                  <a:close/>
                  <a:moveTo>
                    <a:pt x="717" y="368"/>
                  </a:moveTo>
                  <a:cubicBezTo>
                    <a:pt x="693" y="368"/>
                    <a:pt x="693" y="368"/>
                    <a:pt x="693" y="368"/>
                  </a:cubicBezTo>
                  <a:cubicBezTo>
                    <a:pt x="693" y="392"/>
                    <a:pt x="693" y="392"/>
                    <a:pt x="693" y="392"/>
                  </a:cubicBezTo>
                  <a:cubicBezTo>
                    <a:pt x="717" y="392"/>
                    <a:pt x="717" y="392"/>
                    <a:pt x="717" y="392"/>
                  </a:cubicBezTo>
                  <a:cubicBezTo>
                    <a:pt x="717" y="368"/>
                    <a:pt x="717" y="368"/>
                    <a:pt x="717" y="368"/>
                  </a:cubicBezTo>
                  <a:cubicBezTo>
                    <a:pt x="717" y="368"/>
                    <a:pt x="717" y="368"/>
                    <a:pt x="717" y="368"/>
                  </a:cubicBezTo>
                  <a:close/>
                  <a:moveTo>
                    <a:pt x="753" y="368"/>
                  </a:moveTo>
                  <a:cubicBezTo>
                    <a:pt x="729" y="368"/>
                    <a:pt x="729" y="368"/>
                    <a:pt x="729" y="368"/>
                  </a:cubicBezTo>
                  <a:cubicBezTo>
                    <a:pt x="729" y="392"/>
                    <a:pt x="729" y="392"/>
                    <a:pt x="729" y="392"/>
                  </a:cubicBezTo>
                  <a:cubicBezTo>
                    <a:pt x="753" y="392"/>
                    <a:pt x="753" y="392"/>
                    <a:pt x="753" y="392"/>
                  </a:cubicBezTo>
                  <a:cubicBezTo>
                    <a:pt x="753" y="368"/>
                    <a:pt x="753" y="368"/>
                    <a:pt x="753" y="368"/>
                  </a:cubicBezTo>
                  <a:cubicBezTo>
                    <a:pt x="753" y="368"/>
                    <a:pt x="753" y="368"/>
                    <a:pt x="753" y="368"/>
                  </a:cubicBezTo>
                  <a:close/>
                  <a:moveTo>
                    <a:pt x="789" y="368"/>
                  </a:moveTo>
                  <a:cubicBezTo>
                    <a:pt x="766" y="368"/>
                    <a:pt x="766" y="368"/>
                    <a:pt x="766" y="368"/>
                  </a:cubicBezTo>
                  <a:cubicBezTo>
                    <a:pt x="766" y="392"/>
                    <a:pt x="766" y="392"/>
                    <a:pt x="766" y="392"/>
                  </a:cubicBezTo>
                  <a:cubicBezTo>
                    <a:pt x="789" y="392"/>
                    <a:pt x="789" y="392"/>
                    <a:pt x="789" y="392"/>
                  </a:cubicBezTo>
                  <a:cubicBezTo>
                    <a:pt x="789" y="368"/>
                    <a:pt x="789" y="368"/>
                    <a:pt x="789" y="368"/>
                  </a:cubicBezTo>
                  <a:cubicBezTo>
                    <a:pt x="789" y="368"/>
                    <a:pt x="789" y="368"/>
                    <a:pt x="789" y="368"/>
                  </a:cubicBezTo>
                  <a:close/>
                  <a:moveTo>
                    <a:pt x="680" y="335"/>
                  </a:moveTo>
                  <a:cubicBezTo>
                    <a:pt x="656" y="335"/>
                    <a:pt x="656" y="335"/>
                    <a:pt x="656" y="335"/>
                  </a:cubicBezTo>
                  <a:cubicBezTo>
                    <a:pt x="656" y="358"/>
                    <a:pt x="656" y="358"/>
                    <a:pt x="656" y="358"/>
                  </a:cubicBezTo>
                  <a:cubicBezTo>
                    <a:pt x="680" y="358"/>
                    <a:pt x="680" y="358"/>
                    <a:pt x="680" y="358"/>
                  </a:cubicBezTo>
                  <a:cubicBezTo>
                    <a:pt x="680" y="335"/>
                    <a:pt x="680" y="335"/>
                    <a:pt x="680" y="335"/>
                  </a:cubicBezTo>
                  <a:cubicBezTo>
                    <a:pt x="680" y="335"/>
                    <a:pt x="680" y="335"/>
                    <a:pt x="680" y="335"/>
                  </a:cubicBezTo>
                  <a:close/>
                  <a:moveTo>
                    <a:pt x="717" y="335"/>
                  </a:moveTo>
                  <a:cubicBezTo>
                    <a:pt x="693" y="335"/>
                    <a:pt x="693" y="335"/>
                    <a:pt x="693" y="335"/>
                  </a:cubicBezTo>
                  <a:cubicBezTo>
                    <a:pt x="693" y="358"/>
                    <a:pt x="693" y="358"/>
                    <a:pt x="693" y="358"/>
                  </a:cubicBezTo>
                  <a:cubicBezTo>
                    <a:pt x="717" y="358"/>
                    <a:pt x="717" y="358"/>
                    <a:pt x="717" y="358"/>
                  </a:cubicBezTo>
                  <a:cubicBezTo>
                    <a:pt x="717" y="335"/>
                    <a:pt x="717" y="335"/>
                    <a:pt x="717" y="335"/>
                  </a:cubicBezTo>
                  <a:cubicBezTo>
                    <a:pt x="717" y="335"/>
                    <a:pt x="717" y="335"/>
                    <a:pt x="717" y="335"/>
                  </a:cubicBezTo>
                  <a:close/>
                  <a:moveTo>
                    <a:pt x="753" y="335"/>
                  </a:moveTo>
                  <a:cubicBezTo>
                    <a:pt x="729" y="335"/>
                    <a:pt x="729" y="335"/>
                    <a:pt x="729" y="335"/>
                  </a:cubicBezTo>
                  <a:cubicBezTo>
                    <a:pt x="729" y="358"/>
                    <a:pt x="729" y="358"/>
                    <a:pt x="729" y="358"/>
                  </a:cubicBezTo>
                  <a:cubicBezTo>
                    <a:pt x="753" y="358"/>
                    <a:pt x="753" y="358"/>
                    <a:pt x="753" y="358"/>
                  </a:cubicBezTo>
                  <a:cubicBezTo>
                    <a:pt x="753" y="335"/>
                    <a:pt x="753" y="335"/>
                    <a:pt x="753" y="335"/>
                  </a:cubicBezTo>
                  <a:cubicBezTo>
                    <a:pt x="753" y="335"/>
                    <a:pt x="753" y="335"/>
                    <a:pt x="753" y="335"/>
                  </a:cubicBezTo>
                  <a:close/>
                  <a:moveTo>
                    <a:pt x="789" y="335"/>
                  </a:moveTo>
                  <a:cubicBezTo>
                    <a:pt x="766" y="335"/>
                    <a:pt x="766" y="335"/>
                    <a:pt x="766" y="335"/>
                  </a:cubicBezTo>
                  <a:cubicBezTo>
                    <a:pt x="766" y="358"/>
                    <a:pt x="766" y="358"/>
                    <a:pt x="766" y="358"/>
                  </a:cubicBezTo>
                  <a:cubicBezTo>
                    <a:pt x="789" y="358"/>
                    <a:pt x="789" y="358"/>
                    <a:pt x="789" y="358"/>
                  </a:cubicBezTo>
                  <a:cubicBezTo>
                    <a:pt x="789" y="335"/>
                    <a:pt x="789" y="335"/>
                    <a:pt x="789" y="335"/>
                  </a:cubicBezTo>
                  <a:cubicBezTo>
                    <a:pt x="789" y="335"/>
                    <a:pt x="789" y="335"/>
                    <a:pt x="789" y="335"/>
                  </a:cubicBezTo>
                  <a:close/>
                  <a:moveTo>
                    <a:pt x="680" y="301"/>
                  </a:moveTo>
                  <a:cubicBezTo>
                    <a:pt x="656" y="301"/>
                    <a:pt x="656" y="301"/>
                    <a:pt x="656" y="301"/>
                  </a:cubicBezTo>
                  <a:cubicBezTo>
                    <a:pt x="656" y="325"/>
                    <a:pt x="656" y="325"/>
                    <a:pt x="656" y="325"/>
                  </a:cubicBezTo>
                  <a:cubicBezTo>
                    <a:pt x="680" y="325"/>
                    <a:pt x="680" y="325"/>
                    <a:pt x="680" y="325"/>
                  </a:cubicBezTo>
                  <a:cubicBezTo>
                    <a:pt x="680" y="301"/>
                    <a:pt x="680" y="301"/>
                    <a:pt x="680" y="301"/>
                  </a:cubicBezTo>
                  <a:cubicBezTo>
                    <a:pt x="680" y="301"/>
                    <a:pt x="680" y="301"/>
                    <a:pt x="680" y="301"/>
                  </a:cubicBezTo>
                  <a:close/>
                  <a:moveTo>
                    <a:pt x="717" y="301"/>
                  </a:moveTo>
                  <a:cubicBezTo>
                    <a:pt x="693" y="301"/>
                    <a:pt x="693" y="301"/>
                    <a:pt x="693" y="301"/>
                  </a:cubicBezTo>
                  <a:cubicBezTo>
                    <a:pt x="693" y="325"/>
                    <a:pt x="693" y="325"/>
                    <a:pt x="693" y="325"/>
                  </a:cubicBezTo>
                  <a:cubicBezTo>
                    <a:pt x="717" y="325"/>
                    <a:pt x="717" y="325"/>
                    <a:pt x="717" y="325"/>
                  </a:cubicBezTo>
                  <a:cubicBezTo>
                    <a:pt x="717" y="301"/>
                    <a:pt x="717" y="301"/>
                    <a:pt x="717" y="301"/>
                  </a:cubicBezTo>
                  <a:cubicBezTo>
                    <a:pt x="717" y="301"/>
                    <a:pt x="717" y="301"/>
                    <a:pt x="717" y="301"/>
                  </a:cubicBezTo>
                  <a:close/>
                  <a:moveTo>
                    <a:pt x="753" y="301"/>
                  </a:moveTo>
                  <a:cubicBezTo>
                    <a:pt x="729" y="301"/>
                    <a:pt x="729" y="301"/>
                    <a:pt x="729" y="301"/>
                  </a:cubicBezTo>
                  <a:cubicBezTo>
                    <a:pt x="729" y="325"/>
                    <a:pt x="729" y="325"/>
                    <a:pt x="729" y="325"/>
                  </a:cubicBezTo>
                  <a:cubicBezTo>
                    <a:pt x="753" y="325"/>
                    <a:pt x="753" y="325"/>
                    <a:pt x="753" y="325"/>
                  </a:cubicBezTo>
                  <a:cubicBezTo>
                    <a:pt x="753" y="301"/>
                    <a:pt x="753" y="301"/>
                    <a:pt x="753" y="301"/>
                  </a:cubicBezTo>
                  <a:cubicBezTo>
                    <a:pt x="753" y="301"/>
                    <a:pt x="753" y="301"/>
                    <a:pt x="753" y="301"/>
                  </a:cubicBezTo>
                  <a:close/>
                  <a:moveTo>
                    <a:pt x="789" y="301"/>
                  </a:moveTo>
                  <a:cubicBezTo>
                    <a:pt x="766" y="301"/>
                    <a:pt x="766" y="301"/>
                    <a:pt x="766" y="301"/>
                  </a:cubicBezTo>
                  <a:cubicBezTo>
                    <a:pt x="766" y="325"/>
                    <a:pt x="766" y="325"/>
                    <a:pt x="766" y="325"/>
                  </a:cubicBezTo>
                  <a:cubicBezTo>
                    <a:pt x="789" y="325"/>
                    <a:pt x="789" y="325"/>
                    <a:pt x="789" y="325"/>
                  </a:cubicBezTo>
                  <a:cubicBezTo>
                    <a:pt x="789" y="301"/>
                    <a:pt x="789" y="301"/>
                    <a:pt x="789" y="301"/>
                  </a:cubicBezTo>
                  <a:cubicBezTo>
                    <a:pt x="789" y="301"/>
                    <a:pt x="789" y="301"/>
                    <a:pt x="789" y="301"/>
                  </a:cubicBezTo>
                  <a:close/>
                  <a:moveTo>
                    <a:pt x="680" y="268"/>
                  </a:moveTo>
                  <a:cubicBezTo>
                    <a:pt x="656" y="268"/>
                    <a:pt x="656" y="268"/>
                    <a:pt x="656" y="268"/>
                  </a:cubicBezTo>
                  <a:cubicBezTo>
                    <a:pt x="656" y="291"/>
                    <a:pt x="656" y="291"/>
                    <a:pt x="656" y="291"/>
                  </a:cubicBezTo>
                  <a:cubicBezTo>
                    <a:pt x="680" y="291"/>
                    <a:pt x="680" y="291"/>
                    <a:pt x="680" y="291"/>
                  </a:cubicBezTo>
                  <a:cubicBezTo>
                    <a:pt x="680" y="268"/>
                    <a:pt x="680" y="268"/>
                    <a:pt x="680" y="268"/>
                  </a:cubicBezTo>
                  <a:cubicBezTo>
                    <a:pt x="680" y="268"/>
                    <a:pt x="680" y="268"/>
                    <a:pt x="680" y="268"/>
                  </a:cubicBezTo>
                  <a:close/>
                  <a:moveTo>
                    <a:pt x="717" y="268"/>
                  </a:moveTo>
                  <a:cubicBezTo>
                    <a:pt x="693" y="268"/>
                    <a:pt x="693" y="268"/>
                    <a:pt x="693" y="268"/>
                  </a:cubicBezTo>
                  <a:cubicBezTo>
                    <a:pt x="693" y="291"/>
                    <a:pt x="693" y="291"/>
                    <a:pt x="693" y="291"/>
                  </a:cubicBezTo>
                  <a:cubicBezTo>
                    <a:pt x="717" y="291"/>
                    <a:pt x="717" y="291"/>
                    <a:pt x="717" y="291"/>
                  </a:cubicBezTo>
                  <a:cubicBezTo>
                    <a:pt x="717" y="268"/>
                    <a:pt x="717" y="268"/>
                    <a:pt x="717" y="268"/>
                  </a:cubicBezTo>
                  <a:cubicBezTo>
                    <a:pt x="717" y="268"/>
                    <a:pt x="717" y="268"/>
                    <a:pt x="717" y="268"/>
                  </a:cubicBezTo>
                  <a:close/>
                  <a:moveTo>
                    <a:pt x="753" y="268"/>
                  </a:moveTo>
                  <a:cubicBezTo>
                    <a:pt x="729" y="268"/>
                    <a:pt x="729" y="268"/>
                    <a:pt x="729" y="268"/>
                  </a:cubicBezTo>
                  <a:cubicBezTo>
                    <a:pt x="729" y="291"/>
                    <a:pt x="729" y="291"/>
                    <a:pt x="729" y="291"/>
                  </a:cubicBezTo>
                  <a:cubicBezTo>
                    <a:pt x="753" y="291"/>
                    <a:pt x="753" y="291"/>
                    <a:pt x="753" y="291"/>
                  </a:cubicBezTo>
                  <a:cubicBezTo>
                    <a:pt x="753" y="268"/>
                    <a:pt x="753" y="268"/>
                    <a:pt x="753" y="268"/>
                  </a:cubicBezTo>
                  <a:cubicBezTo>
                    <a:pt x="753" y="268"/>
                    <a:pt x="753" y="268"/>
                    <a:pt x="753" y="268"/>
                  </a:cubicBezTo>
                  <a:close/>
                  <a:moveTo>
                    <a:pt x="789" y="268"/>
                  </a:moveTo>
                  <a:cubicBezTo>
                    <a:pt x="766" y="268"/>
                    <a:pt x="766" y="268"/>
                    <a:pt x="766" y="268"/>
                  </a:cubicBezTo>
                  <a:cubicBezTo>
                    <a:pt x="766" y="291"/>
                    <a:pt x="766" y="291"/>
                    <a:pt x="766" y="291"/>
                  </a:cubicBezTo>
                  <a:cubicBezTo>
                    <a:pt x="789" y="291"/>
                    <a:pt x="789" y="291"/>
                    <a:pt x="789" y="291"/>
                  </a:cubicBezTo>
                  <a:cubicBezTo>
                    <a:pt x="789" y="268"/>
                    <a:pt x="789" y="268"/>
                    <a:pt x="789" y="268"/>
                  </a:cubicBezTo>
                  <a:cubicBezTo>
                    <a:pt x="789" y="268"/>
                    <a:pt x="789" y="268"/>
                    <a:pt x="789" y="268"/>
                  </a:cubicBezTo>
                  <a:close/>
                  <a:moveTo>
                    <a:pt x="680" y="234"/>
                  </a:moveTo>
                  <a:cubicBezTo>
                    <a:pt x="656" y="234"/>
                    <a:pt x="656" y="234"/>
                    <a:pt x="656" y="234"/>
                  </a:cubicBezTo>
                  <a:cubicBezTo>
                    <a:pt x="656" y="258"/>
                    <a:pt x="656" y="258"/>
                    <a:pt x="656" y="258"/>
                  </a:cubicBezTo>
                  <a:cubicBezTo>
                    <a:pt x="680" y="258"/>
                    <a:pt x="680" y="258"/>
                    <a:pt x="680" y="258"/>
                  </a:cubicBezTo>
                  <a:cubicBezTo>
                    <a:pt x="680" y="234"/>
                    <a:pt x="680" y="234"/>
                    <a:pt x="680" y="234"/>
                  </a:cubicBezTo>
                  <a:cubicBezTo>
                    <a:pt x="680" y="234"/>
                    <a:pt x="680" y="234"/>
                    <a:pt x="680" y="234"/>
                  </a:cubicBezTo>
                  <a:close/>
                  <a:moveTo>
                    <a:pt x="717" y="234"/>
                  </a:moveTo>
                  <a:cubicBezTo>
                    <a:pt x="693" y="234"/>
                    <a:pt x="693" y="234"/>
                    <a:pt x="693" y="234"/>
                  </a:cubicBezTo>
                  <a:cubicBezTo>
                    <a:pt x="693" y="258"/>
                    <a:pt x="693" y="258"/>
                    <a:pt x="693" y="258"/>
                  </a:cubicBezTo>
                  <a:cubicBezTo>
                    <a:pt x="717" y="258"/>
                    <a:pt x="717" y="258"/>
                    <a:pt x="717" y="258"/>
                  </a:cubicBezTo>
                  <a:cubicBezTo>
                    <a:pt x="717" y="234"/>
                    <a:pt x="717" y="234"/>
                    <a:pt x="717" y="234"/>
                  </a:cubicBezTo>
                  <a:cubicBezTo>
                    <a:pt x="717" y="234"/>
                    <a:pt x="717" y="234"/>
                    <a:pt x="717" y="234"/>
                  </a:cubicBezTo>
                  <a:close/>
                  <a:moveTo>
                    <a:pt x="753" y="234"/>
                  </a:moveTo>
                  <a:cubicBezTo>
                    <a:pt x="729" y="234"/>
                    <a:pt x="729" y="234"/>
                    <a:pt x="729" y="234"/>
                  </a:cubicBezTo>
                  <a:cubicBezTo>
                    <a:pt x="729" y="258"/>
                    <a:pt x="729" y="258"/>
                    <a:pt x="729" y="258"/>
                  </a:cubicBezTo>
                  <a:cubicBezTo>
                    <a:pt x="753" y="258"/>
                    <a:pt x="753" y="258"/>
                    <a:pt x="753" y="258"/>
                  </a:cubicBezTo>
                  <a:cubicBezTo>
                    <a:pt x="753" y="234"/>
                    <a:pt x="753" y="234"/>
                    <a:pt x="753" y="234"/>
                  </a:cubicBezTo>
                  <a:cubicBezTo>
                    <a:pt x="753" y="234"/>
                    <a:pt x="753" y="234"/>
                    <a:pt x="753" y="234"/>
                  </a:cubicBezTo>
                  <a:close/>
                  <a:moveTo>
                    <a:pt x="789" y="234"/>
                  </a:moveTo>
                  <a:cubicBezTo>
                    <a:pt x="766" y="234"/>
                    <a:pt x="766" y="234"/>
                    <a:pt x="766" y="234"/>
                  </a:cubicBezTo>
                  <a:cubicBezTo>
                    <a:pt x="766" y="258"/>
                    <a:pt x="766" y="258"/>
                    <a:pt x="766" y="258"/>
                  </a:cubicBezTo>
                  <a:cubicBezTo>
                    <a:pt x="789" y="258"/>
                    <a:pt x="789" y="258"/>
                    <a:pt x="789" y="258"/>
                  </a:cubicBezTo>
                  <a:cubicBezTo>
                    <a:pt x="789" y="234"/>
                    <a:pt x="789" y="234"/>
                    <a:pt x="789" y="234"/>
                  </a:cubicBezTo>
                  <a:cubicBezTo>
                    <a:pt x="789" y="234"/>
                    <a:pt x="789" y="234"/>
                    <a:pt x="789" y="234"/>
                  </a:cubicBezTo>
                  <a:close/>
                  <a:moveTo>
                    <a:pt x="680" y="201"/>
                  </a:moveTo>
                  <a:cubicBezTo>
                    <a:pt x="656" y="201"/>
                    <a:pt x="656" y="201"/>
                    <a:pt x="656" y="201"/>
                  </a:cubicBezTo>
                  <a:cubicBezTo>
                    <a:pt x="656" y="225"/>
                    <a:pt x="656" y="225"/>
                    <a:pt x="656" y="225"/>
                  </a:cubicBezTo>
                  <a:cubicBezTo>
                    <a:pt x="680" y="225"/>
                    <a:pt x="680" y="225"/>
                    <a:pt x="680" y="225"/>
                  </a:cubicBezTo>
                  <a:cubicBezTo>
                    <a:pt x="680" y="201"/>
                    <a:pt x="680" y="201"/>
                    <a:pt x="680" y="201"/>
                  </a:cubicBezTo>
                  <a:cubicBezTo>
                    <a:pt x="680" y="201"/>
                    <a:pt x="680" y="201"/>
                    <a:pt x="680" y="201"/>
                  </a:cubicBezTo>
                  <a:close/>
                  <a:moveTo>
                    <a:pt x="717" y="201"/>
                  </a:moveTo>
                  <a:cubicBezTo>
                    <a:pt x="693" y="201"/>
                    <a:pt x="693" y="201"/>
                    <a:pt x="693" y="201"/>
                  </a:cubicBezTo>
                  <a:cubicBezTo>
                    <a:pt x="693" y="225"/>
                    <a:pt x="693" y="225"/>
                    <a:pt x="693" y="225"/>
                  </a:cubicBezTo>
                  <a:cubicBezTo>
                    <a:pt x="717" y="225"/>
                    <a:pt x="717" y="225"/>
                    <a:pt x="717" y="225"/>
                  </a:cubicBezTo>
                  <a:cubicBezTo>
                    <a:pt x="717" y="201"/>
                    <a:pt x="717" y="201"/>
                    <a:pt x="717" y="201"/>
                  </a:cubicBezTo>
                  <a:cubicBezTo>
                    <a:pt x="717" y="201"/>
                    <a:pt x="717" y="201"/>
                    <a:pt x="717" y="201"/>
                  </a:cubicBezTo>
                  <a:close/>
                  <a:moveTo>
                    <a:pt x="753" y="201"/>
                  </a:moveTo>
                  <a:cubicBezTo>
                    <a:pt x="729" y="201"/>
                    <a:pt x="729" y="201"/>
                    <a:pt x="729" y="201"/>
                  </a:cubicBezTo>
                  <a:cubicBezTo>
                    <a:pt x="729" y="225"/>
                    <a:pt x="729" y="225"/>
                    <a:pt x="729" y="225"/>
                  </a:cubicBezTo>
                  <a:cubicBezTo>
                    <a:pt x="753" y="225"/>
                    <a:pt x="753" y="225"/>
                    <a:pt x="753" y="225"/>
                  </a:cubicBezTo>
                  <a:cubicBezTo>
                    <a:pt x="753" y="201"/>
                    <a:pt x="753" y="201"/>
                    <a:pt x="753" y="201"/>
                  </a:cubicBezTo>
                  <a:cubicBezTo>
                    <a:pt x="753" y="201"/>
                    <a:pt x="753" y="201"/>
                    <a:pt x="753" y="201"/>
                  </a:cubicBezTo>
                  <a:close/>
                  <a:moveTo>
                    <a:pt x="789" y="201"/>
                  </a:moveTo>
                  <a:cubicBezTo>
                    <a:pt x="766" y="201"/>
                    <a:pt x="766" y="201"/>
                    <a:pt x="766" y="201"/>
                  </a:cubicBezTo>
                  <a:cubicBezTo>
                    <a:pt x="766" y="225"/>
                    <a:pt x="766" y="225"/>
                    <a:pt x="766" y="225"/>
                  </a:cubicBezTo>
                  <a:cubicBezTo>
                    <a:pt x="789" y="225"/>
                    <a:pt x="789" y="225"/>
                    <a:pt x="789" y="225"/>
                  </a:cubicBezTo>
                  <a:cubicBezTo>
                    <a:pt x="789" y="201"/>
                    <a:pt x="789" y="201"/>
                    <a:pt x="789" y="201"/>
                  </a:cubicBezTo>
                  <a:cubicBezTo>
                    <a:pt x="789" y="201"/>
                    <a:pt x="789" y="201"/>
                    <a:pt x="789" y="201"/>
                  </a:cubicBezTo>
                  <a:close/>
                  <a:moveTo>
                    <a:pt x="680" y="168"/>
                  </a:moveTo>
                  <a:cubicBezTo>
                    <a:pt x="656" y="168"/>
                    <a:pt x="656" y="168"/>
                    <a:pt x="656" y="168"/>
                  </a:cubicBezTo>
                  <a:cubicBezTo>
                    <a:pt x="656" y="191"/>
                    <a:pt x="656" y="191"/>
                    <a:pt x="656" y="191"/>
                  </a:cubicBezTo>
                  <a:cubicBezTo>
                    <a:pt x="680" y="191"/>
                    <a:pt x="680" y="191"/>
                    <a:pt x="680" y="191"/>
                  </a:cubicBezTo>
                  <a:cubicBezTo>
                    <a:pt x="680" y="168"/>
                    <a:pt x="680" y="168"/>
                    <a:pt x="680" y="168"/>
                  </a:cubicBezTo>
                  <a:cubicBezTo>
                    <a:pt x="680" y="168"/>
                    <a:pt x="680" y="168"/>
                    <a:pt x="680" y="168"/>
                  </a:cubicBezTo>
                  <a:close/>
                  <a:moveTo>
                    <a:pt x="717" y="168"/>
                  </a:moveTo>
                  <a:cubicBezTo>
                    <a:pt x="693" y="168"/>
                    <a:pt x="693" y="168"/>
                    <a:pt x="693" y="168"/>
                  </a:cubicBezTo>
                  <a:cubicBezTo>
                    <a:pt x="693" y="191"/>
                    <a:pt x="693" y="191"/>
                    <a:pt x="693" y="191"/>
                  </a:cubicBezTo>
                  <a:cubicBezTo>
                    <a:pt x="717" y="191"/>
                    <a:pt x="717" y="191"/>
                    <a:pt x="717" y="191"/>
                  </a:cubicBezTo>
                  <a:cubicBezTo>
                    <a:pt x="717" y="168"/>
                    <a:pt x="717" y="168"/>
                    <a:pt x="717" y="168"/>
                  </a:cubicBezTo>
                  <a:cubicBezTo>
                    <a:pt x="717" y="168"/>
                    <a:pt x="717" y="168"/>
                    <a:pt x="717" y="168"/>
                  </a:cubicBezTo>
                  <a:close/>
                  <a:moveTo>
                    <a:pt x="753" y="168"/>
                  </a:moveTo>
                  <a:cubicBezTo>
                    <a:pt x="729" y="168"/>
                    <a:pt x="729" y="168"/>
                    <a:pt x="729" y="168"/>
                  </a:cubicBezTo>
                  <a:cubicBezTo>
                    <a:pt x="729" y="191"/>
                    <a:pt x="729" y="191"/>
                    <a:pt x="729" y="191"/>
                  </a:cubicBezTo>
                  <a:cubicBezTo>
                    <a:pt x="753" y="191"/>
                    <a:pt x="753" y="191"/>
                    <a:pt x="753" y="191"/>
                  </a:cubicBezTo>
                  <a:cubicBezTo>
                    <a:pt x="753" y="168"/>
                    <a:pt x="753" y="168"/>
                    <a:pt x="753" y="168"/>
                  </a:cubicBezTo>
                  <a:cubicBezTo>
                    <a:pt x="753" y="168"/>
                    <a:pt x="753" y="168"/>
                    <a:pt x="753" y="168"/>
                  </a:cubicBezTo>
                  <a:close/>
                  <a:moveTo>
                    <a:pt x="680" y="134"/>
                  </a:moveTo>
                  <a:cubicBezTo>
                    <a:pt x="656" y="134"/>
                    <a:pt x="656" y="134"/>
                    <a:pt x="656" y="134"/>
                  </a:cubicBezTo>
                  <a:cubicBezTo>
                    <a:pt x="656" y="158"/>
                    <a:pt x="656" y="158"/>
                    <a:pt x="656" y="158"/>
                  </a:cubicBezTo>
                  <a:cubicBezTo>
                    <a:pt x="680" y="158"/>
                    <a:pt x="680" y="158"/>
                    <a:pt x="680" y="158"/>
                  </a:cubicBezTo>
                  <a:cubicBezTo>
                    <a:pt x="680" y="134"/>
                    <a:pt x="680" y="134"/>
                    <a:pt x="680" y="134"/>
                  </a:cubicBezTo>
                  <a:cubicBezTo>
                    <a:pt x="680" y="134"/>
                    <a:pt x="680" y="134"/>
                    <a:pt x="680" y="134"/>
                  </a:cubicBezTo>
                  <a:close/>
                  <a:moveTo>
                    <a:pt x="717" y="134"/>
                  </a:moveTo>
                  <a:cubicBezTo>
                    <a:pt x="693" y="134"/>
                    <a:pt x="693" y="134"/>
                    <a:pt x="693" y="134"/>
                  </a:cubicBezTo>
                  <a:cubicBezTo>
                    <a:pt x="693" y="158"/>
                    <a:pt x="693" y="158"/>
                    <a:pt x="693" y="158"/>
                  </a:cubicBezTo>
                  <a:cubicBezTo>
                    <a:pt x="717" y="158"/>
                    <a:pt x="717" y="158"/>
                    <a:pt x="717" y="158"/>
                  </a:cubicBezTo>
                  <a:cubicBezTo>
                    <a:pt x="717" y="134"/>
                    <a:pt x="717" y="134"/>
                    <a:pt x="717" y="134"/>
                  </a:cubicBezTo>
                  <a:cubicBezTo>
                    <a:pt x="717" y="134"/>
                    <a:pt x="717" y="134"/>
                    <a:pt x="717" y="134"/>
                  </a:cubicBezTo>
                  <a:close/>
                  <a:moveTo>
                    <a:pt x="753" y="134"/>
                  </a:moveTo>
                  <a:cubicBezTo>
                    <a:pt x="729" y="134"/>
                    <a:pt x="729" y="134"/>
                    <a:pt x="729" y="134"/>
                  </a:cubicBezTo>
                  <a:cubicBezTo>
                    <a:pt x="729" y="158"/>
                    <a:pt x="729" y="158"/>
                    <a:pt x="729" y="158"/>
                  </a:cubicBezTo>
                  <a:cubicBezTo>
                    <a:pt x="753" y="158"/>
                    <a:pt x="753" y="158"/>
                    <a:pt x="753" y="158"/>
                  </a:cubicBezTo>
                  <a:cubicBezTo>
                    <a:pt x="753" y="134"/>
                    <a:pt x="753" y="134"/>
                    <a:pt x="753" y="134"/>
                  </a:cubicBezTo>
                  <a:cubicBezTo>
                    <a:pt x="753" y="134"/>
                    <a:pt x="753" y="134"/>
                    <a:pt x="753" y="134"/>
                  </a:cubicBezTo>
                  <a:close/>
                  <a:moveTo>
                    <a:pt x="717" y="100"/>
                  </a:moveTo>
                  <a:cubicBezTo>
                    <a:pt x="693" y="100"/>
                    <a:pt x="693" y="100"/>
                    <a:pt x="693" y="100"/>
                  </a:cubicBezTo>
                  <a:cubicBezTo>
                    <a:pt x="693" y="124"/>
                    <a:pt x="693" y="124"/>
                    <a:pt x="693" y="124"/>
                  </a:cubicBezTo>
                  <a:cubicBezTo>
                    <a:pt x="717" y="124"/>
                    <a:pt x="717" y="124"/>
                    <a:pt x="717" y="124"/>
                  </a:cubicBezTo>
                  <a:cubicBezTo>
                    <a:pt x="717" y="100"/>
                    <a:pt x="717" y="100"/>
                    <a:pt x="717" y="100"/>
                  </a:cubicBezTo>
                  <a:cubicBezTo>
                    <a:pt x="717" y="100"/>
                    <a:pt x="717" y="100"/>
                    <a:pt x="717" y="100"/>
                  </a:cubicBezTo>
                  <a:close/>
                  <a:moveTo>
                    <a:pt x="717" y="67"/>
                  </a:moveTo>
                  <a:cubicBezTo>
                    <a:pt x="693" y="67"/>
                    <a:pt x="693" y="67"/>
                    <a:pt x="693" y="67"/>
                  </a:cubicBezTo>
                  <a:cubicBezTo>
                    <a:pt x="693" y="90"/>
                    <a:pt x="693" y="90"/>
                    <a:pt x="693" y="90"/>
                  </a:cubicBezTo>
                  <a:cubicBezTo>
                    <a:pt x="717" y="90"/>
                    <a:pt x="717" y="90"/>
                    <a:pt x="717" y="90"/>
                  </a:cubicBezTo>
                  <a:cubicBezTo>
                    <a:pt x="717" y="67"/>
                    <a:pt x="717" y="67"/>
                    <a:pt x="717" y="67"/>
                  </a:cubicBezTo>
                  <a:cubicBezTo>
                    <a:pt x="717" y="67"/>
                    <a:pt x="717" y="67"/>
                    <a:pt x="717" y="67"/>
                  </a:cubicBezTo>
                  <a:close/>
                  <a:moveTo>
                    <a:pt x="425" y="67"/>
                  </a:moveTo>
                  <a:cubicBezTo>
                    <a:pt x="401" y="67"/>
                    <a:pt x="401" y="67"/>
                    <a:pt x="401" y="67"/>
                  </a:cubicBezTo>
                  <a:cubicBezTo>
                    <a:pt x="401" y="90"/>
                    <a:pt x="401" y="90"/>
                    <a:pt x="401" y="90"/>
                  </a:cubicBezTo>
                  <a:cubicBezTo>
                    <a:pt x="425" y="90"/>
                    <a:pt x="425" y="90"/>
                    <a:pt x="425" y="90"/>
                  </a:cubicBezTo>
                  <a:cubicBezTo>
                    <a:pt x="425" y="67"/>
                    <a:pt x="425" y="67"/>
                    <a:pt x="425" y="67"/>
                  </a:cubicBezTo>
                  <a:cubicBezTo>
                    <a:pt x="425" y="67"/>
                    <a:pt x="425" y="67"/>
                    <a:pt x="425" y="67"/>
                  </a:cubicBezTo>
                  <a:close/>
                  <a:moveTo>
                    <a:pt x="61" y="33"/>
                  </a:moveTo>
                  <a:cubicBezTo>
                    <a:pt x="37" y="33"/>
                    <a:pt x="37" y="33"/>
                    <a:pt x="37" y="33"/>
                  </a:cubicBezTo>
                  <a:cubicBezTo>
                    <a:pt x="37" y="57"/>
                    <a:pt x="37" y="57"/>
                    <a:pt x="37" y="57"/>
                  </a:cubicBezTo>
                  <a:cubicBezTo>
                    <a:pt x="61" y="57"/>
                    <a:pt x="61" y="57"/>
                    <a:pt x="61" y="57"/>
                  </a:cubicBezTo>
                  <a:cubicBezTo>
                    <a:pt x="61" y="33"/>
                    <a:pt x="61" y="33"/>
                    <a:pt x="61" y="33"/>
                  </a:cubicBezTo>
                  <a:cubicBezTo>
                    <a:pt x="61" y="33"/>
                    <a:pt x="61" y="33"/>
                    <a:pt x="61" y="33"/>
                  </a:cubicBezTo>
                  <a:close/>
                  <a:moveTo>
                    <a:pt x="170" y="33"/>
                  </a:moveTo>
                  <a:cubicBezTo>
                    <a:pt x="146" y="33"/>
                    <a:pt x="146" y="33"/>
                    <a:pt x="146" y="33"/>
                  </a:cubicBezTo>
                  <a:cubicBezTo>
                    <a:pt x="146" y="57"/>
                    <a:pt x="146" y="57"/>
                    <a:pt x="146" y="57"/>
                  </a:cubicBezTo>
                  <a:cubicBezTo>
                    <a:pt x="170" y="57"/>
                    <a:pt x="170" y="57"/>
                    <a:pt x="170" y="57"/>
                  </a:cubicBezTo>
                  <a:cubicBezTo>
                    <a:pt x="170" y="33"/>
                    <a:pt x="170" y="33"/>
                    <a:pt x="170" y="33"/>
                  </a:cubicBezTo>
                  <a:cubicBezTo>
                    <a:pt x="170" y="33"/>
                    <a:pt x="170" y="33"/>
                    <a:pt x="170" y="33"/>
                  </a:cubicBezTo>
                  <a:close/>
                  <a:moveTo>
                    <a:pt x="61" y="0"/>
                  </a:moveTo>
                  <a:cubicBezTo>
                    <a:pt x="37" y="0"/>
                    <a:pt x="37" y="0"/>
                    <a:pt x="37" y="0"/>
                  </a:cubicBezTo>
                  <a:cubicBezTo>
                    <a:pt x="37" y="24"/>
                    <a:pt x="37" y="24"/>
                    <a:pt x="37" y="24"/>
                  </a:cubicBezTo>
                  <a:cubicBezTo>
                    <a:pt x="61" y="24"/>
                    <a:pt x="61" y="24"/>
                    <a:pt x="61" y="24"/>
                  </a:cubicBezTo>
                  <a:cubicBezTo>
                    <a:pt x="61" y="0"/>
                    <a:pt x="61" y="0"/>
                    <a:pt x="61" y="0"/>
                  </a:cubicBezTo>
                  <a:cubicBezTo>
                    <a:pt x="61" y="0"/>
                    <a:pt x="61" y="0"/>
                    <a:pt x="61" y="0"/>
                  </a:cubicBezTo>
                  <a:close/>
                  <a:moveTo>
                    <a:pt x="823" y="368"/>
                  </a:moveTo>
                  <a:cubicBezTo>
                    <a:pt x="799" y="368"/>
                    <a:pt x="799" y="368"/>
                    <a:pt x="799" y="368"/>
                  </a:cubicBezTo>
                  <a:cubicBezTo>
                    <a:pt x="799" y="392"/>
                    <a:pt x="799" y="392"/>
                    <a:pt x="799" y="392"/>
                  </a:cubicBezTo>
                  <a:cubicBezTo>
                    <a:pt x="823" y="392"/>
                    <a:pt x="823" y="392"/>
                    <a:pt x="823" y="392"/>
                  </a:cubicBezTo>
                  <a:cubicBezTo>
                    <a:pt x="823" y="368"/>
                    <a:pt x="823" y="368"/>
                    <a:pt x="823" y="368"/>
                  </a:cubicBezTo>
                  <a:cubicBezTo>
                    <a:pt x="823" y="368"/>
                    <a:pt x="823" y="368"/>
                    <a:pt x="823" y="368"/>
                  </a:cubicBezTo>
                  <a:close/>
                  <a:moveTo>
                    <a:pt x="859" y="368"/>
                  </a:moveTo>
                  <a:cubicBezTo>
                    <a:pt x="835" y="368"/>
                    <a:pt x="835" y="368"/>
                    <a:pt x="835" y="368"/>
                  </a:cubicBezTo>
                  <a:cubicBezTo>
                    <a:pt x="835" y="392"/>
                    <a:pt x="835" y="392"/>
                    <a:pt x="835" y="392"/>
                  </a:cubicBezTo>
                  <a:cubicBezTo>
                    <a:pt x="859" y="392"/>
                    <a:pt x="859" y="392"/>
                    <a:pt x="859" y="392"/>
                  </a:cubicBezTo>
                  <a:cubicBezTo>
                    <a:pt x="859" y="368"/>
                    <a:pt x="859" y="368"/>
                    <a:pt x="859" y="368"/>
                  </a:cubicBezTo>
                  <a:cubicBezTo>
                    <a:pt x="859" y="368"/>
                    <a:pt x="859" y="368"/>
                    <a:pt x="859" y="368"/>
                  </a:cubicBezTo>
                  <a:close/>
                  <a:moveTo>
                    <a:pt x="895" y="368"/>
                  </a:moveTo>
                  <a:cubicBezTo>
                    <a:pt x="872" y="368"/>
                    <a:pt x="872" y="368"/>
                    <a:pt x="872" y="368"/>
                  </a:cubicBezTo>
                  <a:cubicBezTo>
                    <a:pt x="872" y="392"/>
                    <a:pt x="872" y="392"/>
                    <a:pt x="872" y="392"/>
                  </a:cubicBezTo>
                  <a:cubicBezTo>
                    <a:pt x="895" y="392"/>
                    <a:pt x="895" y="392"/>
                    <a:pt x="895" y="392"/>
                  </a:cubicBezTo>
                  <a:cubicBezTo>
                    <a:pt x="895" y="368"/>
                    <a:pt x="895" y="368"/>
                    <a:pt x="895" y="368"/>
                  </a:cubicBezTo>
                  <a:cubicBezTo>
                    <a:pt x="895" y="368"/>
                    <a:pt x="895" y="368"/>
                    <a:pt x="895" y="368"/>
                  </a:cubicBezTo>
                  <a:close/>
                  <a:moveTo>
                    <a:pt x="932" y="368"/>
                  </a:moveTo>
                  <a:cubicBezTo>
                    <a:pt x="909" y="368"/>
                    <a:pt x="909" y="368"/>
                    <a:pt x="909" y="368"/>
                  </a:cubicBezTo>
                  <a:cubicBezTo>
                    <a:pt x="909" y="392"/>
                    <a:pt x="909" y="392"/>
                    <a:pt x="909" y="392"/>
                  </a:cubicBezTo>
                  <a:cubicBezTo>
                    <a:pt x="932" y="392"/>
                    <a:pt x="932" y="392"/>
                    <a:pt x="932" y="392"/>
                  </a:cubicBezTo>
                  <a:cubicBezTo>
                    <a:pt x="932" y="368"/>
                    <a:pt x="932" y="368"/>
                    <a:pt x="932" y="368"/>
                  </a:cubicBezTo>
                  <a:cubicBezTo>
                    <a:pt x="932" y="368"/>
                    <a:pt x="932" y="368"/>
                    <a:pt x="932" y="368"/>
                  </a:cubicBezTo>
                  <a:close/>
                  <a:moveTo>
                    <a:pt x="823" y="335"/>
                  </a:moveTo>
                  <a:cubicBezTo>
                    <a:pt x="799" y="335"/>
                    <a:pt x="799" y="335"/>
                    <a:pt x="799" y="335"/>
                  </a:cubicBezTo>
                  <a:cubicBezTo>
                    <a:pt x="799" y="358"/>
                    <a:pt x="799" y="358"/>
                    <a:pt x="799" y="358"/>
                  </a:cubicBezTo>
                  <a:cubicBezTo>
                    <a:pt x="823" y="358"/>
                    <a:pt x="823" y="358"/>
                    <a:pt x="823" y="358"/>
                  </a:cubicBezTo>
                  <a:cubicBezTo>
                    <a:pt x="823" y="335"/>
                    <a:pt x="823" y="335"/>
                    <a:pt x="823" y="335"/>
                  </a:cubicBezTo>
                  <a:cubicBezTo>
                    <a:pt x="823" y="335"/>
                    <a:pt x="823" y="335"/>
                    <a:pt x="823" y="335"/>
                  </a:cubicBezTo>
                  <a:close/>
                  <a:moveTo>
                    <a:pt x="859" y="335"/>
                  </a:moveTo>
                  <a:cubicBezTo>
                    <a:pt x="835" y="335"/>
                    <a:pt x="835" y="335"/>
                    <a:pt x="835" y="335"/>
                  </a:cubicBezTo>
                  <a:cubicBezTo>
                    <a:pt x="835" y="358"/>
                    <a:pt x="835" y="358"/>
                    <a:pt x="835" y="358"/>
                  </a:cubicBezTo>
                  <a:cubicBezTo>
                    <a:pt x="859" y="358"/>
                    <a:pt x="859" y="358"/>
                    <a:pt x="859" y="358"/>
                  </a:cubicBezTo>
                  <a:cubicBezTo>
                    <a:pt x="859" y="335"/>
                    <a:pt x="859" y="335"/>
                    <a:pt x="859" y="335"/>
                  </a:cubicBezTo>
                  <a:cubicBezTo>
                    <a:pt x="859" y="335"/>
                    <a:pt x="859" y="335"/>
                    <a:pt x="859" y="335"/>
                  </a:cubicBezTo>
                  <a:close/>
                  <a:moveTo>
                    <a:pt x="895" y="335"/>
                  </a:moveTo>
                  <a:cubicBezTo>
                    <a:pt x="872" y="335"/>
                    <a:pt x="872" y="335"/>
                    <a:pt x="872" y="335"/>
                  </a:cubicBezTo>
                  <a:cubicBezTo>
                    <a:pt x="872" y="358"/>
                    <a:pt x="872" y="358"/>
                    <a:pt x="872" y="358"/>
                  </a:cubicBezTo>
                  <a:cubicBezTo>
                    <a:pt x="895" y="358"/>
                    <a:pt x="895" y="358"/>
                    <a:pt x="895" y="358"/>
                  </a:cubicBezTo>
                  <a:cubicBezTo>
                    <a:pt x="895" y="335"/>
                    <a:pt x="895" y="335"/>
                    <a:pt x="895" y="335"/>
                  </a:cubicBezTo>
                  <a:cubicBezTo>
                    <a:pt x="895" y="335"/>
                    <a:pt x="895" y="335"/>
                    <a:pt x="895" y="335"/>
                  </a:cubicBezTo>
                  <a:close/>
                  <a:moveTo>
                    <a:pt x="932" y="335"/>
                  </a:moveTo>
                  <a:cubicBezTo>
                    <a:pt x="909" y="335"/>
                    <a:pt x="909" y="335"/>
                    <a:pt x="909" y="335"/>
                  </a:cubicBezTo>
                  <a:cubicBezTo>
                    <a:pt x="909" y="358"/>
                    <a:pt x="909" y="358"/>
                    <a:pt x="909" y="358"/>
                  </a:cubicBezTo>
                  <a:cubicBezTo>
                    <a:pt x="932" y="358"/>
                    <a:pt x="932" y="358"/>
                    <a:pt x="932" y="358"/>
                  </a:cubicBezTo>
                  <a:cubicBezTo>
                    <a:pt x="932" y="335"/>
                    <a:pt x="932" y="335"/>
                    <a:pt x="932" y="335"/>
                  </a:cubicBezTo>
                  <a:cubicBezTo>
                    <a:pt x="932" y="335"/>
                    <a:pt x="932" y="335"/>
                    <a:pt x="932" y="335"/>
                  </a:cubicBezTo>
                  <a:close/>
                  <a:moveTo>
                    <a:pt x="823" y="301"/>
                  </a:moveTo>
                  <a:cubicBezTo>
                    <a:pt x="799" y="301"/>
                    <a:pt x="799" y="301"/>
                    <a:pt x="799" y="301"/>
                  </a:cubicBezTo>
                  <a:cubicBezTo>
                    <a:pt x="799" y="325"/>
                    <a:pt x="799" y="325"/>
                    <a:pt x="799" y="325"/>
                  </a:cubicBezTo>
                  <a:cubicBezTo>
                    <a:pt x="823" y="325"/>
                    <a:pt x="823" y="325"/>
                    <a:pt x="823" y="325"/>
                  </a:cubicBezTo>
                  <a:cubicBezTo>
                    <a:pt x="823" y="301"/>
                    <a:pt x="823" y="301"/>
                    <a:pt x="823" y="301"/>
                  </a:cubicBezTo>
                  <a:cubicBezTo>
                    <a:pt x="823" y="301"/>
                    <a:pt x="823" y="301"/>
                    <a:pt x="823" y="301"/>
                  </a:cubicBezTo>
                  <a:close/>
                  <a:moveTo>
                    <a:pt x="859" y="301"/>
                  </a:moveTo>
                  <a:cubicBezTo>
                    <a:pt x="835" y="301"/>
                    <a:pt x="835" y="301"/>
                    <a:pt x="835" y="301"/>
                  </a:cubicBezTo>
                  <a:cubicBezTo>
                    <a:pt x="835" y="325"/>
                    <a:pt x="835" y="325"/>
                    <a:pt x="835" y="325"/>
                  </a:cubicBezTo>
                  <a:cubicBezTo>
                    <a:pt x="859" y="325"/>
                    <a:pt x="859" y="325"/>
                    <a:pt x="859" y="325"/>
                  </a:cubicBezTo>
                  <a:cubicBezTo>
                    <a:pt x="859" y="301"/>
                    <a:pt x="859" y="301"/>
                    <a:pt x="859" y="301"/>
                  </a:cubicBezTo>
                  <a:cubicBezTo>
                    <a:pt x="859" y="301"/>
                    <a:pt x="859" y="301"/>
                    <a:pt x="859" y="301"/>
                  </a:cubicBezTo>
                  <a:close/>
                  <a:moveTo>
                    <a:pt x="895" y="301"/>
                  </a:moveTo>
                  <a:cubicBezTo>
                    <a:pt x="872" y="301"/>
                    <a:pt x="872" y="301"/>
                    <a:pt x="872" y="301"/>
                  </a:cubicBezTo>
                  <a:cubicBezTo>
                    <a:pt x="872" y="325"/>
                    <a:pt x="872" y="325"/>
                    <a:pt x="872" y="325"/>
                  </a:cubicBezTo>
                  <a:cubicBezTo>
                    <a:pt x="895" y="325"/>
                    <a:pt x="895" y="325"/>
                    <a:pt x="895" y="325"/>
                  </a:cubicBezTo>
                  <a:cubicBezTo>
                    <a:pt x="895" y="301"/>
                    <a:pt x="895" y="301"/>
                    <a:pt x="895" y="301"/>
                  </a:cubicBezTo>
                  <a:cubicBezTo>
                    <a:pt x="895" y="301"/>
                    <a:pt x="895" y="301"/>
                    <a:pt x="895" y="301"/>
                  </a:cubicBezTo>
                  <a:close/>
                  <a:moveTo>
                    <a:pt x="932" y="301"/>
                  </a:moveTo>
                  <a:cubicBezTo>
                    <a:pt x="909" y="301"/>
                    <a:pt x="909" y="301"/>
                    <a:pt x="909" y="301"/>
                  </a:cubicBezTo>
                  <a:cubicBezTo>
                    <a:pt x="909" y="325"/>
                    <a:pt x="909" y="325"/>
                    <a:pt x="909" y="325"/>
                  </a:cubicBezTo>
                  <a:cubicBezTo>
                    <a:pt x="932" y="325"/>
                    <a:pt x="932" y="325"/>
                    <a:pt x="932" y="325"/>
                  </a:cubicBezTo>
                  <a:cubicBezTo>
                    <a:pt x="932" y="301"/>
                    <a:pt x="932" y="301"/>
                    <a:pt x="932" y="301"/>
                  </a:cubicBezTo>
                  <a:cubicBezTo>
                    <a:pt x="932" y="301"/>
                    <a:pt x="932" y="301"/>
                    <a:pt x="932" y="301"/>
                  </a:cubicBezTo>
                  <a:close/>
                  <a:moveTo>
                    <a:pt x="823" y="268"/>
                  </a:moveTo>
                  <a:cubicBezTo>
                    <a:pt x="799" y="268"/>
                    <a:pt x="799" y="268"/>
                    <a:pt x="799" y="268"/>
                  </a:cubicBezTo>
                  <a:cubicBezTo>
                    <a:pt x="799" y="291"/>
                    <a:pt x="799" y="291"/>
                    <a:pt x="799" y="291"/>
                  </a:cubicBezTo>
                  <a:cubicBezTo>
                    <a:pt x="823" y="291"/>
                    <a:pt x="823" y="291"/>
                    <a:pt x="823" y="291"/>
                  </a:cubicBezTo>
                  <a:cubicBezTo>
                    <a:pt x="823" y="268"/>
                    <a:pt x="823" y="268"/>
                    <a:pt x="823" y="268"/>
                  </a:cubicBezTo>
                  <a:cubicBezTo>
                    <a:pt x="823" y="268"/>
                    <a:pt x="823" y="268"/>
                    <a:pt x="823" y="268"/>
                  </a:cubicBezTo>
                  <a:close/>
                  <a:moveTo>
                    <a:pt x="859" y="268"/>
                  </a:moveTo>
                  <a:cubicBezTo>
                    <a:pt x="835" y="268"/>
                    <a:pt x="835" y="268"/>
                    <a:pt x="835" y="268"/>
                  </a:cubicBezTo>
                  <a:cubicBezTo>
                    <a:pt x="835" y="291"/>
                    <a:pt x="835" y="291"/>
                    <a:pt x="835" y="291"/>
                  </a:cubicBezTo>
                  <a:cubicBezTo>
                    <a:pt x="859" y="291"/>
                    <a:pt x="859" y="291"/>
                    <a:pt x="859" y="291"/>
                  </a:cubicBezTo>
                  <a:cubicBezTo>
                    <a:pt x="859" y="268"/>
                    <a:pt x="859" y="268"/>
                    <a:pt x="859" y="268"/>
                  </a:cubicBezTo>
                  <a:cubicBezTo>
                    <a:pt x="859" y="268"/>
                    <a:pt x="859" y="268"/>
                    <a:pt x="859" y="268"/>
                  </a:cubicBezTo>
                  <a:close/>
                  <a:moveTo>
                    <a:pt x="895" y="268"/>
                  </a:moveTo>
                  <a:cubicBezTo>
                    <a:pt x="872" y="268"/>
                    <a:pt x="872" y="268"/>
                    <a:pt x="872" y="268"/>
                  </a:cubicBezTo>
                  <a:cubicBezTo>
                    <a:pt x="872" y="291"/>
                    <a:pt x="872" y="291"/>
                    <a:pt x="872" y="291"/>
                  </a:cubicBezTo>
                  <a:cubicBezTo>
                    <a:pt x="895" y="291"/>
                    <a:pt x="895" y="291"/>
                    <a:pt x="895" y="291"/>
                  </a:cubicBezTo>
                  <a:cubicBezTo>
                    <a:pt x="895" y="268"/>
                    <a:pt x="895" y="268"/>
                    <a:pt x="895" y="268"/>
                  </a:cubicBezTo>
                  <a:cubicBezTo>
                    <a:pt x="895" y="268"/>
                    <a:pt x="895" y="268"/>
                    <a:pt x="895" y="268"/>
                  </a:cubicBezTo>
                  <a:close/>
                  <a:moveTo>
                    <a:pt x="932" y="268"/>
                  </a:moveTo>
                  <a:cubicBezTo>
                    <a:pt x="909" y="268"/>
                    <a:pt x="909" y="268"/>
                    <a:pt x="909" y="268"/>
                  </a:cubicBezTo>
                  <a:cubicBezTo>
                    <a:pt x="909" y="291"/>
                    <a:pt x="909" y="291"/>
                    <a:pt x="909" y="291"/>
                  </a:cubicBezTo>
                  <a:cubicBezTo>
                    <a:pt x="932" y="291"/>
                    <a:pt x="932" y="291"/>
                    <a:pt x="932" y="291"/>
                  </a:cubicBezTo>
                  <a:cubicBezTo>
                    <a:pt x="932" y="268"/>
                    <a:pt x="932" y="268"/>
                    <a:pt x="932" y="268"/>
                  </a:cubicBezTo>
                  <a:cubicBezTo>
                    <a:pt x="932" y="268"/>
                    <a:pt x="932" y="268"/>
                    <a:pt x="932" y="268"/>
                  </a:cubicBezTo>
                  <a:close/>
                  <a:moveTo>
                    <a:pt x="823" y="234"/>
                  </a:moveTo>
                  <a:cubicBezTo>
                    <a:pt x="799" y="234"/>
                    <a:pt x="799" y="234"/>
                    <a:pt x="799" y="234"/>
                  </a:cubicBezTo>
                  <a:cubicBezTo>
                    <a:pt x="799" y="258"/>
                    <a:pt x="799" y="258"/>
                    <a:pt x="799" y="258"/>
                  </a:cubicBezTo>
                  <a:cubicBezTo>
                    <a:pt x="823" y="258"/>
                    <a:pt x="823" y="258"/>
                    <a:pt x="823" y="258"/>
                  </a:cubicBezTo>
                  <a:cubicBezTo>
                    <a:pt x="823" y="234"/>
                    <a:pt x="823" y="234"/>
                    <a:pt x="823" y="234"/>
                  </a:cubicBezTo>
                  <a:cubicBezTo>
                    <a:pt x="823" y="234"/>
                    <a:pt x="823" y="234"/>
                    <a:pt x="823" y="234"/>
                  </a:cubicBezTo>
                  <a:close/>
                  <a:moveTo>
                    <a:pt x="859" y="234"/>
                  </a:moveTo>
                  <a:cubicBezTo>
                    <a:pt x="835" y="234"/>
                    <a:pt x="835" y="234"/>
                    <a:pt x="835" y="234"/>
                  </a:cubicBezTo>
                  <a:cubicBezTo>
                    <a:pt x="835" y="258"/>
                    <a:pt x="835" y="258"/>
                    <a:pt x="835" y="258"/>
                  </a:cubicBezTo>
                  <a:cubicBezTo>
                    <a:pt x="859" y="258"/>
                    <a:pt x="859" y="258"/>
                    <a:pt x="859" y="258"/>
                  </a:cubicBezTo>
                  <a:cubicBezTo>
                    <a:pt x="859" y="234"/>
                    <a:pt x="859" y="234"/>
                    <a:pt x="859" y="234"/>
                  </a:cubicBezTo>
                  <a:cubicBezTo>
                    <a:pt x="859" y="234"/>
                    <a:pt x="859" y="234"/>
                    <a:pt x="859" y="234"/>
                  </a:cubicBezTo>
                  <a:close/>
                  <a:moveTo>
                    <a:pt x="895" y="234"/>
                  </a:moveTo>
                  <a:cubicBezTo>
                    <a:pt x="872" y="234"/>
                    <a:pt x="872" y="234"/>
                    <a:pt x="872" y="234"/>
                  </a:cubicBezTo>
                  <a:cubicBezTo>
                    <a:pt x="872" y="258"/>
                    <a:pt x="872" y="258"/>
                    <a:pt x="872" y="258"/>
                  </a:cubicBezTo>
                  <a:cubicBezTo>
                    <a:pt x="895" y="258"/>
                    <a:pt x="895" y="258"/>
                    <a:pt x="895" y="258"/>
                  </a:cubicBezTo>
                  <a:cubicBezTo>
                    <a:pt x="895" y="234"/>
                    <a:pt x="895" y="234"/>
                    <a:pt x="895" y="234"/>
                  </a:cubicBezTo>
                  <a:cubicBezTo>
                    <a:pt x="895" y="234"/>
                    <a:pt x="895" y="234"/>
                    <a:pt x="895" y="234"/>
                  </a:cubicBezTo>
                  <a:close/>
                  <a:moveTo>
                    <a:pt x="932" y="234"/>
                  </a:moveTo>
                  <a:cubicBezTo>
                    <a:pt x="909" y="234"/>
                    <a:pt x="909" y="234"/>
                    <a:pt x="909" y="234"/>
                  </a:cubicBezTo>
                  <a:cubicBezTo>
                    <a:pt x="909" y="258"/>
                    <a:pt x="909" y="258"/>
                    <a:pt x="909" y="258"/>
                  </a:cubicBezTo>
                  <a:cubicBezTo>
                    <a:pt x="932" y="258"/>
                    <a:pt x="932" y="258"/>
                    <a:pt x="932" y="258"/>
                  </a:cubicBezTo>
                  <a:cubicBezTo>
                    <a:pt x="932" y="234"/>
                    <a:pt x="932" y="234"/>
                    <a:pt x="932" y="234"/>
                  </a:cubicBezTo>
                  <a:cubicBezTo>
                    <a:pt x="932" y="234"/>
                    <a:pt x="932" y="234"/>
                    <a:pt x="932" y="234"/>
                  </a:cubicBezTo>
                  <a:close/>
                  <a:moveTo>
                    <a:pt x="823" y="201"/>
                  </a:moveTo>
                  <a:cubicBezTo>
                    <a:pt x="799" y="201"/>
                    <a:pt x="799" y="201"/>
                    <a:pt x="799" y="201"/>
                  </a:cubicBezTo>
                  <a:cubicBezTo>
                    <a:pt x="799" y="225"/>
                    <a:pt x="799" y="225"/>
                    <a:pt x="799" y="225"/>
                  </a:cubicBezTo>
                  <a:cubicBezTo>
                    <a:pt x="823" y="225"/>
                    <a:pt x="823" y="225"/>
                    <a:pt x="823" y="225"/>
                  </a:cubicBezTo>
                  <a:cubicBezTo>
                    <a:pt x="823" y="201"/>
                    <a:pt x="823" y="201"/>
                    <a:pt x="823" y="201"/>
                  </a:cubicBezTo>
                  <a:cubicBezTo>
                    <a:pt x="823" y="201"/>
                    <a:pt x="823" y="201"/>
                    <a:pt x="823" y="201"/>
                  </a:cubicBezTo>
                  <a:close/>
                  <a:moveTo>
                    <a:pt x="859" y="201"/>
                  </a:moveTo>
                  <a:cubicBezTo>
                    <a:pt x="835" y="201"/>
                    <a:pt x="835" y="201"/>
                    <a:pt x="835" y="201"/>
                  </a:cubicBezTo>
                  <a:cubicBezTo>
                    <a:pt x="835" y="225"/>
                    <a:pt x="835" y="225"/>
                    <a:pt x="835" y="225"/>
                  </a:cubicBezTo>
                  <a:cubicBezTo>
                    <a:pt x="859" y="225"/>
                    <a:pt x="859" y="225"/>
                    <a:pt x="859" y="225"/>
                  </a:cubicBezTo>
                  <a:cubicBezTo>
                    <a:pt x="859" y="201"/>
                    <a:pt x="859" y="201"/>
                    <a:pt x="859" y="201"/>
                  </a:cubicBezTo>
                  <a:cubicBezTo>
                    <a:pt x="859" y="201"/>
                    <a:pt x="859" y="201"/>
                    <a:pt x="859" y="201"/>
                  </a:cubicBezTo>
                  <a:close/>
                  <a:moveTo>
                    <a:pt x="895" y="201"/>
                  </a:moveTo>
                  <a:cubicBezTo>
                    <a:pt x="872" y="201"/>
                    <a:pt x="872" y="201"/>
                    <a:pt x="872" y="201"/>
                  </a:cubicBezTo>
                  <a:cubicBezTo>
                    <a:pt x="872" y="225"/>
                    <a:pt x="872" y="225"/>
                    <a:pt x="872" y="225"/>
                  </a:cubicBezTo>
                  <a:cubicBezTo>
                    <a:pt x="895" y="225"/>
                    <a:pt x="895" y="225"/>
                    <a:pt x="895" y="225"/>
                  </a:cubicBezTo>
                  <a:cubicBezTo>
                    <a:pt x="895" y="201"/>
                    <a:pt x="895" y="201"/>
                    <a:pt x="895" y="201"/>
                  </a:cubicBezTo>
                  <a:cubicBezTo>
                    <a:pt x="895" y="201"/>
                    <a:pt x="895" y="201"/>
                    <a:pt x="895" y="201"/>
                  </a:cubicBezTo>
                  <a:close/>
                  <a:moveTo>
                    <a:pt x="932" y="201"/>
                  </a:moveTo>
                  <a:cubicBezTo>
                    <a:pt x="909" y="201"/>
                    <a:pt x="909" y="201"/>
                    <a:pt x="909" y="201"/>
                  </a:cubicBezTo>
                  <a:cubicBezTo>
                    <a:pt x="909" y="225"/>
                    <a:pt x="909" y="225"/>
                    <a:pt x="909" y="225"/>
                  </a:cubicBezTo>
                  <a:cubicBezTo>
                    <a:pt x="932" y="225"/>
                    <a:pt x="932" y="225"/>
                    <a:pt x="932" y="225"/>
                  </a:cubicBezTo>
                  <a:cubicBezTo>
                    <a:pt x="932" y="201"/>
                    <a:pt x="932" y="201"/>
                    <a:pt x="932" y="201"/>
                  </a:cubicBezTo>
                  <a:cubicBezTo>
                    <a:pt x="932" y="201"/>
                    <a:pt x="932" y="201"/>
                    <a:pt x="932" y="201"/>
                  </a:cubicBezTo>
                  <a:close/>
                  <a:moveTo>
                    <a:pt x="823" y="168"/>
                  </a:moveTo>
                  <a:cubicBezTo>
                    <a:pt x="799" y="168"/>
                    <a:pt x="799" y="168"/>
                    <a:pt x="799" y="168"/>
                  </a:cubicBezTo>
                  <a:cubicBezTo>
                    <a:pt x="799" y="191"/>
                    <a:pt x="799" y="191"/>
                    <a:pt x="799" y="191"/>
                  </a:cubicBezTo>
                  <a:cubicBezTo>
                    <a:pt x="823" y="191"/>
                    <a:pt x="823" y="191"/>
                    <a:pt x="823" y="191"/>
                  </a:cubicBezTo>
                  <a:cubicBezTo>
                    <a:pt x="823" y="168"/>
                    <a:pt x="823" y="168"/>
                    <a:pt x="823" y="168"/>
                  </a:cubicBezTo>
                  <a:cubicBezTo>
                    <a:pt x="823" y="168"/>
                    <a:pt x="823" y="168"/>
                    <a:pt x="823" y="168"/>
                  </a:cubicBezTo>
                  <a:close/>
                  <a:moveTo>
                    <a:pt x="859" y="168"/>
                  </a:moveTo>
                  <a:cubicBezTo>
                    <a:pt x="835" y="168"/>
                    <a:pt x="835" y="168"/>
                    <a:pt x="835" y="168"/>
                  </a:cubicBezTo>
                  <a:cubicBezTo>
                    <a:pt x="835" y="191"/>
                    <a:pt x="835" y="191"/>
                    <a:pt x="835" y="191"/>
                  </a:cubicBezTo>
                  <a:cubicBezTo>
                    <a:pt x="859" y="191"/>
                    <a:pt x="859" y="191"/>
                    <a:pt x="859" y="191"/>
                  </a:cubicBezTo>
                  <a:cubicBezTo>
                    <a:pt x="859" y="168"/>
                    <a:pt x="859" y="168"/>
                    <a:pt x="859" y="168"/>
                  </a:cubicBezTo>
                  <a:cubicBezTo>
                    <a:pt x="859" y="168"/>
                    <a:pt x="859" y="168"/>
                    <a:pt x="859" y="168"/>
                  </a:cubicBezTo>
                  <a:close/>
                  <a:moveTo>
                    <a:pt x="895" y="168"/>
                  </a:moveTo>
                  <a:cubicBezTo>
                    <a:pt x="872" y="168"/>
                    <a:pt x="872" y="168"/>
                    <a:pt x="872" y="168"/>
                  </a:cubicBezTo>
                  <a:cubicBezTo>
                    <a:pt x="872" y="191"/>
                    <a:pt x="872" y="191"/>
                    <a:pt x="872" y="191"/>
                  </a:cubicBezTo>
                  <a:cubicBezTo>
                    <a:pt x="895" y="191"/>
                    <a:pt x="895" y="191"/>
                    <a:pt x="895" y="191"/>
                  </a:cubicBezTo>
                  <a:cubicBezTo>
                    <a:pt x="895" y="168"/>
                    <a:pt x="895" y="168"/>
                    <a:pt x="895" y="168"/>
                  </a:cubicBezTo>
                  <a:cubicBezTo>
                    <a:pt x="895" y="168"/>
                    <a:pt x="895" y="168"/>
                    <a:pt x="895" y="168"/>
                  </a:cubicBezTo>
                  <a:close/>
                  <a:moveTo>
                    <a:pt x="932" y="168"/>
                  </a:moveTo>
                  <a:cubicBezTo>
                    <a:pt x="909" y="168"/>
                    <a:pt x="909" y="168"/>
                    <a:pt x="909" y="168"/>
                  </a:cubicBezTo>
                  <a:cubicBezTo>
                    <a:pt x="909" y="191"/>
                    <a:pt x="909" y="191"/>
                    <a:pt x="909" y="191"/>
                  </a:cubicBezTo>
                  <a:cubicBezTo>
                    <a:pt x="932" y="191"/>
                    <a:pt x="932" y="191"/>
                    <a:pt x="932" y="191"/>
                  </a:cubicBezTo>
                  <a:cubicBezTo>
                    <a:pt x="932" y="168"/>
                    <a:pt x="932" y="168"/>
                    <a:pt x="932" y="168"/>
                  </a:cubicBezTo>
                  <a:cubicBezTo>
                    <a:pt x="932" y="168"/>
                    <a:pt x="932" y="168"/>
                    <a:pt x="932" y="168"/>
                  </a:cubicBezTo>
                  <a:close/>
                  <a:moveTo>
                    <a:pt x="823" y="134"/>
                  </a:moveTo>
                  <a:cubicBezTo>
                    <a:pt x="799" y="134"/>
                    <a:pt x="799" y="134"/>
                    <a:pt x="799" y="134"/>
                  </a:cubicBezTo>
                  <a:cubicBezTo>
                    <a:pt x="799" y="158"/>
                    <a:pt x="799" y="158"/>
                    <a:pt x="799" y="158"/>
                  </a:cubicBezTo>
                  <a:cubicBezTo>
                    <a:pt x="823" y="158"/>
                    <a:pt x="823" y="158"/>
                    <a:pt x="823" y="158"/>
                  </a:cubicBezTo>
                  <a:cubicBezTo>
                    <a:pt x="823" y="134"/>
                    <a:pt x="823" y="134"/>
                    <a:pt x="823" y="134"/>
                  </a:cubicBezTo>
                  <a:cubicBezTo>
                    <a:pt x="823" y="134"/>
                    <a:pt x="823" y="134"/>
                    <a:pt x="823" y="134"/>
                  </a:cubicBezTo>
                  <a:close/>
                  <a:moveTo>
                    <a:pt x="895" y="134"/>
                  </a:moveTo>
                  <a:cubicBezTo>
                    <a:pt x="872" y="134"/>
                    <a:pt x="872" y="134"/>
                    <a:pt x="872" y="134"/>
                  </a:cubicBezTo>
                  <a:cubicBezTo>
                    <a:pt x="872" y="158"/>
                    <a:pt x="872" y="158"/>
                    <a:pt x="872" y="158"/>
                  </a:cubicBezTo>
                  <a:cubicBezTo>
                    <a:pt x="895" y="158"/>
                    <a:pt x="895" y="158"/>
                    <a:pt x="895" y="158"/>
                  </a:cubicBezTo>
                  <a:cubicBezTo>
                    <a:pt x="895" y="134"/>
                    <a:pt x="895" y="134"/>
                    <a:pt x="895" y="134"/>
                  </a:cubicBezTo>
                  <a:cubicBezTo>
                    <a:pt x="895" y="134"/>
                    <a:pt x="895" y="134"/>
                    <a:pt x="895" y="134"/>
                  </a:cubicBezTo>
                  <a:close/>
                  <a:moveTo>
                    <a:pt x="932" y="134"/>
                  </a:moveTo>
                  <a:cubicBezTo>
                    <a:pt x="909" y="134"/>
                    <a:pt x="909" y="134"/>
                    <a:pt x="909" y="134"/>
                  </a:cubicBezTo>
                  <a:cubicBezTo>
                    <a:pt x="909" y="158"/>
                    <a:pt x="909" y="158"/>
                    <a:pt x="909" y="158"/>
                  </a:cubicBezTo>
                  <a:cubicBezTo>
                    <a:pt x="932" y="158"/>
                    <a:pt x="932" y="158"/>
                    <a:pt x="932" y="158"/>
                  </a:cubicBezTo>
                  <a:cubicBezTo>
                    <a:pt x="932" y="134"/>
                    <a:pt x="932" y="134"/>
                    <a:pt x="932" y="134"/>
                  </a:cubicBezTo>
                  <a:cubicBezTo>
                    <a:pt x="932" y="134"/>
                    <a:pt x="932" y="134"/>
                    <a:pt x="932" y="134"/>
                  </a:cubicBezTo>
                  <a:close/>
                  <a:moveTo>
                    <a:pt x="823" y="100"/>
                  </a:moveTo>
                  <a:cubicBezTo>
                    <a:pt x="799" y="100"/>
                    <a:pt x="799" y="100"/>
                    <a:pt x="799" y="100"/>
                  </a:cubicBezTo>
                  <a:cubicBezTo>
                    <a:pt x="799" y="124"/>
                    <a:pt x="799" y="124"/>
                    <a:pt x="799" y="124"/>
                  </a:cubicBezTo>
                  <a:cubicBezTo>
                    <a:pt x="823" y="124"/>
                    <a:pt x="823" y="124"/>
                    <a:pt x="823" y="124"/>
                  </a:cubicBezTo>
                  <a:cubicBezTo>
                    <a:pt x="823" y="100"/>
                    <a:pt x="823" y="100"/>
                    <a:pt x="823" y="100"/>
                  </a:cubicBezTo>
                  <a:cubicBezTo>
                    <a:pt x="823" y="100"/>
                    <a:pt x="823" y="100"/>
                    <a:pt x="823" y="100"/>
                  </a:cubicBezTo>
                  <a:close/>
                  <a:moveTo>
                    <a:pt x="895" y="100"/>
                  </a:moveTo>
                  <a:cubicBezTo>
                    <a:pt x="872" y="100"/>
                    <a:pt x="872" y="100"/>
                    <a:pt x="872" y="100"/>
                  </a:cubicBezTo>
                  <a:cubicBezTo>
                    <a:pt x="872" y="124"/>
                    <a:pt x="872" y="124"/>
                    <a:pt x="872" y="124"/>
                  </a:cubicBezTo>
                  <a:cubicBezTo>
                    <a:pt x="895" y="124"/>
                    <a:pt x="895" y="124"/>
                    <a:pt x="895" y="124"/>
                  </a:cubicBezTo>
                  <a:cubicBezTo>
                    <a:pt x="895" y="100"/>
                    <a:pt x="895" y="100"/>
                    <a:pt x="895" y="100"/>
                  </a:cubicBezTo>
                  <a:cubicBezTo>
                    <a:pt x="895" y="100"/>
                    <a:pt x="895" y="100"/>
                    <a:pt x="895" y="100"/>
                  </a:cubicBezTo>
                  <a:close/>
                  <a:moveTo>
                    <a:pt x="932" y="100"/>
                  </a:moveTo>
                  <a:cubicBezTo>
                    <a:pt x="909" y="100"/>
                    <a:pt x="909" y="100"/>
                    <a:pt x="909" y="100"/>
                  </a:cubicBezTo>
                  <a:cubicBezTo>
                    <a:pt x="909" y="124"/>
                    <a:pt x="909" y="124"/>
                    <a:pt x="909" y="124"/>
                  </a:cubicBezTo>
                  <a:cubicBezTo>
                    <a:pt x="932" y="124"/>
                    <a:pt x="932" y="124"/>
                    <a:pt x="932" y="124"/>
                  </a:cubicBezTo>
                  <a:cubicBezTo>
                    <a:pt x="932" y="100"/>
                    <a:pt x="932" y="100"/>
                    <a:pt x="932" y="100"/>
                  </a:cubicBezTo>
                  <a:cubicBezTo>
                    <a:pt x="932" y="100"/>
                    <a:pt x="932" y="100"/>
                    <a:pt x="932" y="100"/>
                  </a:cubicBezTo>
                  <a:close/>
                  <a:moveTo>
                    <a:pt x="823" y="67"/>
                  </a:moveTo>
                  <a:cubicBezTo>
                    <a:pt x="799" y="67"/>
                    <a:pt x="799" y="67"/>
                    <a:pt x="799" y="67"/>
                  </a:cubicBezTo>
                  <a:cubicBezTo>
                    <a:pt x="799" y="90"/>
                    <a:pt x="799" y="90"/>
                    <a:pt x="799" y="90"/>
                  </a:cubicBezTo>
                  <a:cubicBezTo>
                    <a:pt x="823" y="90"/>
                    <a:pt x="823" y="90"/>
                    <a:pt x="823" y="90"/>
                  </a:cubicBezTo>
                  <a:cubicBezTo>
                    <a:pt x="823" y="67"/>
                    <a:pt x="823" y="67"/>
                    <a:pt x="823" y="67"/>
                  </a:cubicBezTo>
                  <a:cubicBezTo>
                    <a:pt x="823" y="67"/>
                    <a:pt x="823" y="67"/>
                    <a:pt x="823" y="67"/>
                  </a:cubicBezTo>
                  <a:close/>
                  <a:moveTo>
                    <a:pt x="932" y="67"/>
                  </a:moveTo>
                  <a:cubicBezTo>
                    <a:pt x="909" y="67"/>
                    <a:pt x="909" y="67"/>
                    <a:pt x="909" y="67"/>
                  </a:cubicBezTo>
                  <a:cubicBezTo>
                    <a:pt x="909" y="90"/>
                    <a:pt x="909" y="90"/>
                    <a:pt x="909" y="90"/>
                  </a:cubicBezTo>
                  <a:cubicBezTo>
                    <a:pt x="932" y="90"/>
                    <a:pt x="932" y="90"/>
                    <a:pt x="932" y="90"/>
                  </a:cubicBezTo>
                  <a:cubicBezTo>
                    <a:pt x="932" y="67"/>
                    <a:pt x="932" y="67"/>
                    <a:pt x="932" y="67"/>
                  </a:cubicBezTo>
                  <a:cubicBezTo>
                    <a:pt x="932" y="67"/>
                    <a:pt x="932" y="67"/>
                    <a:pt x="932" y="67"/>
                  </a:cubicBezTo>
                  <a:close/>
                  <a:moveTo>
                    <a:pt x="823" y="33"/>
                  </a:moveTo>
                  <a:cubicBezTo>
                    <a:pt x="799" y="33"/>
                    <a:pt x="799" y="33"/>
                    <a:pt x="799" y="33"/>
                  </a:cubicBezTo>
                  <a:cubicBezTo>
                    <a:pt x="799" y="57"/>
                    <a:pt x="799" y="57"/>
                    <a:pt x="799" y="57"/>
                  </a:cubicBezTo>
                  <a:cubicBezTo>
                    <a:pt x="823" y="57"/>
                    <a:pt x="823" y="57"/>
                    <a:pt x="823" y="57"/>
                  </a:cubicBezTo>
                  <a:cubicBezTo>
                    <a:pt x="823" y="33"/>
                    <a:pt x="823" y="33"/>
                    <a:pt x="823" y="33"/>
                  </a:cubicBezTo>
                  <a:cubicBezTo>
                    <a:pt x="823" y="33"/>
                    <a:pt x="823" y="33"/>
                    <a:pt x="823" y="33"/>
                  </a:cubicBezTo>
                  <a:close/>
                  <a:moveTo>
                    <a:pt x="932" y="33"/>
                  </a:moveTo>
                  <a:cubicBezTo>
                    <a:pt x="909" y="33"/>
                    <a:pt x="909" y="33"/>
                    <a:pt x="909" y="33"/>
                  </a:cubicBezTo>
                  <a:cubicBezTo>
                    <a:pt x="909" y="57"/>
                    <a:pt x="909" y="57"/>
                    <a:pt x="909" y="57"/>
                  </a:cubicBezTo>
                  <a:cubicBezTo>
                    <a:pt x="932" y="57"/>
                    <a:pt x="932" y="57"/>
                    <a:pt x="932" y="57"/>
                  </a:cubicBezTo>
                  <a:cubicBezTo>
                    <a:pt x="932" y="33"/>
                    <a:pt x="932" y="33"/>
                    <a:pt x="932" y="33"/>
                  </a:cubicBezTo>
                  <a:cubicBezTo>
                    <a:pt x="932" y="33"/>
                    <a:pt x="932" y="33"/>
                    <a:pt x="932" y="33"/>
                  </a:cubicBezTo>
                  <a:close/>
                  <a:moveTo>
                    <a:pt x="823" y="0"/>
                  </a:moveTo>
                  <a:cubicBezTo>
                    <a:pt x="799" y="0"/>
                    <a:pt x="799" y="0"/>
                    <a:pt x="799" y="0"/>
                  </a:cubicBezTo>
                  <a:cubicBezTo>
                    <a:pt x="799" y="24"/>
                    <a:pt x="799" y="24"/>
                    <a:pt x="799" y="24"/>
                  </a:cubicBezTo>
                  <a:cubicBezTo>
                    <a:pt x="823" y="24"/>
                    <a:pt x="823" y="24"/>
                    <a:pt x="823" y="24"/>
                  </a:cubicBezTo>
                  <a:cubicBezTo>
                    <a:pt x="823" y="0"/>
                    <a:pt x="823" y="0"/>
                    <a:pt x="823" y="0"/>
                  </a:cubicBezTo>
                  <a:cubicBezTo>
                    <a:pt x="823" y="0"/>
                    <a:pt x="823" y="0"/>
                    <a:pt x="823" y="0"/>
                  </a:cubicBezTo>
                  <a:close/>
                  <a:moveTo>
                    <a:pt x="460" y="368"/>
                  </a:moveTo>
                  <a:cubicBezTo>
                    <a:pt x="437" y="368"/>
                    <a:pt x="437" y="368"/>
                    <a:pt x="437" y="368"/>
                  </a:cubicBezTo>
                  <a:cubicBezTo>
                    <a:pt x="437" y="392"/>
                    <a:pt x="437" y="392"/>
                    <a:pt x="437" y="392"/>
                  </a:cubicBezTo>
                  <a:cubicBezTo>
                    <a:pt x="460" y="392"/>
                    <a:pt x="460" y="392"/>
                    <a:pt x="460" y="392"/>
                  </a:cubicBezTo>
                  <a:cubicBezTo>
                    <a:pt x="460" y="368"/>
                    <a:pt x="460" y="368"/>
                    <a:pt x="460" y="368"/>
                  </a:cubicBezTo>
                  <a:cubicBezTo>
                    <a:pt x="460" y="368"/>
                    <a:pt x="460" y="368"/>
                    <a:pt x="460" y="368"/>
                  </a:cubicBezTo>
                  <a:close/>
                  <a:moveTo>
                    <a:pt x="497" y="368"/>
                  </a:moveTo>
                  <a:cubicBezTo>
                    <a:pt x="473" y="368"/>
                    <a:pt x="473" y="368"/>
                    <a:pt x="473" y="368"/>
                  </a:cubicBezTo>
                  <a:cubicBezTo>
                    <a:pt x="473" y="392"/>
                    <a:pt x="473" y="392"/>
                    <a:pt x="473" y="392"/>
                  </a:cubicBezTo>
                  <a:cubicBezTo>
                    <a:pt x="497" y="392"/>
                    <a:pt x="497" y="392"/>
                    <a:pt x="497" y="392"/>
                  </a:cubicBezTo>
                  <a:cubicBezTo>
                    <a:pt x="497" y="368"/>
                    <a:pt x="497" y="368"/>
                    <a:pt x="497" y="368"/>
                  </a:cubicBezTo>
                  <a:cubicBezTo>
                    <a:pt x="497" y="368"/>
                    <a:pt x="497" y="368"/>
                    <a:pt x="497" y="368"/>
                  </a:cubicBezTo>
                  <a:close/>
                  <a:moveTo>
                    <a:pt x="460" y="335"/>
                  </a:moveTo>
                  <a:cubicBezTo>
                    <a:pt x="437" y="335"/>
                    <a:pt x="437" y="335"/>
                    <a:pt x="437" y="335"/>
                  </a:cubicBezTo>
                  <a:cubicBezTo>
                    <a:pt x="437" y="358"/>
                    <a:pt x="437" y="358"/>
                    <a:pt x="437" y="358"/>
                  </a:cubicBezTo>
                  <a:cubicBezTo>
                    <a:pt x="460" y="358"/>
                    <a:pt x="460" y="358"/>
                    <a:pt x="460" y="358"/>
                  </a:cubicBezTo>
                  <a:cubicBezTo>
                    <a:pt x="460" y="335"/>
                    <a:pt x="460" y="335"/>
                    <a:pt x="460" y="335"/>
                  </a:cubicBezTo>
                  <a:cubicBezTo>
                    <a:pt x="460" y="335"/>
                    <a:pt x="460" y="335"/>
                    <a:pt x="460" y="335"/>
                  </a:cubicBezTo>
                  <a:close/>
                  <a:moveTo>
                    <a:pt x="497" y="335"/>
                  </a:moveTo>
                  <a:cubicBezTo>
                    <a:pt x="473" y="335"/>
                    <a:pt x="473" y="335"/>
                    <a:pt x="473" y="335"/>
                  </a:cubicBezTo>
                  <a:cubicBezTo>
                    <a:pt x="473" y="358"/>
                    <a:pt x="473" y="358"/>
                    <a:pt x="473" y="358"/>
                  </a:cubicBezTo>
                  <a:cubicBezTo>
                    <a:pt x="497" y="358"/>
                    <a:pt x="497" y="358"/>
                    <a:pt x="497" y="358"/>
                  </a:cubicBezTo>
                  <a:cubicBezTo>
                    <a:pt x="497" y="335"/>
                    <a:pt x="497" y="335"/>
                    <a:pt x="497" y="335"/>
                  </a:cubicBezTo>
                  <a:cubicBezTo>
                    <a:pt x="497" y="335"/>
                    <a:pt x="497" y="335"/>
                    <a:pt x="497" y="335"/>
                  </a:cubicBezTo>
                  <a:close/>
                  <a:moveTo>
                    <a:pt x="460" y="301"/>
                  </a:moveTo>
                  <a:cubicBezTo>
                    <a:pt x="437" y="301"/>
                    <a:pt x="437" y="301"/>
                    <a:pt x="437" y="301"/>
                  </a:cubicBezTo>
                  <a:cubicBezTo>
                    <a:pt x="437" y="325"/>
                    <a:pt x="437" y="325"/>
                    <a:pt x="437" y="325"/>
                  </a:cubicBezTo>
                  <a:cubicBezTo>
                    <a:pt x="460" y="325"/>
                    <a:pt x="460" y="325"/>
                    <a:pt x="460" y="325"/>
                  </a:cubicBezTo>
                  <a:cubicBezTo>
                    <a:pt x="460" y="301"/>
                    <a:pt x="460" y="301"/>
                    <a:pt x="460" y="301"/>
                  </a:cubicBezTo>
                  <a:cubicBezTo>
                    <a:pt x="460" y="301"/>
                    <a:pt x="460" y="301"/>
                    <a:pt x="460" y="301"/>
                  </a:cubicBezTo>
                  <a:close/>
                  <a:moveTo>
                    <a:pt x="497" y="301"/>
                  </a:moveTo>
                  <a:cubicBezTo>
                    <a:pt x="473" y="301"/>
                    <a:pt x="473" y="301"/>
                    <a:pt x="473" y="301"/>
                  </a:cubicBezTo>
                  <a:cubicBezTo>
                    <a:pt x="473" y="325"/>
                    <a:pt x="473" y="325"/>
                    <a:pt x="473" y="325"/>
                  </a:cubicBezTo>
                  <a:cubicBezTo>
                    <a:pt x="497" y="325"/>
                    <a:pt x="497" y="325"/>
                    <a:pt x="497" y="325"/>
                  </a:cubicBezTo>
                  <a:cubicBezTo>
                    <a:pt x="497" y="301"/>
                    <a:pt x="497" y="301"/>
                    <a:pt x="497" y="301"/>
                  </a:cubicBezTo>
                  <a:cubicBezTo>
                    <a:pt x="497" y="301"/>
                    <a:pt x="497" y="301"/>
                    <a:pt x="497" y="301"/>
                  </a:cubicBezTo>
                  <a:close/>
                  <a:moveTo>
                    <a:pt x="460" y="268"/>
                  </a:moveTo>
                  <a:cubicBezTo>
                    <a:pt x="437" y="268"/>
                    <a:pt x="437" y="268"/>
                    <a:pt x="437" y="268"/>
                  </a:cubicBezTo>
                  <a:cubicBezTo>
                    <a:pt x="437" y="291"/>
                    <a:pt x="437" y="291"/>
                    <a:pt x="437" y="291"/>
                  </a:cubicBezTo>
                  <a:cubicBezTo>
                    <a:pt x="460" y="291"/>
                    <a:pt x="460" y="291"/>
                    <a:pt x="460" y="291"/>
                  </a:cubicBezTo>
                  <a:cubicBezTo>
                    <a:pt x="460" y="268"/>
                    <a:pt x="460" y="268"/>
                    <a:pt x="460" y="268"/>
                  </a:cubicBezTo>
                  <a:cubicBezTo>
                    <a:pt x="460" y="268"/>
                    <a:pt x="460" y="268"/>
                    <a:pt x="460" y="268"/>
                  </a:cubicBezTo>
                  <a:close/>
                  <a:moveTo>
                    <a:pt x="497" y="268"/>
                  </a:moveTo>
                  <a:cubicBezTo>
                    <a:pt x="473" y="268"/>
                    <a:pt x="473" y="268"/>
                    <a:pt x="473" y="268"/>
                  </a:cubicBezTo>
                  <a:cubicBezTo>
                    <a:pt x="473" y="291"/>
                    <a:pt x="473" y="291"/>
                    <a:pt x="473" y="291"/>
                  </a:cubicBezTo>
                  <a:cubicBezTo>
                    <a:pt x="497" y="291"/>
                    <a:pt x="497" y="291"/>
                    <a:pt x="497" y="291"/>
                  </a:cubicBezTo>
                  <a:cubicBezTo>
                    <a:pt x="497" y="268"/>
                    <a:pt x="497" y="268"/>
                    <a:pt x="497" y="268"/>
                  </a:cubicBezTo>
                  <a:cubicBezTo>
                    <a:pt x="497" y="268"/>
                    <a:pt x="497" y="268"/>
                    <a:pt x="497" y="268"/>
                  </a:cubicBezTo>
                  <a:close/>
                  <a:moveTo>
                    <a:pt x="460" y="234"/>
                  </a:moveTo>
                  <a:cubicBezTo>
                    <a:pt x="437" y="234"/>
                    <a:pt x="437" y="234"/>
                    <a:pt x="437" y="234"/>
                  </a:cubicBezTo>
                  <a:cubicBezTo>
                    <a:pt x="437" y="258"/>
                    <a:pt x="437" y="258"/>
                    <a:pt x="437" y="258"/>
                  </a:cubicBezTo>
                  <a:cubicBezTo>
                    <a:pt x="460" y="258"/>
                    <a:pt x="460" y="258"/>
                    <a:pt x="460" y="258"/>
                  </a:cubicBezTo>
                  <a:cubicBezTo>
                    <a:pt x="460" y="234"/>
                    <a:pt x="460" y="234"/>
                    <a:pt x="460" y="234"/>
                  </a:cubicBezTo>
                  <a:cubicBezTo>
                    <a:pt x="460" y="234"/>
                    <a:pt x="460" y="234"/>
                    <a:pt x="460" y="234"/>
                  </a:cubicBezTo>
                  <a:close/>
                  <a:moveTo>
                    <a:pt x="497" y="234"/>
                  </a:moveTo>
                  <a:cubicBezTo>
                    <a:pt x="473" y="234"/>
                    <a:pt x="473" y="234"/>
                    <a:pt x="473" y="234"/>
                  </a:cubicBezTo>
                  <a:cubicBezTo>
                    <a:pt x="473" y="258"/>
                    <a:pt x="473" y="258"/>
                    <a:pt x="473" y="258"/>
                  </a:cubicBezTo>
                  <a:cubicBezTo>
                    <a:pt x="497" y="258"/>
                    <a:pt x="497" y="258"/>
                    <a:pt x="497" y="258"/>
                  </a:cubicBezTo>
                  <a:cubicBezTo>
                    <a:pt x="497" y="234"/>
                    <a:pt x="497" y="234"/>
                    <a:pt x="497" y="234"/>
                  </a:cubicBezTo>
                  <a:cubicBezTo>
                    <a:pt x="497" y="234"/>
                    <a:pt x="497" y="234"/>
                    <a:pt x="497" y="234"/>
                  </a:cubicBezTo>
                  <a:close/>
                  <a:moveTo>
                    <a:pt x="460" y="201"/>
                  </a:moveTo>
                  <a:cubicBezTo>
                    <a:pt x="437" y="201"/>
                    <a:pt x="437" y="201"/>
                    <a:pt x="437" y="201"/>
                  </a:cubicBezTo>
                  <a:cubicBezTo>
                    <a:pt x="437" y="225"/>
                    <a:pt x="437" y="225"/>
                    <a:pt x="437" y="225"/>
                  </a:cubicBezTo>
                  <a:cubicBezTo>
                    <a:pt x="460" y="225"/>
                    <a:pt x="460" y="225"/>
                    <a:pt x="460" y="225"/>
                  </a:cubicBezTo>
                  <a:cubicBezTo>
                    <a:pt x="460" y="201"/>
                    <a:pt x="460" y="201"/>
                    <a:pt x="460" y="201"/>
                  </a:cubicBezTo>
                  <a:cubicBezTo>
                    <a:pt x="460" y="201"/>
                    <a:pt x="460" y="201"/>
                    <a:pt x="460" y="201"/>
                  </a:cubicBezTo>
                  <a:close/>
                  <a:moveTo>
                    <a:pt x="460" y="168"/>
                  </a:moveTo>
                  <a:cubicBezTo>
                    <a:pt x="437" y="168"/>
                    <a:pt x="437" y="168"/>
                    <a:pt x="437" y="168"/>
                  </a:cubicBezTo>
                  <a:cubicBezTo>
                    <a:pt x="437" y="191"/>
                    <a:pt x="437" y="191"/>
                    <a:pt x="437" y="191"/>
                  </a:cubicBezTo>
                  <a:cubicBezTo>
                    <a:pt x="460" y="191"/>
                    <a:pt x="460" y="191"/>
                    <a:pt x="460" y="191"/>
                  </a:cubicBezTo>
                  <a:cubicBezTo>
                    <a:pt x="460" y="168"/>
                    <a:pt x="460" y="168"/>
                    <a:pt x="460" y="168"/>
                  </a:cubicBezTo>
                  <a:cubicBezTo>
                    <a:pt x="460" y="168"/>
                    <a:pt x="460" y="168"/>
                    <a:pt x="460" y="168"/>
                  </a:cubicBezTo>
                  <a:close/>
                  <a:moveTo>
                    <a:pt x="460" y="134"/>
                  </a:moveTo>
                  <a:cubicBezTo>
                    <a:pt x="437" y="134"/>
                    <a:pt x="437" y="134"/>
                    <a:pt x="437" y="134"/>
                  </a:cubicBezTo>
                  <a:cubicBezTo>
                    <a:pt x="437" y="158"/>
                    <a:pt x="437" y="158"/>
                    <a:pt x="437" y="158"/>
                  </a:cubicBezTo>
                  <a:cubicBezTo>
                    <a:pt x="460" y="158"/>
                    <a:pt x="460" y="158"/>
                    <a:pt x="460" y="158"/>
                  </a:cubicBezTo>
                  <a:cubicBezTo>
                    <a:pt x="460" y="134"/>
                    <a:pt x="460" y="134"/>
                    <a:pt x="460" y="134"/>
                  </a:cubicBezTo>
                  <a:cubicBezTo>
                    <a:pt x="460" y="134"/>
                    <a:pt x="460" y="134"/>
                    <a:pt x="460" y="134"/>
                  </a:cubicBezTo>
                  <a:close/>
                  <a:moveTo>
                    <a:pt x="460" y="100"/>
                  </a:moveTo>
                  <a:cubicBezTo>
                    <a:pt x="437" y="100"/>
                    <a:pt x="437" y="100"/>
                    <a:pt x="437" y="100"/>
                  </a:cubicBezTo>
                  <a:cubicBezTo>
                    <a:pt x="437" y="124"/>
                    <a:pt x="437" y="124"/>
                    <a:pt x="437" y="124"/>
                  </a:cubicBezTo>
                  <a:cubicBezTo>
                    <a:pt x="460" y="124"/>
                    <a:pt x="460" y="124"/>
                    <a:pt x="460" y="124"/>
                  </a:cubicBezTo>
                  <a:cubicBezTo>
                    <a:pt x="460" y="100"/>
                    <a:pt x="460" y="100"/>
                    <a:pt x="460" y="100"/>
                  </a:cubicBezTo>
                  <a:cubicBezTo>
                    <a:pt x="460" y="100"/>
                    <a:pt x="460" y="100"/>
                    <a:pt x="460" y="100"/>
                  </a:cubicBezTo>
                  <a:close/>
                  <a:moveTo>
                    <a:pt x="460" y="67"/>
                  </a:moveTo>
                  <a:cubicBezTo>
                    <a:pt x="437" y="67"/>
                    <a:pt x="437" y="67"/>
                    <a:pt x="437" y="67"/>
                  </a:cubicBezTo>
                  <a:cubicBezTo>
                    <a:pt x="437" y="90"/>
                    <a:pt x="437" y="90"/>
                    <a:pt x="437" y="90"/>
                  </a:cubicBezTo>
                  <a:cubicBezTo>
                    <a:pt x="460" y="90"/>
                    <a:pt x="460" y="90"/>
                    <a:pt x="460" y="90"/>
                  </a:cubicBezTo>
                  <a:cubicBezTo>
                    <a:pt x="460" y="67"/>
                    <a:pt x="460" y="67"/>
                    <a:pt x="460" y="67"/>
                  </a:cubicBezTo>
                  <a:cubicBezTo>
                    <a:pt x="460" y="67"/>
                    <a:pt x="460" y="67"/>
                    <a:pt x="460" y="67"/>
                  </a:cubicBezTo>
                  <a:close/>
                  <a:moveTo>
                    <a:pt x="460" y="33"/>
                  </a:moveTo>
                  <a:cubicBezTo>
                    <a:pt x="437" y="33"/>
                    <a:pt x="437" y="33"/>
                    <a:pt x="437" y="33"/>
                  </a:cubicBezTo>
                  <a:cubicBezTo>
                    <a:pt x="437" y="57"/>
                    <a:pt x="437" y="57"/>
                    <a:pt x="437" y="57"/>
                  </a:cubicBezTo>
                  <a:cubicBezTo>
                    <a:pt x="460" y="57"/>
                    <a:pt x="460" y="57"/>
                    <a:pt x="460" y="57"/>
                  </a:cubicBezTo>
                  <a:cubicBezTo>
                    <a:pt x="460" y="33"/>
                    <a:pt x="460" y="33"/>
                    <a:pt x="460" y="33"/>
                  </a:cubicBezTo>
                  <a:cubicBezTo>
                    <a:pt x="460" y="33"/>
                    <a:pt x="460" y="33"/>
                    <a:pt x="460" y="33"/>
                  </a:cubicBezTo>
                  <a:close/>
                  <a:moveTo>
                    <a:pt x="532" y="368"/>
                  </a:moveTo>
                  <a:cubicBezTo>
                    <a:pt x="509" y="368"/>
                    <a:pt x="509" y="368"/>
                    <a:pt x="509" y="368"/>
                  </a:cubicBezTo>
                  <a:cubicBezTo>
                    <a:pt x="509" y="392"/>
                    <a:pt x="509" y="392"/>
                    <a:pt x="509" y="392"/>
                  </a:cubicBezTo>
                  <a:cubicBezTo>
                    <a:pt x="532" y="392"/>
                    <a:pt x="532" y="392"/>
                    <a:pt x="532" y="392"/>
                  </a:cubicBezTo>
                  <a:cubicBezTo>
                    <a:pt x="532" y="368"/>
                    <a:pt x="532" y="368"/>
                    <a:pt x="532" y="368"/>
                  </a:cubicBezTo>
                  <a:cubicBezTo>
                    <a:pt x="532" y="368"/>
                    <a:pt x="532" y="368"/>
                    <a:pt x="532" y="368"/>
                  </a:cubicBezTo>
                  <a:close/>
                  <a:moveTo>
                    <a:pt x="568" y="368"/>
                  </a:moveTo>
                  <a:cubicBezTo>
                    <a:pt x="545" y="368"/>
                    <a:pt x="545" y="368"/>
                    <a:pt x="545" y="368"/>
                  </a:cubicBezTo>
                  <a:cubicBezTo>
                    <a:pt x="545" y="392"/>
                    <a:pt x="545" y="392"/>
                    <a:pt x="545" y="392"/>
                  </a:cubicBezTo>
                  <a:cubicBezTo>
                    <a:pt x="568" y="392"/>
                    <a:pt x="568" y="392"/>
                    <a:pt x="568" y="392"/>
                  </a:cubicBezTo>
                  <a:cubicBezTo>
                    <a:pt x="568" y="368"/>
                    <a:pt x="568" y="368"/>
                    <a:pt x="568" y="368"/>
                  </a:cubicBezTo>
                  <a:cubicBezTo>
                    <a:pt x="568" y="368"/>
                    <a:pt x="568" y="368"/>
                    <a:pt x="568" y="368"/>
                  </a:cubicBezTo>
                  <a:close/>
                  <a:moveTo>
                    <a:pt x="532" y="335"/>
                  </a:moveTo>
                  <a:cubicBezTo>
                    <a:pt x="509" y="335"/>
                    <a:pt x="509" y="335"/>
                    <a:pt x="509" y="335"/>
                  </a:cubicBezTo>
                  <a:cubicBezTo>
                    <a:pt x="509" y="358"/>
                    <a:pt x="509" y="358"/>
                    <a:pt x="509" y="358"/>
                  </a:cubicBezTo>
                  <a:cubicBezTo>
                    <a:pt x="532" y="358"/>
                    <a:pt x="532" y="358"/>
                    <a:pt x="532" y="358"/>
                  </a:cubicBezTo>
                  <a:cubicBezTo>
                    <a:pt x="532" y="335"/>
                    <a:pt x="532" y="335"/>
                    <a:pt x="532" y="335"/>
                  </a:cubicBezTo>
                  <a:cubicBezTo>
                    <a:pt x="532" y="335"/>
                    <a:pt x="532" y="335"/>
                    <a:pt x="532" y="335"/>
                  </a:cubicBezTo>
                  <a:close/>
                  <a:moveTo>
                    <a:pt x="568" y="335"/>
                  </a:moveTo>
                  <a:cubicBezTo>
                    <a:pt x="545" y="335"/>
                    <a:pt x="545" y="335"/>
                    <a:pt x="545" y="335"/>
                  </a:cubicBezTo>
                  <a:cubicBezTo>
                    <a:pt x="545" y="358"/>
                    <a:pt x="545" y="358"/>
                    <a:pt x="545" y="358"/>
                  </a:cubicBezTo>
                  <a:cubicBezTo>
                    <a:pt x="568" y="358"/>
                    <a:pt x="568" y="358"/>
                    <a:pt x="568" y="358"/>
                  </a:cubicBezTo>
                  <a:cubicBezTo>
                    <a:pt x="568" y="335"/>
                    <a:pt x="568" y="335"/>
                    <a:pt x="568" y="335"/>
                  </a:cubicBezTo>
                  <a:cubicBezTo>
                    <a:pt x="568" y="335"/>
                    <a:pt x="568" y="335"/>
                    <a:pt x="568" y="335"/>
                  </a:cubicBezTo>
                  <a:close/>
                  <a:moveTo>
                    <a:pt x="532" y="301"/>
                  </a:moveTo>
                  <a:cubicBezTo>
                    <a:pt x="509" y="301"/>
                    <a:pt x="509" y="301"/>
                    <a:pt x="509" y="301"/>
                  </a:cubicBezTo>
                  <a:cubicBezTo>
                    <a:pt x="509" y="325"/>
                    <a:pt x="509" y="325"/>
                    <a:pt x="509" y="325"/>
                  </a:cubicBezTo>
                  <a:cubicBezTo>
                    <a:pt x="532" y="325"/>
                    <a:pt x="532" y="325"/>
                    <a:pt x="532" y="325"/>
                  </a:cubicBezTo>
                  <a:cubicBezTo>
                    <a:pt x="532" y="301"/>
                    <a:pt x="532" y="301"/>
                    <a:pt x="532" y="301"/>
                  </a:cubicBezTo>
                  <a:cubicBezTo>
                    <a:pt x="532" y="301"/>
                    <a:pt x="532" y="301"/>
                    <a:pt x="532" y="301"/>
                  </a:cubicBezTo>
                  <a:close/>
                  <a:moveTo>
                    <a:pt x="568" y="301"/>
                  </a:moveTo>
                  <a:cubicBezTo>
                    <a:pt x="545" y="301"/>
                    <a:pt x="545" y="301"/>
                    <a:pt x="545" y="301"/>
                  </a:cubicBezTo>
                  <a:cubicBezTo>
                    <a:pt x="545" y="325"/>
                    <a:pt x="545" y="325"/>
                    <a:pt x="545" y="325"/>
                  </a:cubicBezTo>
                  <a:cubicBezTo>
                    <a:pt x="568" y="325"/>
                    <a:pt x="568" y="325"/>
                    <a:pt x="568" y="325"/>
                  </a:cubicBezTo>
                  <a:cubicBezTo>
                    <a:pt x="568" y="301"/>
                    <a:pt x="568" y="301"/>
                    <a:pt x="568" y="301"/>
                  </a:cubicBezTo>
                  <a:cubicBezTo>
                    <a:pt x="568" y="301"/>
                    <a:pt x="568" y="301"/>
                    <a:pt x="568" y="301"/>
                  </a:cubicBezTo>
                  <a:close/>
                  <a:moveTo>
                    <a:pt x="532" y="268"/>
                  </a:moveTo>
                  <a:cubicBezTo>
                    <a:pt x="509" y="268"/>
                    <a:pt x="509" y="268"/>
                    <a:pt x="509" y="268"/>
                  </a:cubicBezTo>
                  <a:cubicBezTo>
                    <a:pt x="509" y="291"/>
                    <a:pt x="509" y="291"/>
                    <a:pt x="509" y="291"/>
                  </a:cubicBezTo>
                  <a:cubicBezTo>
                    <a:pt x="532" y="291"/>
                    <a:pt x="532" y="291"/>
                    <a:pt x="532" y="291"/>
                  </a:cubicBezTo>
                  <a:cubicBezTo>
                    <a:pt x="532" y="268"/>
                    <a:pt x="532" y="268"/>
                    <a:pt x="532" y="268"/>
                  </a:cubicBezTo>
                  <a:cubicBezTo>
                    <a:pt x="532" y="268"/>
                    <a:pt x="532" y="268"/>
                    <a:pt x="532" y="268"/>
                  </a:cubicBezTo>
                  <a:close/>
                  <a:moveTo>
                    <a:pt x="568" y="268"/>
                  </a:moveTo>
                  <a:cubicBezTo>
                    <a:pt x="545" y="268"/>
                    <a:pt x="545" y="268"/>
                    <a:pt x="545" y="268"/>
                  </a:cubicBezTo>
                  <a:cubicBezTo>
                    <a:pt x="545" y="291"/>
                    <a:pt x="545" y="291"/>
                    <a:pt x="545" y="291"/>
                  </a:cubicBezTo>
                  <a:cubicBezTo>
                    <a:pt x="568" y="291"/>
                    <a:pt x="568" y="291"/>
                    <a:pt x="568" y="291"/>
                  </a:cubicBezTo>
                  <a:cubicBezTo>
                    <a:pt x="568" y="268"/>
                    <a:pt x="568" y="268"/>
                    <a:pt x="568" y="268"/>
                  </a:cubicBezTo>
                  <a:cubicBezTo>
                    <a:pt x="568" y="268"/>
                    <a:pt x="568" y="268"/>
                    <a:pt x="568" y="268"/>
                  </a:cubicBezTo>
                  <a:close/>
                  <a:moveTo>
                    <a:pt x="532" y="234"/>
                  </a:moveTo>
                  <a:cubicBezTo>
                    <a:pt x="509" y="234"/>
                    <a:pt x="509" y="234"/>
                    <a:pt x="509" y="234"/>
                  </a:cubicBezTo>
                  <a:cubicBezTo>
                    <a:pt x="509" y="258"/>
                    <a:pt x="509" y="258"/>
                    <a:pt x="509" y="258"/>
                  </a:cubicBezTo>
                  <a:cubicBezTo>
                    <a:pt x="532" y="258"/>
                    <a:pt x="532" y="258"/>
                    <a:pt x="532" y="258"/>
                  </a:cubicBezTo>
                  <a:cubicBezTo>
                    <a:pt x="532" y="234"/>
                    <a:pt x="532" y="234"/>
                    <a:pt x="532" y="234"/>
                  </a:cubicBezTo>
                  <a:cubicBezTo>
                    <a:pt x="532" y="234"/>
                    <a:pt x="532" y="234"/>
                    <a:pt x="532" y="234"/>
                  </a:cubicBezTo>
                  <a:close/>
                  <a:moveTo>
                    <a:pt x="568" y="234"/>
                  </a:moveTo>
                  <a:cubicBezTo>
                    <a:pt x="545" y="234"/>
                    <a:pt x="545" y="234"/>
                    <a:pt x="545" y="234"/>
                  </a:cubicBezTo>
                  <a:cubicBezTo>
                    <a:pt x="545" y="258"/>
                    <a:pt x="545" y="258"/>
                    <a:pt x="545" y="258"/>
                  </a:cubicBezTo>
                  <a:cubicBezTo>
                    <a:pt x="568" y="258"/>
                    <a:pt x="568" y="258"/>
                    <a:pt x="568" y="258"/>
                  </a:cubicBezTo>
                  <a:cubicBezTo>
                    <a:pt x="568" y="234"/>
                    <a:pt x="568" y="234"/>
                    <a:pt x="568" y="234"/>
                  </a:cubicBezTo>
                  <a:cubicBezTo>
                    <a:pt x="568" y="234"/>
                    <a:pt x="568" y="234"/>
                    <a:pt x="568" y="234"/>
                  </a:cubicBezTo>
                  <a:close/>
                  <a:moveTo>
                    <a:pt x="532" y="201"/>
                  </a:moveTo>
                  <a:cubicBezTo>
                    <a:pt x="509" y="201"/>
                    <a:pt x="509" y="201"/>
                    <a:pt x="509" y="201"/>
                  </a:cubicBezTo>
                  <a:cubicBezTo>
                    <a:pt x="509" y="225"/>
                    <a:pt x="509" y="225"/>
                    <a:pt x="509" y="225"/>
                  </a:cubicBezTo>
                  <a:cubicBezTo>
                    <a:pt x="532" y="225"/>
                    <a:pt x="532" y="225"/>
                    <a:pt x="532" y="225"/>
                  </a:cubicBezTo>
                  <a:cubicBezTo>
                    <a:pt x="532" y="201"/>
                    <a:pt x="532" y="201"/>
                    <a:pt x="532" y="201"/>
                  </a:cubicBezTo>
                  <a:cubicBezTo>
                    <a:pt x="532" y="201"/>
                    <a:pt x="532" y="201"/>
                    <a:pt x="532" y="201"/>
                  </a:cubicBezTo>
                  <a:close/>
                  <a:moveTo>
                    <a:pt x="568" y="201"/>
                  </a:moveTo>
                  <a:cubicBezTo>
                    <a:pt x="545" y="201"/>
                    <a:pt x="545" y="201"/>
                    <a:pt x="545" y="201"/>
                  </a:cubicBezTo>
                  <a:cubicBezTo>
                    <a:pt x="545" y="225"/>
                    <a:pt x="545" y="225"/>
                    <a:pt x="545" y="225"/>
                  </a:cubicBezTo>
                  <a:cubicBezTo>
                    <a:pt x="568" y="225"/>
                    <a:pt x="568" y="225"/>
                    <a:pt x="568" y="225"/>
                  </a:cubicBezTo>
                  <a:cubicBezTo>
                    <a:pt x="568" y="201"/>
                    <a:pt x="568" y="201"/>
                    <a:pt x="568" y="201"/>
                  </a:cubicBezTo>
                  <a:cubicBezTo>
                    <a:pt x="568" y="201"/>
                    <a:pt x="568" y="201"/>
                    <a:pt x="568" y="201"/>
                  </a:cubicBezTo>
                  <a:close/>
                  <a:moveTo>
                    <a:pt x="532" y="168"/>
                  </a:moveTo>
                  <a:cubicBezTo>
                    <a:pt x="509" y="168"/>
                    <a:pt x="509" y="168"/>
                    <a:pt x="509" y="168"/>
                  </a:cubicBezTo>
                  <a:cubicBezTo>
                    <a:pt x="509" y="191"/>
                    <a:pt x="509" y="191"/>
                    <a:pt x="509" y="191"/>
                  </a:cubicBezTo>
                  <a:cubicBezTo>
                    <a:pt x="532" y="191"/>
                    <a:pt x="532" y="191"/>
                    <a:pt x="532" y="191"/>
                  </a:cubicBezTo>
                  <a:cubicBezTo>
                    <a:pt x="532" y="168"/>
                    <a:pt x="532" y="168"/>
                    <a:pt x="532" y="168"/>
                  </a:cubicBezTo>
                  <a:cubicBezTo>
                    <a:pt x="532" y="168"/>
                    <a:pt x="532" y="168"/>
                    <a:pt x="532" y="168"/>
                  </a:cubicBezTo>
                  <a:close/>
                  <a:moveTo>
                    <a:pt x="568" y="168"/>
                  </a:moveTo>
                  <a:cubicBezTo>
                    <a:pt x="545" y="168"/>
                    <a:pt x="545" y="168"/>
                    <a:pt x="545" y="168"/>
                  </a:cubicBezTo>
                  <a:cubicBezTo>
                    <a:pt x="545" y="191"/>
                    <a:pt x="545" y="191"/>
                    <a:pt x="545" y="191"/>
                  </a:cubicBezTo>
                  <a:cubicBezTo>
                    <a:pt x="568" y="191"/>
                    <a:pt x="568" y="191"/>
                    <a:pt x="568" y="191"/>
                  </a:cubicBezTo>
                  <a:cubicBezTo>
                    <a:pt x="568" y="168"/>
                    <a:pt x="568" y="168"/>
                    <a:pt x="568" y="168"/>
                  </a:cubicBezTo>
                  <a:cubicBezTo>
                    <a:pt x="568" y="168"/>
                    <a:pt x="568" y="168"/>
                    <a:pt x="568" y="168"/>
                  </a:cubicBezTo>
                  <a:close/>
                  <a:moveTo>
                    <a:pt x="568" y="134"/>
                  </a:moveTo>
                  <a:cubicBezTo>
                    <a:pt x="545" y="134"/>
                    <a:pt x="545" y="134"/>
                    <a:pt x="545" y="134"/>
                  </a:cubicBezTo>
                  <a:cubicBezTo>
                    <a:pt x="545" y="158"/>
                    <a:pt x="545" y="158"/>
                    <a:pt x="545" y="158"/>
                  </a:cubicBezTo>
                  <a:cubicBezTo>
                    <a:pt x="568" y="158"/>
                    <a:pt x="568" y="158"/>
                    <a:pt x="568" y="158"/>
                  </a:cubicBezTo>
                  <a:cubicBezTo>
                    <a:pt x="568" y="134"/>
                    <a:pt x="568" y="134"/>
                    <a:pt x="568" y="134"/>
                  </a:cubicBezTo>
                  <a:cubicBezTo>
                    <a:pt x="568" y="134"/>
                    <a:pt x="568" y="134"/>
                    <a:pt x="568" y="134"/>
                  </a:cubicBezTo>
                  <a:close/>
                  <a:moveTo>
                    <a:pt x="568" y="100"/>
                  </a:moveTo>
                  <a:cubicBezTo>
                    <a:pt x="545" y="100"/>
                    <a:pt x="545" y="100"/>
                    <a:pt x="545" y="100"/>
                  </a:cubicBezTo>
                  <a:cubicBezTo>
                    <a:pt x="545" y="124"/>
                    <a:pt x="545" y="124"/>
                    <a:pt x="545" y="124"/>
                  </a:cubicBezTo>
                  <a:cubicBezTo>
                    <a:pt x="568" y="124"/>
                    <a:pt x="568" y="124"/>
                    <a:pt x="568" y="124"/>
                  </a:cubicBezTo>
                  <a:cubicBezTo>
                    <a:pt x="568" y="100"/>
                    <a:pt x="568" y="100"/>
                    <a:pt x="568" y="100"/>
                  </a:cubicBezTo>
                  <a:cubicBezTo>
                    <a:pt x="568" y="100"/>
                    <a:pt x="568" y="100"/>
                    <a:pt x="568" y="100"/>
                  </a:cubicBezTo>
                  <a:close/>
                  <a:moveTo>
                    <a:pt x="568" y="67"/>
                  </a:moveTo>
                  <a:cubicBezTo>
                    <a:pt x="545" y="67"/>
                    <a:pt x="545" y="67"/>
                    <a:pt x="545" y="67"/>
                  </a:cubicBezTo>
                  <a:cubicBezTo>
                    <a:pt x="545" y="90"/>
                    <a:pt x="545" y="90"/>
                    <a:pt x="545" y="90"/>
                  </a:cubicBezTo>
                  <a:cubicBezTo>
                    <a:pt x="568" y="90"/>
                    <a:pt x="568" y="90"/>
                    <a:pt x="568" y="90"/>
                  </a:cubicBezTo>
                  <a:cubicBezTo>
                    <a:pt x="568" y="67"/>
                    <a:pt x="568" y="67"/>
                    <a:pt x="568" y="67"/>
                  </a:cubicBezTo>
                  <a:cubicBezTo>
                    <a:pt x="568" y="67"/>
                    <a:pt x="568" y="67"/>
                    <a:pt x="568" y="67"/>
                  </a:cubicBezTo>
                  <a:close/>
                  <a:moveTo>
                    <a:pt x="604" y="368"/>
                  </a:moveTo>
                  <a:cubicBezTo>
                    <a:pt x="580" y="368"/>
                    <a:pt x="580" y="368"/>
                    <a:pt x="580" y="368"/>
                  </a:cubicBezTo>
                  <a:cubicBezTo>
                    <a:pt x="580" y="392"/>
                    <a:pt x="580" y="392"/>
                    <a:pt x="580" y="392"/>
                  </a:cubicBezTo>
                  <a:cubicBezTo>
                    <a:pt x="604" y="392"/>
                    <a:pt x="604" y="392"/>
                    <a:pt x="604" y="392"/>
                  </a:cubicBezTo>
                  <a:cubicBezTo>
                    <a:pt x="604" y="368"/>
                    <a:pt x="604" y="368"/>
                    <a:pt x="604" y="368"/>
                  </a:cubicBezTo>
                  <a:cubicBezTo>
                    <a:pt x="604" y="368"/>
                    <a:pt x="604" y="368"/>
                    <a:pt x="604" y="368"/>
                  </a:cubicBezTo>
                  <a:close/>
                  <a:moveTo>
                    <a:pt x="641" y="368"/>
                  </a:moveTo>
                  <a:cubicBezTo>
                    <a:pt x="617" y="368"/>
                    <a:pt x="617" y="368"/>
                    <a:pt x="617" y="368"/>
                  </a:cubicBezTo>
                  <a:cubicBezTo>
                    <a:pt x="617" y="392"/>
                    <a:pt x="617" y="392"/>
                    <a:pt x="617" y="392"/>
                  </a:cubicBezTo>
                  <a:cubicBezTo>
                    <a:pt x="641" y="392"/>
                    <a:pt x="641" y="392"/>
                    <a:pt x="641" y="392"/>
                  </a:cubicBezTo>
                  <a:cubicBezTo>
                    <a:pt x="641" y="368"/>
                    <a:pt x="641" y="368"/>
                    <a:pt x="641" y="368"/>
                  </a:cubicBezTo>
                  <a:cubicBezTo>
                    <a:pt x="641" y="368"/>
                    <a:pt x="641" y="368"/>
                    <a:pt x="641" y="368"/>
                  </a:cubicBezTo>
                  <a:close/>
                  <a:moveTo>
                    <a:pt x="604" y="335"/>
                  </a:moveTo>
                  <a:cubicBezTo>
                    <a:pt x="580" y="335"/>
                    <a:pt x="580" y="335"/>
                    <a:pt x="580" y="335"/>
                  </a:cubicBezTo>
                  <a:cubicBezTo>
                    <a:pt x="580" y="358"/>
                    <a:pt x="580" y="358"/>
                    <a:pt x="580" y="358"/>
                  </a:cubicBezTo>
                  <a:cubicBezTo>
                    <a:pt x="604" y="358"/>
                    <a:pt x="604" y="358"/>
                    <a:pt x="604" y="358"/>
                  </a:cubicBezTo>
                  <a:cubicBezTo>
                    <a:pt x="604" y="335"/>
                    <a:pt x="604" y="335"/>
                    <a:pt x="604" y="335"/>
                  </a:cubicBezTo>
                  <a:cubicBezTo>
                    <a:pt x="604" y="335"/>
                    <a:pt x="604" y="335"/>
                    <a:pt x="604" y="335"/>
                  </a:cubicBezTo>
                  <a:close/>
                  <a:moveTo>
                    <a:pt x="641" y="335"/>
                  </a:moveTo>
                  <a:cubicBezTo>
                    <a:pt x="617" y="335"/>
                    <a:pt x="617" y="335"/>
                    <a:pt x="617" y="335"/>
                  </a:cubicBezTo>
                  <a:cubicBezTo>
                    <a:pt x="617" y="358"/>
                    <a:pt x="617" y="358"/>
                    <a:pt x="617" y="358"/>
                  </a:cubicBezTo>
                  <a:cubicBezTo>
                    <a:pt x="641" y="358"/>
                    <a:pt x="641" y="358"/>
                    <a:pt x="641" y="358"/>
                  </a:cubicBezTo>
                  <a:cubicBezTo>
                    <a:pt x="641" y="335"/>
                    <a:pt x="641" y="335"/>
                    <a:pt x="641" y="335"/>
                  </a:cubicBezTo>
                  <a:cubicBezTo>
                    <a:pt x="641" y="335"/>
                    <a:pt x="641" y="335"/>
                    <a:pt x="641" y="335"/>
                  </a:cubicBezTo>
                  <a:close/>
                  <a:moveTo>
                    <a:pt x="604" y="301"/>
                  </a:moveTo>
                  <a:cubicBezTo>
                    <a:pt x="580" y="301"/>
                    <a:pt x="580" y="301"/>
                    <a:pt x="580" y="301"/>
                  </a:cubicBezTo>
                  <a:cubicBezTo>
                    <a:pt x="580" y="325"/>
                    <a:pt x="580" y="325"/>
                    <a:pt x="580" y="325"/>
                  </a:cubicBezTo>
                  <a:cubicBezTo>
                    <a:pt x="604" y="325"/>
                    <a:pt x="604" y="325"/>
                    <a:pt x="604" y="325"/>
                  </a:cubicBezTo>
                  <a:cubicBezTo>
                    <a:pt x="604" y="301"/>
                    <a:pt x="604" y="301"/>
                    <a:pt x="604" y="301"/>
                  </a:cubicBezTo>
                  <a:cubicBezTo>
                    <a:pt x="604" y="301"/>
                    <a:pt x="604" y="301"/>
                    <a:pt x="604" y="301"/>
                  </a:cubicBezTo>
                  <a:close/>
                  <a:moveTo>
                    <a:pt x="641" y="301"/>
                  </a:moveTo>
                  <a:cubicBezTo>
                    <a:pt x="617" y="301"/>
                    <a:pt x="617" y="301"/>
                    <a:pt x="617" y="301"/>
                  </a:cubicBezTo>
                  <a:cubicBezTo>
                    <a:pt x="617" y="325"/>
                    <a:pt x="617" y="325"/>
                    <a:pt x="617" y="325"/>
                  </a:cubicBezTo>
                  <a:cubicBezTo>
                    <a:pt x="641" y="325"/>
                    <a:pt x="641" y="325"/>
                    <a:pt x="641" y="325"/>
                  </a:cubicBezTo>
                  <a:cubicBezTo>
                    <a:pt x="641" y="301"/>
                    <a:pt x="641" y="301"/>
                    <a:pt x="641" y="301"/>
                  </a:cubicBezTo>
                  <a:cubicBezTo>
                    <a:pt x="641" y="301"/>
                    <a:pt x="641" y="301"/>
                    <a:pt x="641" y="301"/>
                  </a:cubicBezTo>
                  <a:close/>
                  <a:moveTo>
                    <a:pt x="604" y="268"/>
                  </a:moveTo>
                  <a:cubicBezTo>
                    <a:pt x="580" y="268"/>
                    <a:pt x="580" y="268"/>
                    <a:pt x="580" y="268"/>
                  </a:cubicBezTo>
                  <a:cubicBezTo>
                    <a:pt x="580" y="291"/>
                    <a:pt x="580" y="291"/>
                    <a:pt x="580" y="291"/>
                  </a:cubicBezTo>
                  <a:cubicBezTo>
                    <a:pt x="604" y="291"/>
                    <a:pt x="604" y="291"/>
                    <a:pt x="604" y="291"/>
                  </a:cubicBezTo>
                  <a:cubicBezTo>
                    <a:pt x="604" y="268"/>
                    <a:pt x="604" y="268"/>
                    <a:pt x="604" y="268"/>
                  </a:cubicBezTo>
                  <a:cubicBezTo>
                    <a:pt x="604" y="268"/>
                    <a:pt x="604" y="268"/>
                    <a:pt x="604" y="268"/>
                  </a:cubicBezTo>
                  <a:close/>
                  <a:moveTo>
                    <a:pt x="641" y="268"/>
                  </a:moveTo>
                  <a:cubicBezTo>
                    <a:pt x="617" y="268"/>
                    <a:pt x="617" y="268"/>
                    <a:pt x="617" y="268"/>
                  </a:cubicBezTo>
                  <a:cubicBezTo>
                    <a:pt x="617" y="291"/>
                    <a:pt x="617" y="291"/>
                    <a:pt x="617" y="291"/>
                  </a:cubicBezTo>
                  <a:cubicBezTo>
                    <a:pt x="641" y="291"/>
                    <a:pt x="641" y="291"/>
                    <a:pt x="641" y="291"/>
                  </a:cubicBezTo>
                  <a:cubicBezTo>
                    <a:pt x="641" y="268"/>
                    <a:pt x="641" y="268"/>
                    <a:pt x="641" y="268"/>
                  </a:cubicBezTo>
                  <a:cubicBezTo>
                    <a:pt x="641" y="268"/>
                    <a:pt x="641" y="268"/>
                    <a:pt x="641" y="268"/>
                  </a:cubicBezTo>
                  <a:close/>
                  <a:moveTo>
                    <a:pt x="604" y="234"/>
                  </a:moveTo>
                  <a:cubicBezTo>
                    <a:pt x="580" y="234"/>
                    <a:pt x="580" y="234"/>
                    <a:pt x="580" y="234"/>
                  </a:cubicBezTo>
                  <a:cubicBezTo>
                    <a:pt x="580" y="258"/>
                    <a:pt x="580" y="258"/>
                    <a:pt x="580" y="258"/>
                  </a:cubicBezTo>
                  <a:cubicBezTo>
                    <a:pt x="604" y="258"/>
                    <a:pt x="604" y="258"/>
                    <a:pt x="604" y="258"/>
                  </a:cubicBezTo>
                  <a:cubicBezTo>
                    <a:pt x="604" y="234"/>
                    <a:pt x="604" y="234"/>
                    <a:pt x="604" y="234"/>
                  </a:cubicBezTo>
                  <a:cubicBezTo>
                    <a:pt x="604" y="234"/>
                    <a:pt x="604" y="234"/>
                    <a:pt x="604" y="234"/>
                  </a:cubicBezTo>
                  <a:close/>
                  <a:moveTo>
                    <a:pt x="641" y="234"/>
                  </a:moveTo>
                  <a:cubicBezTo>
                    <a:pt x="617" y="234"/>
                    <a:pt x="617" y="234"/>
                    <a:pt x="617" y="234"/>
                  </a:cubicBezTo>
                  <a:cubicBezTo>
                    <a:pt x="617" y="258"/>
                    <a:pt x="617" y="258"/>
                    <a:pt x="617" y="258"/>
                  </a:cubicBezTo>
                  <a:cubicBezTo>
                    <a:pt x="641" y="258"/>
                    <a:pt x="641" y="258"/>
                    <a:pt x="641" y="258"/>
                  </a:cubicBezTo>
                  <a:cubicBezTo>
                    <a:pt x="641" y="234"/>
                    <a:pt x="641" y="234"/>
                    <a:pt x="641" y="234"/>
                  </a:cubicBezTo>
                  <a:cubicBezTo>
                    <a:pt x="641" y="234"/>
                    <a:pt x="641" y="234"/>
                    <a:pt x="641" y="234"/>
                  </a:cubicBezTo>
                  <a:close/>
                  <a:moveTo>
                    <a:pt x="604" y="201"/>
                  </a:moveTo>
                  <a:cubicBezTo>
                    <a:pt x="580" y="201"/>
                    <a:pt x="580" y="201"/>
                    <a:pt x="580" y="201"/>
                  </a:cubicBezTo>
                  <a:cubicBezTo>
                    <a:pt x="580" y="225"/>
                    <a:pt x="580" y="225"/>
                    <a:pt x="580" y="225"/>
                  </a:cubicBezTo>
                  <a:cubicBezTo>
                    <a:pt x="604" y="225"/>
                    <a:pt x="604" y="225"/>
                    <a:pt x="604" y="225"/>
                  </a:cubicBezTo>
                  <a:cubicBezTo>
                    <a:pt x="604" y="201"/>
                    <a:pt x="604" y="201"/>
                    <a:pt x="604" y="201"/>
                  </a:cubicBezTo>
                  <a:cubicBezTo>
                    <a:pt x="604" y="201"/>
                    <a:pt x="604" y="201"/>
                    <a:pt x="604" y="201"/>
                  </a:cubicBezTo>
                  <a:close/>
                  <a:moveTo>
                    <a:pt x="604" y="168"/>
                  </a:moveTo>
                  <a:cubicBezTo>
                    <a:pt x="580" y="168"/>
                    <a:pt x="580" y="168"/>
                    <a:pt x="580" y="168"/>
                  </a:cubicBezTo>
                  <a:cubicBezTo>
                    <a:pt x="580" y="191"/>
                    <a:pt x="580" y="191"/>
                    <a:pt x="580" y="191"/>
                  </a:cubicBezTo>
                  <a:cubicBezTo>
                    <a:pt x="604" y="191"/>
                    <a:pt x="604" y="191"/>
                    <a:pt x="604" y="191"/>
                  </a:cubicBezTo>
                  <a:cubicBezTo>
                    <a:pt x="604" y="168"/>
                    <a:pt x="604" y="168"/>
                    <a:pt x="604" y="168"/>
                  </a:cubicBezTo>
                  <a:cubicBezTo>
                    <a:pt x="604" y="168"/>
                    <a:pt x="604" y="168"/>
                    <a:pt x="604" y="168"/>
                  </a:cubicBezTo>
                  <a:close/>
                  <a:moveTo>
                    <a:pt x="604" y="134"/>
                  </a:moveTo>
                  <a:cubicBezTo>
                    <a:pt x="580" y="134"/>
                    <a:pt x="580" y="134"/>
                    <a:pt x="580" y="134"/>
                  </a:cubicBezTo>
                  <a:cubicBezTo>
                    <a:pt x="580" y="158"/>
                    <a:pt x="580" y="158"/>
                    <a:pt x="580" y="158"/>
                  </a:cubicBezTo>
                  <a:cubicBezTo>
                    <a:pt x="604" y="158"/>
                    <a:pt x="604" y="158"/>
                    <a:pt x="604" y="158"/>
                  </a:cubicBezTo>
                  <a:cubicBezTo>
                    <a:pt x="604" y="134"/>
                    <a:pt x="604" y="134"/>
                    <a:pt x="604" y="134"/>
                  </a:cubicBezTo>
                  <a:cubicBezTo>
                    <a:pt x="604" y="134"/>
                    <a:pt x="604" y="134"/>
                    <a:pt x="604" y="134"/>
                  </a:cubicBezTo>
                  <a:close/>
                  <a:moveTo>
                    <a:pt x="604" y="100"/>
                  </a:moveTo>
                  <a:cubicBezTo>
                    <a:pt x="580" y="100"/>
                    <a:pt x="580" y="100"/>
                    <a:pt x="580" y="100"/>
                  </a:cubicBezTo>
                  <a:cubicBezTo>
                    <a:pt x="580" y="124"/>
                    <a:pt x="580" y="124"/>
                    <a:pt x="580" y="124"/>
                  </a:cubicBezTo>
                  <a:cubicBezTo>
                    <a:pt x="604" y="124"/>
                    <a:pt x="604" y="124"/>
                    <a:pt x="604" y="124"/>
                  </a:cubicBezTo>
                  <a:cubicBezTo>
                    <a:pt x="604" y="100"/>
                    <a:pt x="604" y="100"/>
                    <a:pt x="604" y="100"/>
                  </a:cubicBezTo>
                  <a:cubicBezTo>
                    <a:pt x="604" y="100"/>
                    <a:pt x="604" y="100"/>
                    <a:pt x="604" y="100"/>
                  </a:cubicBezTo>
                  <a:close/>
                  <a:moveTo>
                    <a:pt x="641" y="201"/>
                  </a:moveTo>
                  <a:cubicBezTo>
                    <a:pt x="617" y="201"/>
                    <a:pt x="617" y="201"/>
                    <a:pt x="617" y="201"/>
                  </a:cubicBezTo>
                  <a:cubicBezTo>
                    <a:pt x="617" y="225"/>
                    <a:pt x="617" y="225"/>
                    <a:pt x="617" y="225"/>
                  </a:cubicBezTo>
                  <a:cubicBezTo>
                    <a:pt x="641" y="225"/>
                    <a:pt x="641" y="225"/>
                    <a:pt x="641" y="225"/>
                  </a:cubicBezTo>
                  <a:cubicBezTo>
                    <a:pt x="641" y="201"/>
                    <a:pt x="641" y="201"/>
                    <a:pt x="641" y="201"/>
                  </a:cubicBezTo>
                  <a:cubicBezTo>
                    <a:pt x="641" y="201"/>
                    <a:pt x="641" y="201"/>
                    <a:pt x="641" y="201"/>
                  </a:cubicBezTo>
                  <a:close/>
                  <a:moveTo>
                    <a:pt x="641" y="168"/>
                  </a:moveTo>
                  <a:cubicBezTo>
                    <a:pt x="617" y="168"/>
                    <a:pt x="617" y="168"/>
                    <a:pt x="617" y="168"/>
                  </a:cubicBezTo>
                  <a:cubicBezTo>
                    <a:pt x="617" y="191"/>
                    <a:pt x="617" y="191"/>
                    <a:pt x="617" y="191"/>
                  </a:cubicBezTo>
                  <a:cubicBezTo>
                    <a:pt x="641" y="191"/>
                    <a:pt x="641" y="191"/>
                    <a:pt x="641" y="191"/>
                  </a:cubicBezTo>
                  <a:cubicBezTo>
                    <a:pt x="641" y="168"/>
                    <a:pt x="641" y="168"/>
                    <a:pt x="641" y="168"/>
                  </a:cubicBezTo>
                  <a:cubicBezTo>
                    <a:pt x="641" y="168"/>
                    <a:pt x="641" y="168"/>
                    <a:pt x="641" y="168"/>
                  </a:cubicBezTo>
                  <a:close/>
                  <a:moveTo>
                    <a:pt x="641" y="134"/>
                  </a:moveTo>
                  <a:cubicBezTo>
                    <a:pt x="617" y="134"/>
                    <a:pt x="617" y="134"/>
                    <a:pt x="617" y="134"/>
                  </a:cubicBezTo>
                  <a:cubicBezTo>
                    <a:pt x="617" y="158"/>
                    <a:pt x="617" y="158"/>
                    <a:pt x="617" y="158"/>
                  </a:cubicBezTo>
                  <a:cubicBezTo>
                    <a:pt x="641" y="158"/>
                    <a:pt x="641" y="158"/>
                    <a:pt x="641" y="158"/>
                  </a:cubicBezTo>
                  <a:cubicBezTo>
                    <a:pt x="641" y="134"/>
                    <a:pt x="641" y="134"/>
                    <a:pt x="641" y="134"/>
                  </a:cubicBezTo>
                  <a:cubicBezTo>
                    <a:pt x="641" y="134"/>
                    <a:pt x="641" y="134"/>
                    <a:pt x="641" y="134"/>
                  </a:cubicBezTo>
                  <a:close/>
                  <a:moveTo>
                    <a:pt x="641" y="100"/>
                  </a:moveTo>
                  <a:cubicBezTo>
                    <a:pt x="617" y="100"/>
                    <a:pt x="617" y="100"/>
                    <a:pt x="617" y="100"/>
                  </a:cubicBezTo>
                  <a:cubicBezTo>
                    <a:pt x="617" y="124"/>
                    <a:pt x="617" y="124"/>
                    <a:pt x="617" y="124"/>
                  </a:cubicBezTo>
                  <a:cubicBezTo>
                    <a:pt x="641" y="124"/>
                    <a:pt x="641" y="124"/>
                    <a:pt x="641" y="124"/>
                  </a:cubicBezTo>
                  <a:cubicBezTo>
                    <a:pt x="641" y="100"/>
                    <a:pt x="641" y="100"/>
                    <a:pt x="641" y="100"/>
                  </a:cubicBezTo>
                  <a:cubicBezTo>
                    <a:pt x="641" y="100"/>
                    <a:pt x="641" y="100"/>
                    <a:pt x="641" y="100"/>
                  </a:cubicBezTo>
                  <a:close/>
                  <a:moveTo>
                    <a:pt x="604" y="67"/>
                  </a:moveTo>
                  <a:cubicBezTo>
                    <a:pt x="580" y="67"/>
                    <a:pt x="580" y="67"/>
                    <a:pt x="580" y="67"/>
                  </a:cubicBezTo>
                  <a:cubicBezTo>
                    <a:pt x="580" y="90"/>
                    <a:pt x="580" y="90"/>
                    <a:pt x="580" y="90"/>
                  </a:cubicBezTo>
                  <a:cubicBezTo>
                    <a:pt x="604" y="90"/>
                    <a:pt x="604" y="90"/>
                    <a:pt x="604" y="90"/>
                  </a:cubicBezTo>
                  <a:cubicBezTo>
                    <a:pt x="604" y="67"/>
                    <a:pt x="604" y="67"/>
                    <a:pt x="604" y="67"/>
                  </a:cubicBezTo>
                  <a:cubicBezTo>
                    <a:pt x="604" y="67"/>
                    <a:pt x="604" y="67"/>
                    <a:pt x="604" y="67"/>
                  </a:cubicBezTo>
                  <a:close/>
                  <a:moveTo>
                    <a:pt x="604" y="33"/>
                  </a:moveTo>
                  <a:cubicBezTo>
                    <a:pt x="580" y="33"/>
                    <a:pt x="580" y="33"/>
                    <a:pt x="580" y="33"/>
                  </a:cubicBezTo>
                  <a:cubicBezTo>
                    <a:pt x="580" y="57"/>
                    <a:pt x="580" y="57"/>
                    <a:pt x="580" y="57"/>
                  </a:cubicBezTo>
                  <a:cubicBezTo>
                    <a:pt x="604" y="57"/>
                    <a:pt x="604" y="57"/>
                    <a:pt x="604" y="57"/>
                  </a:cubicBezTo>
                  <a:cubicBezTo>
                    <a:pt x="604" y="33"/>
                    <a:pt x="604" y="33"/>
                    <a:pt x="604" y="33"/>
                  </a:cubicBezTo>
                  <a:cubicBezTo>
                    <a:pt x="604" y="33"/>
                    <a:pt x="604" y="33"/>
                    <a:pt x="604" y="3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sp>
        <p:nvSpPr>
          <p:cNvPr id="8" name="Chevron 7"/>
          <p:cNvSpPr/>
          <p:nvPr/>
        </p:nvSpPr>
        <p:spPr bwMode="auto">
          <a:xfrm>
            <a:off x="6767796" y="3975753"/>
            <a:ext cx="1370336" cy="289293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defTabSz="913490">
              <a:defRPr/>
            </a:pPr>
            <a:endParaRPr lang="en-US" sz="1399" kern="0" dirty="0">
              <a:solidFill>
                <a:srgbClr val="FFFFFF"/>
              </a:solidFill>
            </a:endParaRPr>
          </a:p>
        </p:txBody>
      </p:sp>
      <p:sp>
        <p:nvSpPr>
          <p:cNvPr id="2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4" name="Group 23"/>
          <p:cNvGrpSpPr/>
          <p:nvPr/>
        </p:nvGrpSpPr>
        <p:grpSpPr>
          <a:xfrm>
            <a:off x="222078" y="472375"/>
            <a:ext cx="781750" cy="594960"/>
            <a:chOff x="4543910" y="2378075"/>
            <a:chExt cx="1076325" cy="819150"/>
          </a:xfrm>
        </p:grpSpPr>
        <p:sp>
          <p:nvSpPr>
            <p:cNvPr id="25"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6"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7"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8"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9"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30"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Voice output</a:t>
            </a:r>
          </a:p>
        </p:txBody>
      </p:sp>
    </p:spTree>
    <p:extLst>
      <p:ext uri="{BB962C8B-B14F-4D97-AF65-F5344CB8AC3E}">
        <p14:creationId xmlns:p14="http://schemas.microsoft.com/office/powerpoint/2010/main" val="2805322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8975" y="-8557"/>
            <a:ext cx="12210976" cy="6869493"/>
            <a:chOff x="-19356" y="-9226"/>
            <a:chExt cx="12455831" cy="7007241"/>
          </a:xfrm>
        </p:grpSpPr>
        <p:pic>
          <p:nvPicPr>
            <p:cNvPr id="2" name="Picture 1"/>
            <p:cNvPicPr>
              <a:picLocks noChangeAspect="1"/>
            </p:cNvPicPr>
            <p:nvPr/>
          </p:nvPicPr>
          <p:blipFill rotWithShape="1">
            <a:blip r:embed="rId3"/>
            <a:srcRect r="257"/>
            <a:stretch/>
          </p:blipFill>
          <p:spPr>
            <a:xfrm>
              <a:off x="0" y="-9226"/>
              <a:ext cx="12436475" cy="7007241"/>
            </a:xfrm>
            <a:prstGeom prst="rect">
              <a:avLst/>
            </a:prstGeom>
          </p:spPr>
        </p:pic>
        <p:sp>
          <p:nvSpPr>
            <p:cNvPr id="10" name="Rectangle 9"/>
            <p:cNvSpPr/>
            <p:nvPr/>
          </p:nvSpPr>
          <p:spPr bwMode="auto">
            <a:xfrm>
              <a:off x="-19356" y="-9226"/>
              <a:ext cx="6999593" cy="7006019"/>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 name="Group 12"/>
          <p:cNvGrpSpPr/>
          <p:nvPr/>
        </p:nvGrpSpPr>
        <p:grpSpPr>
          <a:xfrm>
            <a:off x="-1" y="1481554"/>
            <a:ext cx="6410547" cy="3894893"/>
            <a:chOff x="-2" y="2125662"/>
            <a:chExt cx="6539092" cy="3972994"/>
          </a:xfrm>
        </p:grpSpPr>
        <p:sp>
          <p:nvSpPr>
            <p:cNvPr id="12" name="Rectangle 11"/>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470"/>
                </a:spcAft>
                <a:buClrTx/>
                <a:buSzTx/>
                <a:buFontTx/>
                <a:buNone/>
                <a:tabLst/>
                <a:defRPr/>
              </a:pPr>
              <a:r>
                <a:rPr kumimoji="0" lang="en-US" sz="2353" b="0" i="0" u="none" strike="noStrike" kern="0" cap="none" spc="0" normalizeH="0" baseline="0" noProof="0" dirty="0">
                  <a:ln>
                    <a:noFill/>
                  </a:ln>
                  <a:solidFill>
                    <a:schemeClr val="bg1"/>
                  </a:solidFill>
                  <a:effectLst/>
                  <a:uLnTx/>
                  <a:uFillTx/>
                </a:rPr>
                <a:t>“Microsoft Cognitive Services gives us a huge range of opportunities. It’s a perfect match for us now, and in the future when we want to add more features to our app. The Computer Vision and Speech APIs are extremely powerful.”</a:t>
              </a:r>
              <a:endParaRPr kumimoji="0" lang="en-US" sz="2353" b="0" i="1" u="none" strike="noStrike" kern="0" cap="none" spc="0" normalizeH="0" baseline="0" noProof="0" dirty="0">
                <a:ln>
                  <a:noFill/>
                </a:ln>
                <a:solidFill>
                  <a:schemeClr val="bg1"/>
                </a:solidFill>
                <a:effectLst/>
                <a:uLnTx/>
                <a:uFillTx/>
              </a:endParaRPr>
            </a:p>
            <a:p>
              <a:pPr marL="0" marR="0" lvl="0" indent="0" algn="r" defTabSz="914400" eaLnBrk="1" fontAlgn="auto" latinLnBrk="0" hangingPunct="1">
                <a:lnSpc>
                  <a:spcPct val="100000"/>
                </a:lnSpc>
                <a:spcBef>
                  <a:spcPts val="0"/>
                </a:spcBef>
                <a:spcAft>
                  <a:spcPts val="1470"/>
                </a:spcAft>
                <a:buClrTx/>
                <a:buSzTx/>
                <a:buFontTx/>
                <a:buNone/>
                <a:tabLst/>
                <a:defRPr/>
              </a:pPr>
              <a:r>
                <a:rPr kumimoji="0" lang="en-US" sz="1667" b="0" i="0" u="none" strike="noStrike" kern="0" cap="none" spc="0" normalizeH="0" baseline="0" noProof="0" dirty="0" err="1">
                  <a:ln>
                    <a:noFill/>
                  </a:ln>
                  <a:solidFill>
                    <a:schemeClr val="bg1"/>
                  </a:solidFill>
                  <a:effectLst/>
                  <a:uLnTx/>
                  <a:uFillTx/>
                </a:rPr>
                <a:t>Blucup</a:t>
              </a:r>
              <a:r>
                <a:rPr kumimoji="0" lang="en-US" sz="1667" b="0" i="0" u="none" strike="noStrike" kern="0" cap="none" spc="0" normalizeH="0" baseline="0" noProof="0" dirty="0">
                  <a:ln>
                    <a:noFill/>
                  </a:ln>
                  <a:solidFill>
                    <a:schemeClr val="bg1"/>
                  </a:solidFill>
                  <a:effectLst/>
                  <a:uLnTx/>
                  <a:uFillTx/>
                </a:rPr>
                <a:t> CEO </a:t>
              </a:r>
              <a:r>
                <a:rPr kumimoji="0" lang="en-US" sz="1667" b="0" i="0" u="none" strike="noStrike" kern="0" cap="none" spc="0" normalizeH="0" baseline="0" noProof="0" dirty="0" err="1">
                  <a:ln>
                    <a:noFill/>
                  </a:ln>
                  <a:solidFill>
                    <a:schemeClr val="bg1"/>
                  </a:solidFill>
                  <a:effectLst/>
                  <a:uLnTx/>
                  <a:uFillTx/>
                </a:rPr>
                <a:t>Jaan</a:t>
              </a:r>
              <a:r>
                <a:rPr kumimoji="0" lang="en-US" sz="1667" b="0" i="0" u="none" strike="noStrike" kern="0" cap="none" spc="0" normalizeH="0" baseline="0" noProof="0" dirty="0">
                  <a:ln>
                    <a:noFill/>
                  </a:ln>
                  <a:solidFill>
                    <a:schemeClr val="bg1"/>
                  </a:solidFill>
                  <a:effectLst/>
                  <a:uLnTx/>
                  <a:uFillTx/>
                </a:rPr>
                <a:t> </a:t>
              </a:r>
              <a:r>
                <a:rPr kumimoji="0" lang="en-US" sz="1667" b="0" i="0" u="none" strike="noStrike" kern="0" cap="none" spc="0" normalizeH="0" baseline="0" noProof="0" dirty="0" err="1">
                  <a:ln>
                    <a:noFill/>
                  </a:ln>
                  <a:solidFill>
                    <a:schemeClr val="bg1"/>
                  </a:solidFill>
                  <a:effectLst/>
                  <a:uLnTx/>
                  <a:uFillTx/>
                </a:rPr>
                <a:t>Apajalahti</a:t>
              </a:r>
              <a:endParaRPr kumimoji="0" lang="en-US" sz="1667" b="0" i="1" u="none" strike="noStrike" kern="0" cap="none" spc="0" normalizeH="0" baseline="0" noProof="0" dirty="0">
                <a:ln>
                  <a:noFill/>
                </a:ln>
                <a:solidFill>
                  <a:schemeClr val="bg1"/>
                </a:solidFill>
                <a:effectLst/>
                <a:uLnTx/>
                <a:uFillTx/>
              </a:endParaRPr>
            </a:p>
          </p:txBody>
        </p:sp>
        <p:sp>
          <p:nvSpPr>
            <p:cNvPr id="4" name="TextBox 3"/>
            <p:cNvSpPr txBox="1"/>
            <p:nvPr/>
          </p:nvSpPr>
          <p:spPr>
            <a:xfrm>
              <a:off x="293966" y="5561202"/>
              <a:ext cx="4014882" cy="530915"/>
            </a:xfrm>
            <a:prstGeom prst="rect">
              <a:avLst/>
            </a:prstGeom>
            <a:noFill/>
          </p:spPr>
          <p:txBody>
            <a:bodyPr wrap="none" lIns="179285" tIns="143428" rIns="179285" bIns="143428" rtlCol="0" anchor="ctr">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Computer Vision API and Speech API</a:t>
              </a:r>
            </a:p>
          </p:txBody>
        </p:sp>
        <p:sp>
          <p:nvSpPr>
            <p:cNvPr id="5" name="TextBox 4">
              <a:hlinkClick r:id="rId4"/>
            </p:cNvPr>
            <p:cNvSpPr txBox="1"/>
            <p:nvPr/>
          </p:nvSpPr>
          <p:spPr>
            <a:xfrm>
              <a:off x="4539349" y="5595862"/>
              <a:ext cx="1906369" cy="461596"/>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 Case Study Here</a:t>
              </a:r>
            </a:p>
          </p:txBody>
        </p:sp>
      </p:grpSp>
      <p:pic>
        <p:nvPicPr>
          <p:cNvPr id="13314" name="Picture 2" descr="ZeroKeyboard"/>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455591" y="602940"/>
            <a:ext cx="1954955" cy="78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93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Rectangle 11"/>
          <p:cNvSpPr/>
          <p:nvPr/>
        </p:nvSpPr>
        <p:spPr bwMode="auto">
          <a:xfrm>
            <a:off x="2959394" y="3346741"/>
            <a:ext cx="8955764" cy="321774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3" name="Rectangle 22"/>
          <p:cNvSpPr/>
          <p:nvPr/>
        </p:nvSpPr>
        <p:spPr>
          <a:xfrm>
            <a:off x="3538932" y="4511350"/>
            <a:ext cx="8197366" cy="1447363"/>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Customize both language </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and acoustic models</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47510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12" name="Title 11"/>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Custom Recognition Intelligent Service</a:t>
            </a: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7" name="TextBox 6"/>
            <p:cNvSpPr txBox="1"/>
            <p:nvPr/>
          </p:nvSpPr>
          <p:spPr>
            <a:xfrm>
              <a:off x="808037" y="4987638"/>
              <a:ext cx="1269201" cy="862703"/>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Record </a:t>
              </a:r>
            </a:p>
            <a:p>
              <a:pPr defTabSz="913632">
                <a:defRPr/>
              </a:pPr>
              <a:r>
                <a:rPr lang="en-US" sz="2398" kern="0" dirty="0">
                  <a:gradFill>
                    <a:gsLst>
                      <a:gs pos="1250">
                        <a:schemeClr val="bg1"/>
                      </a:gs>
                      <a:gs pos="100000">
                        <a:schemeClr val="bg1"/>
                      </a:gs>
                    </a:gsLst>
                    <a:lin ang="5400000" scaled="0"/>
                  </a:gradFill>
                </a:rPr>
                <a:t>audio</a:t>
              </a:r>
            </a:p>
          </p:txBody>
        </p:sp>
      </p:grpSp>
      <p:grpSp>
        <p:nvGrpSpPr>
          <p:cNvPr id="10" name="Group 9"/>
          <p:cNvGrpSpPr/>
          <p:nvPr/>
        </p:nvGrpSpPr>
        <p:grpSpPr>
          <a:xfrm>
            <a:off x="2868541" y="4474276"/>
            <a:ext cx="2269344" cy="2209769"/>
            <a:chOff x="2923492" y="4259262"/>
            <a:chExt cx="2316656"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8" name="TextBox 7"/>
            <p:cNvSpPr txBox="1"/>
            <p:nvPr/>
          </p:nvSpPr>
          <p:spPr>
            <a:xfrm>
              <a:off x="3601403" y="5148693"/>
              <a:ext cx="1638745" cy="47844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Transcribe</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Deploy</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Adapt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1" name="Group 30"/>
          <p:cNvGrpSpPr/>
          <p:nvPr/>
        </p:nvGrpSpPr>
        <p:grpSpPr>
          <a:xfrm>
            <a:off x="239898" y="460377"/>
            <a:ext cx="825188" cy="628019"/>
            <a:chOff x="3309470" y="3521075"/>
            <a:chExt cx="1076325" cy="819150"/>
          </a:xfrm>
        </p:grpSpPr>
        <p:grpSp>
          <p:nvGrpSpPr>
            <p:cNvPr id="32" name="Group 31"/>
            <p:cNvGrpSpPr/>
            <p:nvPr/>
          </p:nvGrpSpPr>
          <p:grpSpPr>
            <a:xfrm>
              <a:off x="3309470" y="3521075"/>
              <a:ext cx="1076325" cy="819150"/>
              <a:chOff x="4543910" y="2378075"/>
              <a:chExt cx="1076325" cy="819150"/>
            </a:xfrm>
          </p:grpSpPr>
          <p:sp>
            <p:nvSpPr>
              <p:cNvPr id="42"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43"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33" name="Group 32"/>
            <p:cNvGrpSpPr/>
            <p:nvPr/>
          </p:nvGrpSpPr>
          <p:grpSpPr>
            <a:xfrm>
              <a:off x="3657384" y="3731937"/>
              <a:ext cx="384726" cy="255442"/>
              <a:chOff x="-4205288" y="3153999"/>
              <a:chExt cx="765655" cy="508364"/>
            </a:xfrm>
          </p:grpSpPr>
          <p:cxnSp>
            <p:nvCxnSpPr>
              <p:cNvPr id="34" name="Straight Connector 33"/>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429454" y="1373156"/>
            <a:ext cx="10306843" cy="1839357"/>
          </a:xfrm>
          <a:prstGeom prst="rect">
            <a:avLst/>
          </a:prstGeom>
        </p:spPr>
        <p:txBody>
          <a:bodyPr wrap="square">
            <a:spAutoFit/>
          </a:bodyPr>
          <a:lstStyle/>
          <a:p>
            <a:pPr defTabSz="913665">
              <a:spcAft>
                <a:spcPts val="1176"/>
              </a:spcAft>
              <a:defRPr/>
            </a:pPr>
            <a:r>
              <a:rPr lang="en-US" sz="2351" kern="0" dirty="0">
                <a:gradFill>
                  <a:gsLst>
                    <a:gs pos="1250">
                      <a:schemeClr val="bg1"/>
                    </a:gs>
                    <a:gs pos="100000">
                      <a:schemeClr val="bg1"/>
                    </a:gs>
                  </a:gsLst>
                  <a:lin ang="5400000" scaled="0"/>
                </a:gradFill>
              </a:rPr>
              <a:t>Create custom language models for the vocabulary of the application</a:t>
            </a:r>
          </a:p>
          <a:p>
            <a:pPr defTabSz="913665">
              <a:spcAft>
                <a:spcPts val="1176"/>
              </a:spcAft>
              <a:defRPr/>
            </a:pPr>
            <a:r>
              <a:rPr lang="en-US" sz="2351" kern="0" dirty="0">
                <a:gradFill>
                  <a:gsLst>
                    <a:gs pos="1250">
                      <a:schemeClr val="bg1"/>
                    </a:gs>
                    <a:gs pos="100000">
                      <a:schemeClr val="bg1"/>
                    </a:gs>
                  </a:gsLst>
                  <a:lin ang="5400000" scaled="0"/>
                </a:gradFill>
              </a:rPr>
              <a:t>Adapt acoustic models to better match the expected environment </a:t>
            </a:r>
            <a:br>
              <a:rPr lang="en-US" sz="2351" kern="0" dirty="0">
                <a:gradFill>
                  <a:gsLst>
                    <a:gs pos="1250">
                      <a:schemeClr val="bg1"/>
                    </a:gs>
                    <a:gs pos="100000">
                      <a:schemeClr val="bg1"/>
                    </a:gs>
                  </a:gsLst>
                  <a:lin ang="5400000" scaled="0"/>
                </a:gradFill>
              </a:rPr>
            </a:br>
            <a:r>
              <a:rPr lang="en-US" sz="2351" kern="0" dirty="0">
                <a:gradFill>
                  <a:gsLst>
                    <a:gs pos="1250">
                      <a:schemeClr val="bg1"/>
                    </a:gs>
                    <a:gs pos="100000">
                      <a:schemeClr val="bg1"/>
                    </a:gs>
                  </a:gsLst>
                  <a:lin ang="5400000" scaled="0"/>
                </a:gradFill>
              </a:rPr>
              <a:t>of the application’s users </a:t>
            </a:r>
          </a:p>
          <a:p>
            <a:pPr defTabSz="913665">
              <a:spcAft>
                <a:spcPts val="1176"/>
              </a:spcAft>
              <a:defRPr/>
            </a:pPr>
            <a:r>
              <a:rPr lang="en-US" sz="2351" kern="0" dirty="0">
                <a:gradFill>
                  <a:gsLst>
                    <a:gs pos="1250">
                      <a:schemeClr val="bg1"/>
                    </a:gs>
                    <a:gs pos="100000">
                      <a:schemeClr val="bg1"/>
                    </a:gs>
                  </a:gsLst>
                  <a:lin ang="5400000" scaled="0"/>
                </a:gradFill>
              </a:rPr>
              <a:t>Deploy to a custom endpoint and access from any device</a:t>
            </a:r>
          </a:p>
        </p:txBody>
      </p:sp>
    </p:spTree>
    <p:extLst>
      <p:ext uri="{BB962C8B-B14F-4D97-AF65-F5344CB8AC3E}">
        <p14:creationId xmlns:p14="http://schemas.microsoft.com/office/powerpoint/2010/main" val="957026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42" presetClass="path" presetSubtype="0" decel="100000" fill="hold" nodeType="withEffect">
                                  <p:stCondLst>
                                    <p:cond delay="250"/>
                                  </p:stCondLst>
                                  <p:childTnLst>
                                    <p:animMotion origin="layout" path="M 0.01523 0.00046 L 4.375E-6 2.59259E-6 " pathEditMode="relative" rAng="0" ptsTypes="AA">
                                      <p:cBhvr>
                                        <p:cTn id="13" dur="500" fill="hold"/>
                                        <p:tgtEl>
                                          <p:spTgt spid="15"/>
                                        </p:tgtEl>
                                        <p:attrNameLst>
                                          <p:attrName>ppt_x</p:attrName>
                                          <p:attrName>ppt_y</p:attrName>
                                        </p:attrNameLst>
                                      </p:cBhvr>
                                      <p:rCtr x="-768" y="-23"/>
                                    </p:animMotion>
                                  </p:childTnLst>
                                </p:cTn>
                              </p:par>
                              <p:par>
                                <p:cTn id="14" presetID="10" presetClass="entr" presetSubtype="0" fill="hold" nodeType="withEffect">
                                  <p:stCondLst>
                                    <p:cond delay="3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nodeType="withEffect">
                                  <p:stCondLst>
                                    <p:cond delay="350"/>
                                  </p:stCondLst>
                                  <p:childTnLst>
                                    <p:animMotion origin="layout" path="M 0.01524 0.00046 L -3.54167E-6 2.59259E-6 " pathEditMode="relative" rAng="0" ptsTypes="AA">
                                      <p:cBhvr>
                                        <p:cTn id="18" dur="500" fill="hold"/>
                                        <p:tgtEl>
                                          <p:spTgt spid="10"/>
                                        </p:tgtEl>
                                        <p:attrNameLst>
                                          <p:attrName>ppt_x</p:attrName>
                                          <p:attrName>ppt_y</p:attrName>
                                        </p:attrNameLst>
                                      </p:cBhvr>
                                      <p:rCtr x="-768" y="-23"/>
                                    </p:animMotion>
                                  </p:childTnLst>
                                </p:cTn>
                              </p:par>
                              <p:par>
                                <p:cTn id="19" presetID="10" presetClass="entr" presetSubtype="0" fill="hold" nodeType="withEffect">
                                  <p:stCondLst>
                                    <p:cond delay="4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450"/>
                                  </p:stCondLst>
                                  <p:childTnLst>
                                    <p:animMotion origin="layout" path="M 0.01523 0.00046 L 4.16667E-7 2.59259E-6 " pathEditMode="relative" rAng="0" ptsTypes="AA">
                                      <p:cBhvr>
                                        <p:cTn id="23" dur="500" fill="hold"/>
                                        <p:tgtEl>
                                          <p:spTgt spid="9"/>
                                        </p:tgtEl>
                                        <p:attrNameLst>
                                          <p:attrName>ppt_x</p:attrName>
                                          <p:attrName>ppt_y</p:attrName>
                                        </p:attrNameLst>
                                      </p:cBhvr>
                                      <p:rCtr x="-768" y="-23"/>
                                    </p:animMotion>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grpId="1" nodeType="withEffect">
                                  <p:stCondLst>
                                    <p:cond delay="0"/>
                                  </p:stCondLst>
                                  <p:childTnLst>
                                    <p:animMotion origin="layout" path="M -4.77867E-6 1.2256E-7 L -0.03673 1.2256E-7 " pathEditMode="relative" rAng="0" ptsTypes="AA">
                                      <p:cBhvr>
                                        <p:cTn id="28" dur="500" spd="-100000" fill="hold"/>
                                        <p:tgtEl>
                                          <p:spTgt spid="4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4" grpId="0"/>
      <p:bldP spid="4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Automated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defTabSz="896386"/>
              <a:r>
                <a:rPr lang="en-US" sz="1078" kern="0" dirty="0">
                  <a:solidFill>
                    <a:srgbClr val="FFFFFF"/>
                  </a:solidFill>
                  <a:cs typeface="Segoe UI Semilight" panose="020B0402040204020203" pitchFamily="34" charset="0"/>
                </a:rPr>
                <a:t>Bot </a:t>
              </a:r>
              <a:br>
                <a:rPr lang="en-US" sz="1078" kern="0" dirty="0">
                  <a:solidFill>
                    <a:srgbClr val="FFFFFF"/>
                  </a:solidFill>
                  <a:cs typeface="Segoe UI Semilight" panose="020B0402040204020203" pitchFamily="34" charset="0"/>
                </a:rPr>
              </a:br>
              <a:r>
                <a:rPr lang="en-US" sz="1078" kern="0" dirty="0">
                  <a:solidFill>
                    <a:srgbClr val="FFFFFF"/>
                  </a:solidFill>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02" name="Rectangle 401"/>
            <p:cNvSpPr/>
            <p:nvPr/>
          </p:nvSpPr>
          <p:spPr>
            <a:xfrm>
              <a:off x="8241821" y="5297166"/>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Event Hubs</a:t>
              </a:r>
              <a:endParaRPr lang="en-US" sz="1078" kern="0" dirty="0">
                <a:solidFill>
                  <a:srgbClr val="FFFFFF"/>
                </a:solidFill>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23" name="Rectangle 422"/>
            <p:cNvSpPr/>
            <p:nvPr/>
          </p:nvSpPr>
          <p:spPr>
            <a:xfrm>
              <a:off x="2652706" y="2528227"/>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Data Factory </a:t>
              </a:r>
              <a:endParaRPr lang="en-US" sz="1078" kern="0" dirty="0">
                <a:solidFill>
                  <a:srgbClr val="FFFFFF"/>
                </a:solidFill>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HDInsight </a:t>
              </a:r>
            </a:p>
            <a:p>
              <a:pPr defTabSz="896386"/>
              <a:r>
                <a:rPr lang="en-US" sz="1078" kern="0" dirty="0">
                  <a:solidFill>
                    <a:srgbClr val="FFFFFF"/>
                  </a:solidFill>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algn="ctr" defTabSz="710729">
                <a:spcBef>
                  <a:spcPct val="0"/>
                </a:spcBef>
                <a:spcAft>
                  <a:spcPct val="35000"/>
                </a:spcAft>
              </a:pPr>
              <a:r>
                <a:rPr lang="en-US" sz="2353" kern="0" dirty="0">
                  <a:solidFill>
                    <a:srgbClr val="002050"/>
                  </a:solidFill>
                  <a:latin typeface="Segoe UI Light"/>
                </a:rPr>
                <a:t>Intelligence</a:t>
              </a:r>
              <a:endParaRPr lang="en-US" sz="1765" b="1" kern="0" spc="-29" dirty="0">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38" name="Rectangle 437"/>
            <p:cNvSpPr/>
            <p:nvPr/>
          </p:nvSpPr>
          <p:spPr>
            <a:xfrm>
              <a:off x="6340519" y="2443589"/>
              <a:ext cx="1268870" cy="432594"/>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dirty="0">
                <a:solidFill>
                  <a:srgbClr val="FFFFFF"/>
                </a:solidFill>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SQL Data </a:t>
              </a:r>
            </a:p>
            <a:p>
              <a:pPr defTabSz="896386"/>
              <a:r>
                <a:rPr lang="en-US" sz="1078" kern="0" dirty="0">
                  <a:solidFill>
                    <a:srgbClr val="FFFFFF"/>
                  </a:solidFill>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grpSp>
        <p:nvGrpSpPr>
          <p:cNvPr id="474" name="Group 473"/>
          <p:cNvGrpSpPr/>
          <p:nvPr/>
        </p:nvGrpSpPr>
        <p:grpSpPr>
          <a:xfrm>
            <a:off x="797892" y="1286570"/>
            <a:ext cx="1507314" cy="4521249"/>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407" rIns="179259" bIns="143407" rtlCol="0">
              <a:noAutofit/>
            </a:bodyPr>
            <a:lstStyle/>
            <a:p>
              <a:pPr defTabSz="914192">
                <a:lnSpc>
                  <a:spcPct val="90000"/>
                </a:lnSpc>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Data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Sensors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and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379636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6"/>
                                        </p:tgtEl>
                                        <p:attrNameLst>
                                          <p:attrName>style.visibility</p:attrName>
                                        </p:attrNameLst>
                                      </p:cBhvr>
                                      <p:to>
                                        <p:strVal val="visible"/>
                                      </p:to>
                                    </p:set>
                                    <p:animEffect transition="in" filter="fade">
                                      <p:cBhvr>
                                        <p:cTn id="11" dur="500"/>
                                        <p:tgtEl>
                                          <p:spTgt spid="4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49"/>
                                        </p:tgtEl>
                                        <p:attrNameLst>
                                          <p:attrName>style.visibility</p:attrName>
                                        </p:attrNameLst>
                                      </p:cBhvr>
                                      <p:to>
                                        <p:strVal val="visible"/>
                                      </p:to>
                                    </p:set>
                                    <p:animEffect transition="in" filter="fade">
                                      <p:cBhvr>
                                        <p:cTn id="15" dur="500"/>
                                        <p:tgtEl>
                                          <p:spTgt spid="4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1"/>
                                        </p:tgtEl>
                                        <p:attrNameLst>
                                          <p:attrName>style.visibility</p:attrName>
                                        </p:attrNameLst>
                                      </p:cBhvr>
                                      <p:to>
                                        <p:strVal val="visible"/>
                                      </p:to>
                                    </p:set>
                                    <p:animEffect transition="in" filter="fade">
                                      <p:cBhvr>
                                        <p:cTn id="19" dur="500"/>
                                        <p:tgtEl>
                                          <p:spTgt spid="4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1"/>
                                        </p:tgtEl>
                                        <p:attrNameLst>
                                          <p:attrName>style.visibility</p:attrName>
                                        </p:attrNameLst>
                                      </p:cBhvr>
                                      <p:to>
                                        <p:strVal val="visible"/>
                                      </p:to>
                                    </p:set>
                                    <p:animEffect transition="in" filter="fade">
                                      <p:cBhvr>
                                        <p:cTn id="23" dur="500"/>
                                        <p:tgtEl>
                                          <p:spTgt spid="39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64"/>
                                        </p:tgtEl>
                                        <p:attrNameLst>
                                          <p:attrName>style.visibility</p:attrName>
                                        </p:attrNameLst>
                                      </p:cBhvr>
                                      <p:to>
                                        <p:strVal val="visible"/>
                                      </p:to>
                                    </p:set>
                                    <p:animEffect transition="in" filter="fade">
                                      <p:cBhvr>
                                        <p:cTn id="27"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5" name="Rectangle 24"/>
          <p:cNvSpPr/>
          <p:nvPr/>
        </p:nvSpPr>
        <p:spPr>
          <a:xfrm>
            <a:off x="4748333" y="3346741"/>
            <a:ext cx="6957474" cy="199917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Speaker verification</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Check if two voices are the same</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Speaker identification</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defTabSz="895838">
                <a:lnSpc>
                  <a:spcPct val="90000"/>
                </a:lnSpc>
                <a:spcAft>
                  <a:spcPts val="588"/>
                </a:spcAft>
              </a:pPr>
              <a:r>
                <a:rPr lang="en-US" sz="2351" b="1" kern="0" spc="294" dirty="0">
                  <a:gradFill>
                    <a:gsLst>
                      <a:gs pos="2917">
                        <a:srgbClr val="000000"/>
                      </a:gs>
                      <a:gs pos="31000">
                        <a:srgbClr val="000000"/>
                      </a:gs>
                    </a:gsLst>
                    <a:lin ang="5400000" scaled="0"/>
                  </a:gradFill>
                </a:rPr>
                <a:t>“</a:t>
              </a:r>
              <a:r>
                <a:rPr lang="en-US" sz="2351" b="1" kern="0" dirty="0">
                  <a:gradFill>
                    <a:gsLst>
                      <a:gs pos="2917">
                        <a:srgbClr val="000000"/>
                      </a:gs>
                      <a:gs pos="31000">
                        <a:srgbClr val="000000"/>
                      </a:gs>
                    </a:gsLst>
                    <a:lin ang="5400000" scaled="0"/>
                  </a:gradFill>
                </a:rPr>
                <a:t>”</a:t>
              </a:r>
            </a:p>
          </p:txBody>
        </p:sp>
      </p:grpSp>
    </p:spTree>
    <p:extLst>
      <p:ext uri="{BB962C8B-B14F-4D97-AF65-F5344CB8AC3E}">
        <p14:creationId xmlns:p14="http://schemas.microsoft.com/office/powerpoint/2010/main" val="780418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43793" y="1492803"/>
            <a:ext cx="5681683" cy="4892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2"/>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defTabSz="913665" eaLnBrk="0" fontAlgn="base" hangingPunct="0">
              <a:spcBef>
                <a:spcPct val="0"/>
              </a:spcBef>
              <a:spcAft>
                <a:spcPct val="0"/>
              </a:spcAft>
              <a:defRPr/>
            </a:pPr>
            <a:endParaRPr lang="en-US" altLang="en-US" sz="1799" kern="0" dirty="0">
              <a:solidFill>
                <a:sysClr val="windowText" lastClr="000000"/>
              </a:solidFill>
              <a:latin typeface="Arial" panose="020B0604020202020204" pitchFamily="34" charset="0"/>
            </a:endParaRPr>
          </a:p>
        </p:txBody>
      </p:sp>
      <p:sp>
        <p:nvSpPr>
          <p:cNvPr id="42" name="Rectangle 3"/>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defTabSz="913665" eaLnBrk="0" fontAlgn="base" hangingPunct="0">
              <a:spcBef>
                <a:spcPct val="0"/>
              </a:spcBef>
              <a:spcAft>
                <a:spcPct val="0"/>
              </a:spcAft>
              <a:defRPr/>
            </a:pPr>
            <a:endParaRPr lang="en-US" altLang="en-US" sz="1799" kern="0" dirty="0">
              <a:solidFill>
                <a:sysClr val="windowText" lastClr="000000"/>
              </a:solidFill>
              <a:latin typeface="Arial" panose="020B0604020202020204" pitchFamily="34" charset="0"/>
            </a:endParaRPr>
          </a:p>
        </p:txBody>
      </p:sp>
      <p:grpSp>
        <p:nvGrpSpPr>
          <p:cNvPr id="9" name="Group 8"/>
          <p:cNvGrpSpPr/>
          <p:nvPr/>
        </p:nvGrpSpPr>
        <p:grpSpPr>
          <a:xfrm>
            <a:off x="704383" y="1732424"/>
            <a:ext cx="4650647" cy="2196138"/>
            <a:chOff x="700177" y="1731099"/>
            <a:chExt cx="3200000" cy="151111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8" name="Rectangle 7"/>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Is this Anna’s voice?</a:t>
              </a:r>
            </a:p>
          </p:txBody>
        </p:sp>
        <p:sp>
          <p:nvSpPr>
            <p:cNvPr id="28" name="Rectangle 27"/>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Anna</a:t>
              </a:r>
            </a:p>
          </p:txBody>
        </p:sp>
      </p:grpSp>
      <p:grpSp>
        <p:nvGrpSpPr>
          <p:cNvPr id="10" name="Group 9"/>
          <p:cNvGrpSpPr/>
          <p:nvPr/>
        </p:nvGrpSpPr>
        <p:grpSpPr>
          <a:xfrm>
            <a:off x="754668" y="4034283"/>
            <a:ext cx="4650647" cy="2196138"/>
            <a:chOff x="700177" y="4275164"/>
            <a:chExt cx="3200000" cy="1511111"/>
          </a:xfrm>
          <a:solidFill>
            <a:schemeClr val="bg1"/>
          </a:solidFill>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30" name="Rectangle 29"/>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Anna</a:t>
              </a:r>
            </a:p>
          </p:txBody>
        </p:sp>
        <p:sp>
          <p:nvSpPr>
            <p:cNvPr id="31" name="Rectangle 30"/>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Mike</a:t>
              </a:r>
            </a:p>
          </p:txBody>
        </p:sp>
        <p:sp>
          <p:nvSpPr>
            <p:cNvPr id="32" name="Rectangle 31"/>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Marry</a:t>
              </a:r>
            </a:p>
          </p:txBody>
        </p:sp>
        <p:sp>
          <p:nvSpPr>
            <p:cNvPr id="33" name="Rectangle 32"/>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Who’s voice is this?</a:t>
              </a:r>
            </a:p>
          </p:txBody>
        </p:sp>
      </p:gr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46" name="Group 45"/>
          <p:cNvGrpSpPr/>
          <p:nvPr/>
        </p:nvGrpSpPr>
        <p:grpSpPr>
          <a:xfrm>
            <a:off x="205513" y="479361"/>
            <a:ext cx="781750" cy="644400"/>
            <a:chOff x="4442750" y="2674884"/>
            <a:chExt cx="797935" cy="657741"/>
          </a:xfrm>
        </p:grpSpPr>
        <p:grpSp>
          <p:nvGrpSpPr>
            <p:cNvPr id="47" name="Group 46"/>
            <p:cNvGrpSpPr/>
            <p:nvPr/>
          </p:nvGrpSpPr>
          <p:grpSpPr>
            <a:xfrm>
              <a:off x="4442750" y="2674884"/>
              <a:ext cx="797935" cy="607278"/>
              <a:chOff x="4543910" y="2378075"/>
              <a:chExt cx="1076325" cy="819150"/>
            </a:xfrm>
          </p:grpSpPr>
          <p:sp>
            <p:nvSpPr>
              <p:cNvPr id="4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rgbClr val="FFFFFF"/>
                  </a:solidFill>
                  <a:latin typeface="Segoe UI"/>
                </a:endParaRPr>
              </a:p>
            </p:txBody>
          </p:sp>
          <p:sp>
            <p:nvSpPr>
              <p:cNvPr id="5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rgbClr val="FFFFFF"/>
                  </a:solidFill>
                  <a:latin typeface="Segoe UI"/>
                </a:endParaRPr>
              </a:p>
            </p:txBody>
          </p:sp>
        </p:grpSp>
        <p:sp>
          <p:nvSpPr>
            <p:cNvPr id="48" name="TextBox 47"/>
            <p:cNvSpPr txBox="1"/>
            <p:nvPr/>
          </p:nvSpPr>
          <p:spPr>
            <a:xfrm>
              <a:off x="4481823" y="2704761"/>
              <a:ext cx="712375" cy="627864"/>
            </a:xfrm>
            <a:prstGeom prst="rect">
              <a:avLst/>
            </a:prstGeom>
            <a:noFill/>
          </p:spPr>
          <p:txBody>
            <a:bodyPr wrap="none" lIns="179171" tIns="143336" rIns="179171" bIns="143336" rtlCol="0">
              <a:spAutoFit/>
            </a:bodyPr>
            <a:lstStyle/>
            <a:p>
              <a:pPr defTabSz="895838">
                <a:lnSpc>
                  <a:spcPct val="90000"/>
                </a:lnSpc>
                <a:spcAft>
                  <a:spcPts val="588"/>
                </a:spcAft>
              </a:pPr>
              <a:r>
                <a:rPr lang="en-US" sz="2351" b="1" kern="0" spc="294" dirty="0">
                  <a:gradFill>
                    <a:gsLst>
                      <a:gs pos="2917">
                        <a:srgbClr val="000000"/>
                      </a:gs>
                      <a:gs pos="31000">
                        <a:srgbClr val="000000"/>
                      </a:gs>
                    </a:gsLst>
                    <a:lin ang="5400000" scaled="0"/>
                  </a:gradFill>
                  <a:latin typeface="Segoe UI"/>
                </a:rPr>
                <a:t>“</a:t>
              </a:r>
              <a:r>
                <a:rPr lang="en-US" sz="2351" b="1" kern="0" dirty="0">
                  <a:gradFill>
                    <a:gsLst>
                      <a:gs pos="2917">
                        <a:srgbClr val="000000"/>
                      </a:gs>
                      <a:gs pos="31000">
                        <a:srgbClr val="000000"/>
                      </a:gs>
                    </a:gsLst>
                    <a:lin ang="5400000" scaled="0"/>
                  </a:gradFill>
                  <a:latin typeface="Segoe UI"/>
                </a:rPr>
                <a:t>”</a:t>
              </a:r>
            </a:p>
          </p:txBody>
        </p: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Speaker recognition APIs</a:t>
            </a:r>
          </a:p>
        </p:txBody>
      </p:sp>
      <p:grpSp>
        <p:nvGrpSpPr>
          <p:cNvPr id="52" name="Group 51"/>
          <p:cNvGrpSpPr/>
          <p:nvPr/>
        </p:nvGrpSpPr>
        <p:grpSpPr>
          <a:xfrm>
            <a:off x="6030871" y="1336638"/>
            <a:ext cx="4659566" cy="1084269"/>
            <a:chOff x="6048152" y="1361581"/>
            <a:chExt cx="4756034" cy="1106717"/>
          </a:xfrm>
        </p:grpSpPr>
        <p:sp>
          <p:nvSpPr>
            <p:cNvPr id="53" name="TextBox 52"/>
            <p:cNvSpPr txBox="1"/>
            <p:nvPr/>
          </p:nvSpPr>
          <p:spPr>
            <a:xfrm>
              <a:off x="6048152" y="1889993"/>
              <a:ext cx="4756034" cy="578305"/>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Create a unique voiceprint for a profile</a:t>
              </a:r>
            </a:p>
          </p:txBody>
        </p:sp>
        <p:sp>
          <p:nvSpPr>
            <p:cNvPr id="54" name="Rectangle 53"/>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Enrollment</a:t>
              </a:r>
            </a:p>
          </p:txBody>
        </p:sp>
      </p:grpSp>
      <p:cxnSp>
        <p:nvCxnSpPr>
          <p:cNvPr id="55" name="Straight Connector 54"/>
          <p:cNvCxnSpPr/>
          <p:nvPr/>
        </p:nvCxnSpPr>
        <p:spPr>
          <a:xfrm>
            <a:off x="6219686"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030871" y="2577263"/>
            <a:ext cx="5822815" cy="1355650"/>
            <a:chOff x="6048152" y="1361581"/>
            <a:chExt cx="5943365" cy="1383716"/>
          </a:xfrm>
        </p:grpSpPr>
        <p:sp>
          <p:nvSpPr>
            <p:cNvPr id="57" name="TextBox 56"/>
            <p:cNvSpPr txBox="1"/>
            <p:nvPr/>
          </p:nvSpPr>
          <p:spPr>
            <a:xfrm>
              <a:off x="6048152" y="1889993"/>
              <a:ext cx="5943365" cy="855304"/>
            </a:xfrm>
            <a:prstGeom prst="rect">
              <a:avLst/>
            </a:prstGeom>
            <a:noFill/>
          </p:spPr>
          <p:txBody>
            <a:bodyPr wrap="squar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After enrolling one or more voices, identify who is speaking from an audio clip</a:t>
              </a:r>
            </a:p>
          </p:txBody>
        </p:sp>
        <p:sp>
          <p:nvSpPr>
            <p:cNvPr id="58" name="Rectangle 57"/>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Recognition</a:t>
              </a:r>
            </a:p>
          </p:txBody>
        </p:sp>
      </p:grpSp>
      <p:cxnSp>
        <p:nvCxnSpPr>
          <p:cNvPr id="59" name="Straight Connector 58"/>
          <p:cNvCxnSpPr/>
          <p:nvPr/>
        </p:nvCxnSpPr>
        <p:spPr>
          <a:xfrm>
            <a:off x="6219686" y="3155922"/>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6030871" y="4188566"/>
            <a:ext cx="5822815" cy="1355650"/>
            <a:chOff x="6048152" y="1361581"/>
            <a:chExt cx="5943365" cy="1383716"/>
          </a:xfrm>
        </p:grpSpPr>
        <p:sp>
          <p:nvSpPr>
            <p:cNvPr id="61" name="TextBox 60"/>
            <p:cNvSpPr txBox="1"/>
            <p:nvPr/>
          </p:nvSpPr>
          <p:spPr>
            <a:xfrm>
              <a:off x="6048152" y="1889993"/>
              <a:ext cx="5943365" cy="855304"/>
            </a:xfrm>
            <a:prstGeom prst="rect">
              <a:avLst/>
            </a:prstGeom>
            <a:noFill/>
          </p:spPr>
          <p:txBody>
            <a:bodyPr wrap="squar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Confirm if a voice belongs to a previously enrolled profile </a:t>
              </a:r>
            </a:p>
          </p:txBody>
        </p:sp>
        <p:sp>
          <p:nvSpPr>
            <p:cNvPr id="62" name="Rectangle 61"/>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Verification</a:t>
              </a:r>
            </a:p>
          </p:txBody>
        </p:sp>
      </p:grpSp>
      <p:cxnSp>
        <p:nvCxnSpPr>
          <p:cNvPr id="63" name="Straight Connector 62"/>
          <p:cNvCxnSpPr/>
          <p:nvPr/>
        </p:nvCxnSpPr>
        <p:spPr>
          <a:xfrm>
            <a:off x="6219686" y="4767225"/>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333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right)">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52"/>
                                        </p:tgtEl>
                                        <p:attrNameLst>
                                          <p:attrName>ppt_x</p:attrName>
                                          <p:attrName>ppt_y</p:attrName>
                                        </p:attrNameLst>
                                      </p:cBhvr>
                                      <p:rCtr x="-1837" y="0"/>
                                    </p:animMotion>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42" presetClass="path" presetSubtype="0" decel="100000" fill="hold" nodeType="withEffect">
                                  <p:stCondLst>
                                    <p:cond delay="0"/>
                                  </p:stCondLst>
                                  <p:childTnLst>
                                    <p:animMotion origin="layout" path="M -4.36025E-6 -1.18021E-7 L -0.03674 -1.18021E-7 " pathEditMode="relative" rAng="0" ptsTypes="AA">
                                      <p:cBhvr>
                                        <p:cTn id="21" dur="500" spd="-100000" fill="hold"/>
                                        <p:tgtEl>
                                          <p:spTgt spid="56"/>
                                        </p:tgtEl>
                                        <p:attrNameLst>
                                          <p:attrName>ppt_x</p:attrName>
                                          <p:attrName>ppt_y</p:attrName>
                                        </p:attrNameLst>
                                      </p:cBhvr>
                                      <p:rCtr x="-1837" y="0"/>
                                    </p:animMotion>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right)">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nodeType="withEffect">
                                  <p:stCondLst>
                                    <p:cond delay="0"/>
                                  </p:stCondLst>
                                  <p:childTnLst>
                                    <p:animMotion origin="layout" path="M -4.36025E-6 -4.02633E-6 L -0.03674 -4.02633E-6 " pathEditMode="relative" rAng="0" ptsTypes="AA">
                                      <p:cBhvr>
                                        <p:cTn id="30" dur="500" spd="-100000" fill="hold"/>
                                        <p:tgtEl>
                                          <p:spTgt spid="60"/>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Language</a:t>
            </a:r>
          </a:p>
        </p:txBody>
      </p:sp>
      <p:sp>
        <p:nvSpPr>
          <p:cNvPr id="25" name="Rectangle 24"/>
          <p:cNvSpPr/>
          <p:nvPr/>
        </p:nvSpPr>
        <p:spPr>
          <a:xfrm>
            <a:off x="2855310" y="3496004"/>
            <a:ext cx="6506404" cy="757130"/>
          </a:xfrm>
          <a:prstGeom prst="rect">
            <a:avLst/>
          </a:prstGeom>
        </p:spPr>
        <p:txBody>
          <a:bodyPr wrap="square">
            <a:spAutoFit/>
          </a:bodyPr>
          <a:lstStyle/>
          <a:p>
            <a:pPr lvl="0" algn="ctr" defTabSz="914225">
              <a:lnSpc>
                <a:spcPct val="90000"/>
              </a:lnSpc>
              <a:spcAft>
                <a:spcPts val="600"/>
              </a:spcAft>
            </a:pPr>
            <a:r>
              <a:rPr lang="en-US" sz="2400" kern="0" dirty="0">
                <a:gradFill>
                  <a:gsLst>
                    <a:gs pos="2917">
                      <a:srgbClr val="FFFFFF"/>
                    </a:gs>
                    <a:gs pos="30000">
                      <a:srgbClr val="FFFFFF"/>
                    </a:gs>
                  </a:gsLst>
                  <a:lin ang="5400000" scaled="0"/>
                </a:gradFill>
              </a:rPr>
              <a:t>Process text and learn how to recognize what users want</a:t>
            </a: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2115271" y="4793105"/>
            <a:ext cx="7986482" cy="1575816"/>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Bing Spell Check | Language Understanding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Linguistic Analysis | Text Analytics | Web Language Model</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9"/>
          <p:cNvSpPr>
            <a:spLocks noChangeAspect="1"/>
          </p:cNvSpPr>
          <p:nvPr/>
        </p:nvSpPr>
        <p:spPr bwMode="auto">
          <a:xfrm>
            <a:off x="5898403" y="2763064"/>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748588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27" name="Rectangle 26"/>
          <p:cNvSpPr/>
          <p:nvPr/>
        </p:nvSpPr>
        <p:spPr bwMode="auto">
          <a:xfrm>
            <a:off x="2653104" y="2090980"/>
            <a:ext cx="9262054" cy="4473506"/>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8" name="Title 1"/>
          <p:cNvSpPr txBox="1">
            <a:spLocks/>
          </p:cNvSpPr>
          <p:nvPr/>
        </p:nvSpPr>
        <p:spPr>
          <a:xfrm>
            <a:off x="4329704" y="1978232"/>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Bing spell check APIs</a:t>
            </a:r>
          </a:p>
        </p:txBody>
      </p:sp>
      <p:sp>
        <p:nvSpPr>
          <p:cNvPr id="29" name="Freeform 5"/>
          <p:cNvSpPr>
            <a:spLocks/>
          </p:cNvSpPr>
          <p:nvPr/>
        </p:nvSpPr>
        <p:spPr bwMode="auto">
          <a:xfrm>
            <a:off x="2646749" y="20927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30" name="Rectangle 29"/>
          <p:cNvSpPr/>
          <p:nvPr/>
        </p:nvSpPr>
        <p:spPr>
          <a:xfrm>
            <a:off x="2956628" y="3219362"/>
            <a:ext cx="8958531" cy="3242997"/>
          </a:xfrm>
          <a:prstGeom prst="rect">
            <a:avLst/>
          </a:prstGeom>
        </p:spPr>
        <p:txBody>
          <a:bodyPr wrap="square">
            <a:spAutoFit/>
          </a:bodyPr>
          <a:lstStyle/>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State-of-the-art cloud based spelling algorithms</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Recognizes a wide variety of spelling errors</a:t>
            </a:r>
          </a:p>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Recognize name errors and homonyms in context</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Difficult to spot errors that use the context of the words </a:t>
            </a:r>
            <a:br>
              <a:rPr lang="en-US" altLang="zh-CN" sz="2351"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around them</a:t>
            </a:r>
          </a:p>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Updates over time</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Support for new brands and coined expressions as they emerge</a:t>
            </a:r>
          </a:p>
        </p:txBody>
      </p:sp>
      <p:grpSp>
        <p:nvGrpSpPr>
          <p:cNvPr id="8" name="Group 4"/>
          <p:cNvGrpSpPr>
            <a:grpSpLocks noChangeAspect="1"/>
          </p:cNvGrpSpPr>
          <p:nvPr/>
        </p:nvGrpSpPr>
        <p:grpSpPr bwMode="auto">
          <a:xfrm>
            <a:off x="3105682" y="2182502"/>
            <a:ext cx="747626" cy="784568"/>
            <a:chOff x="2" y="1"/>
            <a:chExt cx="1194" cy="1253"/>
          </a:xfrm>
        </p:grpSpPr>
        <p:sp>
          <p:nvSpPr>
            <p:cNvPr id="1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6"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3741335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2" name="Group 51"/>
          <p:cNvGrpSpPr/>
          <p:nvPr/>
        </p:nvGrpSpPr>
        <p:grpSpPr>
          <a:xfrm>
            <a:off x="295478" y="1510031"/>
            <a:ext cx="4452855" cy="4892824"/>
            <a:chOff x="301595" y="1538564"/>
            <a:chExt cx="4545043" cy="4994121"/>
          </a:xfrm>
        </p:grpSpPr>
        <p:sp>
          <p:nvSpPr>
            <p:cNvPr id="33" name="Rectangle 32"/>
            <p:cNvSpPr/>
            <p:nvPr/>
          </p:nvSpPr>
          <p:spPr bwMode="auto">
            <a:xfrm>
              <a:off x="301595" y="1538564"/>
              <a:ext cx="4545043" cy="4994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 name="Group 50"/>
            <p:cNvGrpSpPr/>
            <p:nvPr/>
          </p:nvGrpSpPr>
          <p:grpSpPr>
            <a:xfrm>
              <a:off x="542803" y="1925661"/>
              <a:ext cx="3993302" cy="4219926"/>
              <a:chOff x="542803" y="2103714"/>
              <a:chExt cx="3993302" cy="421992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3" y="2103714"/>
                <a:ext cx="3993302" cy="1123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03" y="3652118"/>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03" y="5200523"/>
                <a:ext cx="3993302" cy="1123117"/>
              </a:xfrm>
              <a:prstGeom prst="rect">
                <a:avLst/>
              </a:prstGeom>
            </p:spPr>
          </p:pic>
        </p:grpSp>
      </p:grpSp>
      <p:sp>
        <p:nvSpPr>
          <p:cNvPr id="1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9" name="Group 4"/>
          <p:cNvGrpSpPr>
            <a:grpSpLocks noChangeAspect="1"/>
          </p:cNvGrpSpPr>
          <p:nvPr/>
        </p:nvGrpSpPr>
        <p:grpSpPr bwMode="auto">
          <a:xfrm>
            <a:off x="306927" y="430987"/>
            <a:ext cx="626786" cy="657756"/>
            <a:chOff x="2" y="1"/>
            <a:chExt cx="1194" cy="1253"/>
          </a:xfrm>
        </p:grpSpPr>
        <p:sp>
          <p:nvSpPr>
            <p:cNvPr id="3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sp>
          <p:nvSpPr>
            <p:cNvPr id="3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sp>
          <p:nvSpPr>
            <p:cNvPr id="32"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Bing spell check APIs</a:t>
            </a:r>
          </a:p>
        </p:txBody>
      </p:sp>
      <p:grpSp>
        <p:nvGrpSpPr>
          <p:cNvPr id="34" name="Group 33"/>
          <p:cNvGrpSpPr/>
          <p:nvPr/>
        </p:nvGrpSpPr>
        <p:grpSpPr>
          <a:xfrm>
            <a:off x="4838923" y="1336637"/>
            <a:ext cx="7293998" cy="1493853"/>
            <a:chOff x="6048151" y="1361581"/>
            <a:chExt cx="6135917" cy="1524780"/>
          </a:xfrm>
        </p:grpSpPr>
        <p:sp>
          <p:nvSpPr>
            <p:cNvPr id="35" name="TextBox 34"/>
            <p:cNvSpPr txBox="1"/>
            <p:nvPr/>
          </p:nvSpPr>
          <p:spPr>
            <a:xfrm>
              <a:off x="6048152" y="1889993"/>
              <a:ext cx="4132462" cy="99636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“Our engineers developed this </a:t>
              </a:r>
              <a:r>
                <a:rPr lang="en-US" sz="1959" b="1" kern="0" dirty="0">
                  <a:gradFill>
                    <a:gsLst>
                      <a:gs pos="1250">
                        <a:schemeClr val="bg1"/>
                      </a:gs>
                      <a:gs pos="100000">
                        <a:schemeClr val="bg1"/>
                      </a:gs>
                    </a:gsLst>
                    <a:lin ang="5400000" scaled="0"/>
                  </a:gradFill>
                </a:rPr>
                <a:t>four</a:t>
              </a:r>
              <a:r>
                <a:rPr lang="en-US" sz="1959" kern="0" dirty="0">
                  <a:gradFill>
                    <a:gsLst>
                      <a:gs pos="1250">
                        <a:schemeClr val="bg1"/>
                      </a:gs>
                      <a:gs pos="100000">
                        <a:schemeClr val="bg1"/>
                      </a:gs>
                    </a:gsLst>
                    <a:lin ang="5400000" scaled="0"/>
                  </a:gradFill>
                </a:rPr>
                <a:t> you!”</a:t>
              </a:r>
            </a:p>
            <a:p>
              <a:pPr defTabSz="913490">
                <a:lnSpc>
                  <a:spcPct val="90000"/>
                </a:lnSpc>
                <a:spcBef>
                  <a:spcPts val="588"/>
                </a:spcBef>
                <a:spcAft>
                  <a:spcPts val="490"/>
                </a:spcAft>
                <a:defRPr/>
              </a:pPr>
              <a:r>
                <a:rPr lang="en-US" sz="1959" kern="0" dirty="0">
                  <a:gradFill>
                    <a:gsLst>
                      <a:gs pos="1250">
                        <a:schemeClr val="bg1"/>
                      </a:gs>
                      <a:gs pos="100000">
                        <a:schemeClr val="bg1"/>
                      </a:gs>
                    </a:gsLst>
                    <a:lin ang="5400000" scaled="0"/>
                  </a:gradFill>
                </a:rPr>
                <a:t> Corrected Text: “four” </a:t>
              </a:r>
              <a:r>
                <a:rPr lang="en-US" sz="1959" kern="0" dirty="0">
                  <a:solidFill>
                    <a:prstClr val="white"/>
                  </a:solidFill>
                  <a:latin typeface="wf_segoe-ui_normal"/>
                  <a:sym typeface="Wingdings" panose="05000000000000000000" pitchFamily="2" charset="2"/>
                </a:rPr>
                <a:t></a:t>
              </a:r>
              <a:r>
                <a:rPr lang="en-US" sz="1959" kern="0" dirty="0">
                  <a:gradFill>
                    <a:gsLst>
                      <a:gs pos="1250">
                        <a:schemeClr val="bg1"/>
                      </a:gs>
                      <a:gs pos="100000">
                        <a:schemeClr val="bg1"/>
                      </a:gs>
                    </a:gsLst>
                    <a:lin ang="5400000" scaled="0"/>
                  </a:gradFill>
                </a:rPr>
                <a:t> “for” </a:t>
              </a:r>
            </a:p>
          </p:txBody>
        </p:sp>
        <p:sp>
          <p:nvSpPr>
            <p:cNvPr id="36" name="Rectangle 35"/>
            <p:cNvSpPr/>
            <p:nvPr/>
          </p:nvSpPr>
          <p:spPr>
            <a:xfrm>
              <a:off x="6048151" y="1361581"/>
              <a:ext cx="6135917" cy="600164"/>
            </a:xfrm>
            <a:prstGeom prst="rect">
              <a:avLst/>
            </a:prstGeom>
          </p:spPr>
          <p:txBody>
            <a:bodyPr wrap="square" lIns="143336" rIns="0">
              <a:noAutofit/>
            </a:bodyPr>
            <a:lstStyle/>
            <a:p>
              <a:pPr defTabSz="913490">
                <a:defRPr/>
              </a:pPr>
              <a:r>
                <a:rPr lang="en-US" sz="3135" kern="0" dirty="0">
                  <a:gradFill>
                    <a:gsLst>
                      <a:gs pos="1250">
                        <a:schemeClr val="bg1"/>
                      </a:gs>
                      <a:gs pos="100000">
                        <a:schemeClr val="bg1"/>
                      </a:gs>
                    </a:gsLst>
                    <a:lin ang="5400000" scaled="0"/>
                  </a:gradFill>
                  <a:latin typeface="+mj-lt"/>
                </a:rPr>
                <a:t>Check a single word or a whole sentence</a:t>
              </a:r>
            </a:p>
          </p:txBody>
        </p:sp>
      </p:grpSp>
      <p:grpSp>
        <p:nvGrpSpPr>
          <p:cNvPr id="47" name="Group 46"/>
          <p:cNvGrpSpPr/>
          <p:nvPr/>
        </p:nvGrpSpPr>
        <p:grpSpPr>
          <a:xfrm>
            <a:off x="4353507" y="3051930"/>
            <a:ext cx="7747902" cy="2792493"/>
            <a:chOff x="5666315" y="1361581"/>
            <a:chExt cx="6517754" cy="2850306"/>
          </a:xfrm>
        </p:grpSpPr>
        <p:sp>
          <p:nvSpPr>
            <p:cNvPr id="48" name="TextBox 47"/>
            <p:cNvSpPr txBox="1"/>
            <p:nvPr/>
          </p:nvSpPr>
          <p:spPr>
            <a:xfrm>
              <a:off x="5666315" y="1901313"/>
              <a:ext cx="3860572" cy="2310574"/>
            </a:xfrm>
            <a:prstGeom prst="rect">
              <a:avLst/>
            </a:prstGeom>
            <a:noFill/>
          </p:spPr>
          <p:txBody>
            <a:bodyPr wrap="none" lIns="182711" tIns="146170" rIns="182711" bIns="146170" rtlCol="0">
              <a:spAutoFit/>
            </a:bodyPr>
            <a:lstStyle/>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a:t>
              </a:r>
              <a:r>
                <a:rPr lang="en-US" sz="1599" kern="0" dirty="0" err="1">
                  <a:gradFill>
                    <a:gsLst>
                      <a:gs pos="1250">
                        <a:schemeClr val="bg1"/>
                      </a:gs>
                      <a:gs pos="100000">
                        <a:schemeClr val="bg1"/>
                      </a:gs>
                    </a:gsLst>
                    <a:lin ang="5400000" scaled="0"/>
                  </a:gradFill>
                  <a:latin typeface="Consolas" panose="020B0609020204030204" pitchFamily="49" charset="0"/>
                </a:rPr>
                <a:t>spellingErrors</a:t>
              </a: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"offset": 5,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"token": "</a:t>
              </a:r>
              <a:r>
                <a:rPr lang="en-US" sz="1599" kern="0" dirty="0" err="1">
                  <a:gradFill>
                    <a:gsLst>
                      <a:gs pos="1250">
                        <a:schemeClr val="bg1"/>
                      </a:gs>
                      <a:gs pos="100000">
                        <a:schemeClr val="bg1"/>
                      </a:gs>
                    </a:gsLst>
                    <a:lin ang="5400000" scaled="0"/>
                  </a:gradFill>
                  <a:latin typeface="Consolas" panose="020B0609020204030204" pitchFamily="49" charset="0"/>
                </a:rPr>
                <a:t>gona</a:t>
              </a:r>
              <a:r>
                <a:rPr lang="en-US" sz="1599" kern="0" dirty="0">
                  <a:gradFill>
                    <a:gsLst>
                      <a:gs pos="1250">
                        <a:schemeClr val="bg1"/>
                      </a:gs>
                      <a:gs pos="100000">
                        <a:schemeClr val="bg1"/>
                      </a:gs>
                    </a:gsLst>
                    <a:lin ang="5400000" scaled="0"/>
                  </a:gradFill>
                  <a:latin typeface="Consolas" panose="020B0609020204030204" pitchFamily="49" charset="0"/>
                </a:rPr>
                <a:t>",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"type": "</a:t>
              </a:r>
              <a:r>
                <a:rPr lang="en-US" sz="1599" kern="0" dirty="0" err="1">
                  <a:gradFill>
                    <a:gsLst>
                      <a:gs pos="1250">
                        <a:schemeClr val="bg1"/>
                      </a:gs>
                      <a:gs pos="100000">
                        <a:schemeClr val="bg1"/>
                      </a:gs>
                    </a:gsLst>
                    <a:lin ang="5400000" scaled="0"/>
                  </a:gradFill>
                  <a:latin typeface="Consolas" panose="020B0609020204030204" pitchFamily="49" charset="0"/>
                </a:rPr>
                <a:t>UnknownToken</a:t>
              </a:r>
              <a:r>
                <a:rPr lang="en-US" sz="1599" kern="0" dirty="0">
                  <a:gradFill>
                    <a:gsLst>
                      <a:gs pos="1250">
                        <a:schemeClr val="bg1"/>
                      </a:gs>
                      <a:gs pos="100000">
                        <a:schemeClr val="bg1"/>
                      </a:gs>
                    </a:gsLst>
                    <a:lin ang="5400000" scaled="0"/>
                  </a:gradFill>
                  <a:latin typeface="Consolas" panose="020B0609020204030204" pitchFamily="49" charset="0"/>
                </a:rPr>
                <a:t>",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"suggestions":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"token": "</a:t>
              </a:r>
              <a:r>
                <a:rPr lang="en-US" sz="1599" kern="0" dirty="0" err="1">
                  <a:gradFill>
                    <a:gsLst>
                      <a:gs pos="1250">
                        <a:schemeClr val="bg1"/>
                      </a:gs>
                      <a:gs pos="100000">
                        <a:schemeClr val="bg1"/>
                      </a:gs>
                    </a:gsLst>
                    <a:lin ang="5400000" scaled="0"/>
                  </a:gradFill>
                  <a:latin typeface="Consolas" panose="020B0609020204030204" pitchFamily="49" charset="0"/>
                </a:rPr>
                <a:t>gonna</a:t>
              </a: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 </a:t>
              </a:r>
              <a:endParaRPr lang="en-US" altLang="en-US" sz="1599" kern="0" dirty="0">
                <a:gradFill>
                  <a:gsLst>
                    <a:gs pos="1250">
                      <a:schemeClr val="bg1"/>
                    </a:gs>
                    <a:gs pos="100000">
                      <a:schemeClr val="bg1"/>
                    </a:gs>
                  </a:gsLst>
                  <a:lin ang="5400000" scaled="0"/>
                </a:gradFill>
                <a:latin typeface="Consolas" panose="020B0609020204030204" pitchFamily="49" charset="0"/>
                <a:cs typeface="Segoe UI" panose="020B0502040204020203" pitchFamily="34" charset="0"/>
              </a:endParaRPr>
            </a:p>
          </p:txBody>
        </p:sp>
        <p:sp>
          <p:nvSpPr>
            <p:cNvPr id="49" name="Rectangle 48"/>
            <p:cNvSpPr/>
            <p:nvPr/>
          </p:nvSpPr>
          <p:spPr>
            <a:xfrm>
              <a:off x="6048152" y="1361581"/>
              <a:ext cx="6135917" cy="600164"/>
            </a:xfrm>
            <a:prstGeom prst="rect">
              <a:avLst/>
            </a:prstGeom>
          </p:spPr>
          <p:txBody>
            <a:bodyPr wrap="square" lIns="143336" rIns="0">
              <a:noAutofit/>
            </a:bodyPr>
            <a:lstStyle/>
            <a:p>
              <a:pPr defTabSz="913490">
                <a:defRPr/>
              </a:pPr>
              <a:r>
                <a:rPr lang="en-US" sz="3135" kern="0" dirty="0">
                  <a:gradFill>
                    <a:gsLst>
                      <a:gs pos="1250">
                        <a:schemeClr val="bg1"/>
                      </a:gs>
                      <a:gs pos="100000">
                        <a:schemeClr val="bg1"/>
                      </a:gs>
                    </a:gsLst>
                    <a:lin ang="5400000" scaled="0"/>
                  </a:gradFill>
                  <a:latin typeface="+mj-lt"/>
                </a:rPr>
                <a:t>Identify errors and get suggestions</a:t>
              </a:r>
            </a:p>
          </p:txBody>
        </p:sp>
      </p:grpSp>
      <p:grpSp>
        <p:nvGrpSpPr>
          <p:cNvPr id="12" name="Group 11"/>
          <p:cNvGrpSpPr/>
          <p:nvPr/>
        </p:nvGrpSpPr>
        <p:grpSpPr>
          <a:xfrm>
            <a:off x="4958397" y="1924629"/>
            <a:ext cx="7293998" cy="1745490"/>
            <a:chOff x="5061050" y="1961745"/>
            <a:chExt cx="7445007" cy="1781627"/>
          </a:xfrm>
        </p:grpSpPr>
        <p:cxnSp>
          <p:nvCxnSpPr>
            <p:cNvPr id="46" name="Straight Connector 45"/>
            <p:cNvCxnSpPr/>
            <p:nvPr/>
          </p:nvCxnSpPr>
          <p:spPr>
            <a:xfrm>
              <a:off x="5061050" y="1961745"/>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1050" y="3743372"/>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261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47"/>
                                        </p:tgtEl>
                                        <p:attrNameLst>
                                          <p:attrName>ppt_x</p:attrName>
                                          <p:attrName>ppt_y</p:attrName>
                                        </p:attrNameLst>
                                      </p:cBhvr>
                                      <p:rCtr x="-1837" y="0"/>
                                    </p:animMotion>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nodeType="withEffect">
                                  <p:stCondLst>
                                    <p:cond delay="0"/>
                                  </p:stCondLst>
                                  <p:childTnLst>
                                    <p:animMotion origin="layout" path="M -1.76043E-6 2.34226E-6 L -0.03674 2.34226E-6 " pathEditMode="relative" rAng="0" ptsTypes="AA">
                                      <p:cBhvr>
                                        <p:cTn id="17" dur="500" spd="-100000" fill="hold"/>
                                        <p:tgtEl>
                                          <p:spTgt spid="34"/>
                                        </p:tgtEl>
                                        <p:attrNameLst>
                                          <p:attrName>ppt_x</p:attrName>
                                          <p:attrName>ppt_y</p:attrName>
                                        </p:attrNameLst>
                                      </p:cBhvr>
                                      <p:rCtr x="-1837" y="0"/>
                                    </p:animMotion>
                                  </p:childTnLst>
                                </p:cTn>
                              </p:par>
                              <p:par>
                                <p:cTn id="18" presetID="2" presetClass="entr" presetSubtype="8" decel="10000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0-#ppt_w/2"/>
                                          </p:val>
                                        </p:tav>
                                        <p:tav tm="100000">
                                          <p:val>
                                            <p:strVal val="#ppt_x"/>
                                          </p:val>
                                        </p:tav>
                                      </p:tavLst>
                                    </p:anim>
                                    <p:anim calcmode="lin" valueType="num">
                                      <p:cBhvr additive="base">
                                        <p:cTn id="21"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07" r="3507"/>
          <a:stretch/>
        </p:blipFill>
        <p:spPr bwMode="auto">
          <a:xfrm flipH="1">
            <a:off x="4753" y="-84775"/>
            <a:ext cx="12182495" cy="696142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6" name="Rectangle 15"/>
          <p:cNvSpPr/>
          <p:nvPr/>
        </p:nvSpPr>
        <p:spPr bwMode="auto">
          <a:xfrm>
            <a:off x="2956628" y="3876928"/>
            <a:ext cx="8958530" cy="2687559"/>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52211" y="3780824"/>
            <a:ext cx="7262947"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Language Understanding</a:t>
            </a:r>
          </a:p>
        </p:txBody>
      </p:sp>
      <p:sp>
        <p:nvSpPr>
          <p:cNvPr id="18" name="Freeform 5"/>
          <p:cNvSpPr>
            <a:spLocks/>
          </p:cNvSpPr>
          <p:nvPr/>
        </p:nvSpPr>
        <p:spPr bwMode="auto">
          <a:xfrm>
            <a:off x="2951339" y="387692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3253362" y="5011067"/>
            <a:ext cx="8661797" cy="891033"/>
          </a:xfrm>
          <a:prstGeom prst="rect">
            <a:avLst/>
          </a:prstGeom>
        </p:spPr>
        <p:txBody>
          <a:bodyPr wrap="square">
            <a:spAutoFit/>
          </a:bodyPr>
          <a:lstStyle/>
          <a:p>
            <a:pPr defTabSz="895838">
              <a:lnSpc>
                <a:spcPct val="90000"/>
              </a:lnSpc>
              <a:spcAft>
                <a:spcPts val="1763"/>
              </a:spcAft>
            </a:pPr>
            <a:r>
              <a:rPr lang="en-US" altLang="zh-CN" sz="3429"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Understand what your users are saying</a:t>
            </a:r>
            <a:b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Use pre-built Bing and Cortana models or create your own</a:t>
            </a:r>
          </a:p>
        </p:txBody>
      </p:sp>
      <p:grpSp>
        <p:nvGrpSpPr>
          <p:cNvPr id="25" name="Group 24"/>
          <p:cNvGrpSpPr/>
          <p:nvPr/>
        </p:nvGrpSpPr>
        <p:grpSpPr>
          <a:xfrm>
            <a:off x="3410272" y="3974208"/>
            <a:ext cx="747626" cy="784568"/>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2"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3"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pic>
          <p:nvPicPr>
            <p:cNvPr id="13" name="Picture 12"/>
            <p:cNvPicPr>
              <a:picLocks noChangeAspect="1"/>
            </p:cNvPicPr>
            <p:nvPr/>
          </p:nvPicPr>
          <p:blipFill>
            <a:blip r:embed="rId4"/>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4060095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17" name="Title 16"/>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Language understanding intelligent service</a:t>
            </a:r>
          </a:p>
        </p:txBody>
      </p:sp>
      <p:sp>
        <p:nvSpPr>
          <p:cNvPr id="3" name="Content Placeholder 2"/>
          <p:cNvSpPr>
            <a:spLocks noGrp="1"/>
          </p:cNvSpPr>
          <p:nvPr>
            <p:ph idx="4294967295"/>
          </p:nvPr>
        </p:nvSpPr>
        <p:spPr>
          <a:xfrm>
            <a:off x="1362444" y="1379115"/>
            <a:ext cx="10829557" cy="2457375"/>
          </a:xfrm>
          <a:prstGeom prst="rect">
            <a:avLst/>
          </a:prstGeom>
        </p:spPr>
        <p:txBody>
          <a:bodyPr/>
          <a:lstStyle/>
          <a:p>
            <a:pPr marL="0" indent="0">
              <a:spcBef>
                <a:spcPts val="1763"/>
              </a:spcBef>
              <a:buNone/>
            </a:pPr>
            <a:r>
              <a:rPr lang="en-US" sz="2798" dirty="0">
                <a:gradFill>
                  <a:gsLst>
                    <a:gs pos="1250">
                      <a:schemeClr val="bg1"/>
                    </a:gs>
                    <a:gs pos="100000">
                      <a:schemeClr val="bg1"/>
                    </a:gs>
                  </a:gsLst>
                  <a:lin ang="5400000" scaled="0"/>
                </a:gradFill>
              </a:rPr>
              <a:t>Reduce labeling effort with interactive featuring</a:t>
            </a:r>
          </a:p>
          <a:p>
            <a:pPr marL="0" indent="0">
              <a:spcBef>
                <a:spcPts val="1763"/>
              </a:spcBef>
              <a:buNone/>
            </a:pPr>
            <a:r>
              <a:rPr lang="en-US" sz="2798" dirty="0">
                <a:gradFill>
                  <a:gsLst>
                    <a:gs pos="1250">
                      <a:schemeClr val="bg1"/>
                    </a:gs>
                    <a:gs pos="100000">
                      <a:schemeClr val="bg1"/>
                    </a:gs>
                  </a:gsLst>
                  <a:lin ang="5400000" scaled="0"/>
                </a:gradFill>
              </a:rPr>
              <a:t>Use visualizations to gauge performance and improvements</a:t>
            </a:r>
          </a:p>
          <a:p>
            <a:pPr marL="0" indent="0">
              <a:spcBef>
                <a:spcPts val="1763"/>
              </a:spcBef>
              <a:buNone/>
            </a:pPr>
            <a:r>
              <a:rPr lang="en-US" sz="2798" dirty="0">
                <a:gradFill>
                  <a:gsLst>
                    <a:gs pos="1250">
                      <a:schemeClr val="bg1"/>
                    </a:gs>
                    <a:gs pos="100000">
                      <a:schemeClr val="bg1"/>
                    </a:gs>
                  </a:gsLst>
                  <a:lin ang="5400000" scaled="0"/>
                </a:gradFill>
              </a:rPr>
              <a:t>Leverage speech recognition with seamless integration</a:t>
            </a:r>
          </a:p>
          <a:p>
            <a:pPr marL="0" indent="0">
              <a:spcBef>
                <a:spcPts val="1763"/>
              </a:spcBef>
              <a:buNone/>
            </a:pPr>
            <a:r>
              <a:rPr lang="en-US" sz="2798" dirty="0">
                <a:gradFill>
                  <a:gsLst>
                    <a:gs pos="1250">
                      <a:schemeClr val="bg1"/>
                    </a:gs>
                    <a:gs pos="100000">
                      <a:schemeClr val="bg1"/>
                    </a:gs>
                  </a:gsLst>
                  <a:lin ang="5400000" scaled="0"/>
                </a:gradFill>
              </a:rPr>
              <a:t>Deploy using just a few examples with active learning</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4702" dirty="0">
              <a:solidFill>
                <a:schemeClr val="bg1"/>
              </a:solidFill>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7" name="TextBox 6"/>
            <p:cNvSpPr txBox="1"/>
            <p:nvPr/>
          </p:nvSpPr>
          <p:spPr>
            <a:xfrm>
              <a:off x="808037" y="4987638"/>
              <a:ext cx="1422386" cy="84586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Define </a:t>
              </a:r>
            </a:p>
            <a:p>
              <a:pPr defTabSz="913632">
                <a:defRPr/>
              </a:pPr>
              <a:r>
                <a:rPr lang="en-US" sz="2398" kern="0" dirty="0">
                  <a:gradFill>
                    <a:gsLst>
                      <a:gs pos="1250">
                        <a:schemeClr val="bg1"/>
                      </a:gs>
                      <a:gs pos="100000">
                        <a:schemeClr val="bg1"/>
                      </a:gs>
                    </a:gsLst>
                    <a:lin ang="5400000" scaled="0"/>
                  </a:gradFill>
                </a:rPr>
                <a:t>concepts</a:t>
              </a:r>
            </a:p>
          </p:txBody>
        </p:sp>
      </p:grpSp>
      <p:grpSp>
        <p:nvGrpSpPr>
          <p:cNvPr id="10" name="Group 9"/>
          <p:cNvGrpSpPr/>
          <p:nvPr/>
        </p:nvGrpSpPr>
        <p:grpSpPr>
          <a:xfrm>
            <a:off x="2868541" y="4474276"/>
            <a:ext cx="2227543" cy="2209769"/>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8" name="TextBox 7"/>
            <p:cNvSpPr txBox="1"/>
            <p:nvPr/>
          </p:nvSpPr>
          <p:spPr>
            <a:xfrm>
              <a:off x="3612923" y="4987638"/>
              <a:ext cx="1480102" cy="84586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Provide</a:t>
              </a:r>
            </a:p>
            <a:p>
              <a:pPr defTabSz="913632">
                <a:defRPr/>
              </a:pPr>
              <a:r>
                <a:rPr lang="en-US" sz="2398" kern="0" dirty="0">
                  <a:gradFill>
                    <a:gsLst>
                      <a:gs pos="1250">
                        <a:schemeClr val="bg1"/>
                      </a:gs>
                      <a:gs pos="100000">
                        <a:schemeClr val="bg1"/>
                      </a:gs>
                    </a:gsLst>
                    <a:lin ang="5400000" scaled="0"/>
                  </a:gradFill>
                </a:rPr>
                <a:t>examples</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7" name="Group 36"/>
          <p:cNvGrpSpPr/>
          <p:nvPr/>
        </p:nvGrpSpPr>
        <p:grpSpPr>
          <a:xfrm>
            <a:off x="320455" y="442803"/>
            <a:ext cx="569116" cy="597237"/>
            <a:chOff x="3169979" y="2224957"/>
            <a:chExt cx="763104" cy="800811"/>
          </a:xfrm>
        </p:grpSpPr>
        <p:grpSp>
          <p:nvGrpSpPr>
            <p:cNvPr id="38" name="Group 4"/>
            <p:cNvGrpSpPr>
              <a:grpSpLocks noChangeAspect="1"/>
            </p:cNvGrpSpPr>
            <p:nvPr/>
          </p:nvGrpSpPr>
          <p:grpSpPr bwMode="auto">
            <a:xfrm>
              <a:off x="3169979" y="2224957"/>
              <a:ext cx="763104" cy="800811"/>
              <a:chOff x="2" y="1"/>
              <a:chExt cx="1194" cy="1253"/>
            </a:xfrm>
          </p:grpSpPr>
          <p:sp>
            <p:nvSpPr>
              <p:cNvPr id="4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4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pic>
          <p:nvPicPr>
            <p:cNvPr id="39" name="Picture 38"/>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1048319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2" presetClass="entr" presetSubtype="8" decel="10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nodeType="withEffect">
                                  <p:stCondLst>
                                    <p:cond delay="250"/>
                                  </p:stCondLst>
                                  <p:childTnLst>
                                    <p:animMotion origin="layout" path="M 0.01523 0.00046 L 4.375E-6 2.59259E-6 " pathEditMode="relative" rAng="0" ptsTypes="AA">
                                      <p:cBhvr>
                                        <p:cTn id="23" dur="500" fill="hold"/>
                                        <p:tgtEl>
                                          <p:spTgt spid="15"/>
                                        </p:tgtEl>
                                        <p:attrNameLst>
                                          <p:attrName>ppt_x</p:attrName>
                                          <p:attrName>ppt_y</p:attrName>
                                        </p:attrNameLst>
                                      </p:cBhvr>
                                      <p:rCtr x="-768" y="-23"/>
                                    </p:animMotion>
                                  </p:childTnLst>
                                </p:cTn>
                              </p:par>
                              <p:par>
                                <p:cTn id="24" presetID="10" presetClass="entr" presetSubtype="0" fill="hold" nodeType="withEffect">
                                  <p:stCondLst>
                                    <p:cond delay="35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nodeType="withEffect">
                                  <p:stCondLst>
                                    <p:cond delay="350"/>
                                  </p:stCondLst>
                                  <p:childTnLst>
                                    <p:animMotion origin="layout" path="M 0.01524 0.00046 L -2.29167E-6 2.59259E-6 " pathEditMode="relative" rAng="0" ptsTypes="AA">
                                      <p:cBhvr>
                                        <p:cTn id="28" dur="500" fill="hold"/>
                                        <p:tgtEl>
                                          <p:spTgt spid="10"/>
                                        </p:tgtEl>
                                        <p:attrNameLst>
                                          <p:attrName>ppt_x</p:attrName>
                                          <p:attrName>ppt_y</p:attrName>
                                        </p:attrNameLst>
                                      </p:cBhvr>
                                      <p:rCtr x="-768" y="-23"/>
                                    </p:animMotion>
                                  </p:childTnLst>
                                </p:cTn>
                              </p:par>
                              <p:par>
                                <p:cTn id="29" presetID="10" presetClass="entr" presetSubtype="0" fill="hold" nodeType="withEffect">
                                  <p:stCondLst>
                                    <p:cond delay="4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42" presetClass="path" presetSubtype="0" decel="100000" fill="hold" nodeType="withEffect">
                                  <p:stCondLst>
                                    <p:cond delay="450"/>
                                  </p:stCondLst>
                                  <p:childTnLst>
                                    <p:animMotion origin="layout" path="M 0.01523 0.00046 L 4.16667E-7 2.59259E-6 " pathEditMode="relative" rAng="0" ptsTypes="AA">
                                      <p:cBhvr>
                                        <p:cTn id="33" dur="500" fill="hold"/>
                                        <p:tgtEl>
                                          <p:spTgt spid="9"/>
                                        </p:tgtEl>
                                        <p:attrNameLst>
                                          <p:attrName>ppt_x</p:attrName>
                                          <p:attrName>ppt_y</p:attrName>
                                        </p:attrNameLst>
                                      </p:cBhvr>
                                      <p:rCtr x="-76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7" name="Group 6"/>
          <p:cNvGrpSpPr/>
          <p:nvPr/>
        </p:nvGrpSpPr>
        <p:grpSpPr>
          <a:xfrm>
            <a:off x="4754" y="1602162"/>
            <a:ext cx="14410924" cy="5683240"/>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9" name="TextBox 7"/>
            <p:cNvSpPr txBox="1"/>
            <p:nvPr/>
          </p:nvSpPr>
          <p:spPr>
            <a:xfrm>
              <a:off x="8047037" y="1322300"/>
              <a:ext cx="6664325" cy="5801724"/>
            </a:xfrm>
            <a:prstGeom prst="rect">
              <a:avLst/>
            </a:prstGeom>
            <a:noFill/>
          </p:spPr>
          <p:txBody>
            <a:bodyPr wrap="square" lIns="179145" tIns="143316" rIns="179145" bIns="143316" rtlCol="0">
              <a:spAutoFit/>
            </a:bodyPr>
            <a:lstStyle/>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“entities”: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“entity”: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flight_delays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“type”: “Topic”</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“intents”: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FindNews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0.99853384</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“None”,</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0.07289317</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ReadNews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0.0167122427</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ShareNews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1.0919299E-06</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913632">
                <a:defRPr/>
              </a:pPr>
              <a:endParaRPr lang="en-US" sz="1273" kern="0" dirty="0">
                <a:gradFill>
                  <a:gsLst>
                    <a:gs pos="0">
                      <a:schemeClr val="tx1"/>
                    </a:gs>
                    <a:gs pos="100000">
                      <a:schemeClr val="tx1"/>
                    </a:gs>
                  </a:gsLst>
                  <a:lin ang="5400000" scaled="0"/>
                </a:gradFill>
              </a:endParaRPr>
            </a:p>
          </p:txBody>
        </p:sp>
      </p:grpSp>
      <p:sp>
        <p:nvSpPr>
          <p:cNvPr id="10" name="Chevron 9"/>
          <p:cNvSpPr/>
          <p:nvPr/>
        </p:nvSpPr>
        <p:spPr bwMode="auto">
          <a:xfrm>
            <a:off x="4453837" y="1717323"/>
            <a:ext cx="2687177" cy="5150426"/>
          </a:xfrm>
          <a:prstGeom prst="chevron">
            <a:avLst>
              <a:gd name="adj" fmla="val 42593"/>
            </a:avLst>
          </a:prstGeom>
          <a:solidFill>
            <a:srgbClr val="D7D7D7"/>
          </a:solidFill>
          <a:ln w="9525" cap="flat" cmpd="sng" algn="ctr">
            <a:noFill/>
            <a:prstDash val="solid"/>
          </a:ln>
          <a:effectLst/>
        </p:spPr>
        <p:txBody>
          <a:bodyPr lIns="119239" tIns="59620" rIns="119239" bIns="59620" rtlCol="0" anchor="ctr"/>
          <a:lstStyle/>
          <a:p>
            <a:pPr defTabSz="913665">
              <a:defRPr/>
            </a:pPr>
            <a:endParaRPr lang="en-US" sz="1371" kern="0" dirty="0">
              <a:solidFill>
                <a:srgbClr val="FFFFFF"/>
              </a:solidFill>
            </a:endParaRPr>
          </a:p>
        </p:txBody>
      </p:sp>
      <p:grpSp>
        <p:nvGrpSpPr>
          <p:cNvPr id="2" name="Group 1"/>
          <p:cNvGrpSpPr/>
          <p:nvPr/>
        </p:nvGrpSpPr>
        <p:grpSpPr>
          <a:xfrm>
            <a:off x="4752" y="1717323"/>
            <a:ext cx="6091248" cy="515042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303">
                  <a:lnSpc>
                    <a:spcPts val="2351"/>
                  </a:lnSpc>
                  <a:defRPr/>
                </a:pPr>
                <a:r>
                  <a:rPr lang="en-US" sz="2743" kern="0" dirty="0">
                    <a:gradFill>
                      <a:gsLst>
                        <a:gs pos="0">
                          <a:schemeClr val="tx1"/>
                        </a:gs>
                        <a:gs pos="100000">
                          <a:schemeClr val="tx1"/>
                        </a:gs>
                      </a:gsLst>
                      <a:lin ang="5400000" scaled="0"/>
                    </a:gradFill>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573" tIns="44786" rIns="89573" bIns="44786" numCol="1" anchor="t" anchorCtr="0" compatLnSpc="1">
              <a:prstTxWarp prst="textNoShape">
                <a:avLst/>
              </a:prstTxWarp>
            </a:bodyPr>
            <a:lstStyle/>
            <a:p>
              <a:pPr algn="just" defTabSz="895629">
                <a:defRPr/>
              </a:pPr>
              <a:endParaRPr lang="en-US" sz="1763" kern="0">
                <a:solidFill>
                  <a:srgbClr val="FFFFFF"/>
                </a:solidFill>
              </a:endParaRPr>
            </a:p>
          </p:txBody>
        </p:sp>
      </p:grpSp>
      <p:sp>
        <p:nvSpPr>
          <p:cNvPr id="4" name="Title 3"/>
          <p:cNvSpPr>
            <a:spLocks noGrp="1"/>
          </p:cNvSpPr>
          <p:nvPr>
            <p:ph type="title"/>
          </p:nvPr>
        </p:nvSpPr>
        <p:spPr>
          <a:xfrm>
            <a:off x="1343780" y="291960"/>
            <a:ext cx="11655841" cy="898964"/>
          </a:xfrm>
        </p:spPr>
        <p:txBody>
          <a:bodyPr/>
          <a:lstStyle/>
          <a:p>
            <a:pPr defTabSz="931993">
              <a:defRPr/>
            </a:pPr>
            <a:r>
              <a:rPr lang="en-US" sz="4702" spc="-102" dirty="0">
                <a:solidFill>
                  <a:schemeClr val="bg1"/>
                </a:solidFill>
              </a:rPr>
              <a:t>Language understanding models</a:t>
            </a:r>
          </a:p>
        </p:txBody>
      </p:sp>
      <p:sp>
        <p:nvSpPr>
          <p:cNvPr id="1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0" name="Group 19"/>
          <p:cNvGrpSpPr/>
          <p:nvPr/>
        </p:nvGrpSpPr>
        <p:grpSpPr>
          <a:xfrm>
            <a:off x="320455" y="453728"/>
            <a:ext cx="569116" cy="597237"/>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3"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pic>
          <p:nvPicPr>
            <p:cNvPr id="22" name="Picture 21"/>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1696889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26" name="Picture 1" descr="image00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342" b="278"/>
          <a:stretch/>
        </p:blipFill>
        <p:spPr bwMode="auto">
          <a:xfrm>
            <a:off x="430422" y="2674"/>
            <a:ext cx="11331157" cy="68526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2002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0" y="-84275"/>
            <a:ext cx="12186385" cy="6946623"/>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30" name="Rectangle 29"/>
          <p:cNvSpPr/>
          <p:nvPr/>
        </p:nvSpPr>
        <p:spPr bwMode="auto">
          <a:xfrm>
            <a:off x="2653104" y="3667323"/>
            <a:ext cx="9262054" cy="2897164"/>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31" name="Title 1"/>
          <p:cNvSpPr txBox="1">
            <a:spLocks/>
          </p:cNvSpPr>
          <p:nvPr/>
        </p:nvSpPr>
        <p:spPr>
          <a:xfrm>
            <a:off x="4329704" y="3552759"/>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rPr>
              <a:t>Linguistic analysis</a:t>
            </a:r>
          </a:p>
        </p:txBody>
      </p:sp>
      <p:sp>
        <p:nvSpPr>
          <p:cNvPr id="32" name="Freeform 5"/>
          <p:cNvSpPr>
            <a:spLocks/>
          </p:cNvSpPr>
          <p:nvPr/>
        </p:nvSpPr>
        <p:spPr bwMode="auto">
          <a:xfrm>
            <a:off x="2646749" y="366732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33" name="Rectangle 32"/>
          <p:cNvSpPr/>
          <p:nvPr/>
        </p:nvSpPr>
        <p:spPr>
          <a:xfrm>
            <a:off x="2956628" y="4793888"/>
            <a:ext cx="8958531" cy="1189552"/>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Analysis tolls for natural language processing</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Access to part-of-speech tagging and parsing, </a:t>
            </a:r>
            <a:br>
              <a:rPr lang="en-US" altLang="zh-CN" sz="2351" kern="0" dirty="0">
                <a:gradFill>
                  <a:gsLst>
                    <a:gs pos="1250">
                      <a:srgbClr val="FFFFFF"/>
                    </a:gs>
                    <a:gs pos="100000">
                      <a:srgbClr val="FFFFFF"/>
                    </a:gs>
                  </a:gsLst>
                  <a:lin ang="5400000" scaled="0"/>
                </a:gradFill>
              </a:rPr>
            </a:br>
            <a:r>
              <a:rPr lang="en-US" altLang="zh-CN" sz="2351" kern="0" dirty="0">
                <a:gradFill>
                  <a:gsLst>
                    <a:gs pos="1250">
                      <a:srgbClr val="FFFFFF"/>
                    </a:gs>
                    <a:gs pos="100000">
                      <a:srgbClr val="FFFFFF"/>
                    </a:gs>
                  </a:gsLst>
                  <a:lin ang="5400000" scaled="0"/>
                </a:gradFill>
              </a:rPr>
              <a:t>identifying concepts, and actions </a:t>
            </a:r>
          </a:p>
        </p:txBody>
      </p:sp>
      <p:grpSp>
        <p:nvGrpSpPr>
          <p:cNvPr id="24" name="Group 23"/>
          <p:cNvGrpSpPr/>
          <p:nvPr/>
        </p:nvGrpSpPr>
        <p:grpSpPr>
          <a:xfrm>
            <a:off x="3101891" y="3772578"/>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Tree>
    <p:extLst>
      <p:ext uri="{BB962C8B-B14F-4D97-AF65-F5344CB8AC3E}">
        <p14:creationId xmlns:p14="http://schemas.microsoft.com/office/powerpoint/2010/main" val="157383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00"/>
                  </a:solidFill>
                  <a:effectLst/>
                  <a:uLnTx/>
                  <a:uFillTx/>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00"/>
                  </a:solidFill>
                  <a:effectLst/>
                  <a:uLnTx/>
                  <a:uFillTx/>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02" name="Rectangle 401"/>
            <p:cNvSpPr/>
            <p:nvPr/>
          </p:nvSpPr>
          <p:spPr>
            <a:xfrm>
              <a:off x="8241821" y="5297166"/>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Intelligence</a:t>
              </a:r>
              <a:endParaRPr kumimoji="0" lang="en-US" sz="1765" b="1"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38" name="Rectangle 437"/>
            <p:cNvSpPr/>
            <p:nvPr/>
          </p:nvSpPr>
          <p:spPr>
            <a:xfrm>
              <a:off x="6340519" y="2443589"/>
              <a:ext cx="1268870" cy="43259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grpSp>
        <p:nvGrpSpPr>
          <p:cNvPr id="474" name="Group 473"/>
          <p:cNvGrpSpPr/>
          <p:nvPr/>
        </p:nvGrpSpPr>
        <p:grpSpPr>
          <a:xfrm>
            <a:off x="797892" y="1286570"/>
            <a:ext cx="1507314" cy="4521249"/>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43894815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p:cNvSpPr/>
          <p:nvPr/>
        </p:nvSpPr>
        <p:spPr bwMode="auto">
          <a:xfrm>
            <a:off x="0" y="1190924"/>
            <a:ext cx="12192000" cy="5667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Linguistic Analysis</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2" name="Group 11"/>
          <p:cNvGrpSpPr/>
          <p:nvPr/>
        </p:nvGrpSpPr>
        <p:grpSpPr>
          <a:xfrm>
            <a:off x="4754" y="339963"/>
            <a:ext cx="1344122" cy="742947"/>
            <a:chOff x="714423" y="1150398"/>
            <a:chExt cx="1847734" cy="1021313"/>
          </a:xfrm>
        </p:grpSpPr>
        <p:sp>
          <p:nvSpPr>
            <p:cNvPr id="32" name="Freeform 5"/>
            <p:cNvSpPr>
              <a:spLocks/>
            </p:cNvSpPr>
            <p:nvPr/>
          </p:nvSpPr>
          <p:spPr bwMode="auto">
            <a:xfrm>
              <a:off x="714423" y="115039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3" name="Group 32"/>
            <p:cNvGrpSpPr/>
            <p:nvPr/>
          </p:nvGrpSpPr>
          <p:grpSpPr>
            <a:xfrm>
              <a:off x="1169565" y="1255653"/>
              <a:ext cx="758548" cy="796030"/>
              <a:chOff x="-873315" y="1281"/>
              <a:chExt cx="580898" cy="609602"/>
            </a:xfrm>
          </p:grpSpPr>
          <p:grpSp>
            <p:nvGrpSpPr>
              <p:cNvPr id="34" name="Group 4"/>
              <p:cNvGrpSpPr>
                <a:grpSpLocks noChangeAspect="1"/>
              </p:cNvGrpSpPr>
              <p:nvPr/>
            </p:nvGrpSpPr>
            <p:grpSpPr bwMode="auto">
              <a:xfrm>
                <a:off x="-873315" y="1281"/>
                <a:ext cx="580898" cy="609602"/>
                <a:chOff x="2" y="1"/>
                <a:chExt cx="1194" cy="1253"/>
              </a:xfrm>
            </p:grpSpPr>
            <p:sp>
              <p:nvSpPr>
                <p:cNvPr id="45"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4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42" name="Group 4"/>
              <p:cNvGrpSpPr>
                <a:grpSpLocks noChangeAspect="1"/>
              </p:cNvGrpSpPr>
              <p:nvPr/>
            </p:nvGrpSpPr>
            <p:grpSpPr bwMode="auto">
              <a:xfrm>
                <a:off x="-662378" y="141525"/>
                <a:ext cx="206701" cy="180728"/>
                <a:chOff x="-1" y="1"/>
                <a:chExt cx="382" cy="334"/>
              </a:xfrm>
              <a:solidFill>
                <a:srgbClr val="000000"/>
              </a:solidFill>
            </p:grpSpPr>
            <p:sp>
              <p:nvSpPr>
                <p:cNvPr id="43"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44"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grpSp>
      <p:pic>
        <p:nvPicPr>
          <p:cNvPr id="13" name="Picture 12"/>
          <p:cNvPicPr>
            <a:picLocks noChangeAspect="1"/>
          </p:cNvPicPr>
          <p:nvPr/>
        </p:nvPicPr>
        <p:blipFill rotWithShape="1">
          <a:blip r:embed="rId3"/>
          <a:srcRect b="90171"/>
          <a:stretch/>
        </p:blipFill>
        <p:spPr>
          <a:xfrm>
            <a:off x="2727590" y="1199285"/>
            <a:ext cx="7225706" cy="557087"/>
          </a:xfrm>
          <a:prstGeom prst="rect">
            <a:avLst/>
          </a:prstGeom>
        </p:spPr>
      </p:pic>
      <p:pic>
        <p:nvPicPr>
          <p:cNvPr id="47" name="Picture 46"/>
          <p:cNvPicPr>
            <a:picLocks noChangeAspect="1"/>
          </p:cNvPicPr>
          <p:nvPr/>
        </p:nvPicPr>
        <p:blipFill rotWithShape="1">
          <a:blip r:embed="rId3"/>
          <a:srcRect t="12225"/>
          <a:stretch/>
        </p:blipFill>
        <p:spPr>
          <a:xfrm>
            <a:off x="2727590" y="1883120"/>
            <a:ext cx="7225706" cy="4974879"/>
          </a:xfrm>
          <a:prstGeom prst="rect">
            <a:avLst/>
          </a:prstGeom>
        </p:spPr>
      </p:pic>
    </p:spTree>
    <p:extLst>
      <p:ext uri="{BB962C8B-B14F-4D97-AF65-F5344CB8AC3E}">
        <p14:creationId xmlns:p14="http://schemas.microsoft.com/office/powerpoint/2010/main" val="583353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0" y="2674"/>
            <a:ext cx="12234794" cy="6859676"/>
          </a:xfrm>
          <a:prstGeom prst="rect">
            <a:avLst/>
          </a:prstGeom>
        </p:spPr>
      </p:pic>
      <p:sp>
        <p:nvSpPr>
          <p:cNvPr id="16" name="Rectangle 15"/>
          <p:cNvSpPr/>
          <p:nvPr/>
        </p:nvSpPr>
        <p:spPr bwMode="auto">
          <a:xfrm>
            <a:off x="2653104" y="1189369"/>
            <a:ext cx="9262054" cy="5375118"/>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18" name="Title 1"/>
          <p:cNvSpPr txBox="1">
            <a:spLocks/>
          </p:cNvSpPr>
          <p:nvPr/>
        </p:nvSpPr>
        <p:spPr>
          <a:xfrm>
            <a:off x="4329704" y="1082377"/>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Text analytics</a:t>
            </a:r>
          </a:p>
        </p:txBody>
      </p:sp>
      <p:sp>
        <p:nvSpPr>
          <p:cNvPr id="19" name="Freeform 5"/>
          <p:cNvSpPr>
            <a:spLocks/>
          </p:cNvSpPr>
          <p:nvPr/>
        </p:nvSpPr>
        <p:spPr bwMode="auto">
          <a:xfrm>
            <a:off x="2646749" y="1189369"/>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2956628" y="2323506"/>
            <a:ext cx="8958531" cy="4188305"/>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Sentiment analysis</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Understand if a record has positive or negative sentiment</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Key phrase extraction</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Extract key phrases from a piece of text, and retrieve topics</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Topic detection </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Use clustering techniques to identify the trending topics </a:t>
            </a:r>
            <a:br>
              <a:rPr lang="en-US" altLang="zh-CN" sz="2351" kern="0" dirty="0">
                <a:gradFill>
                  <a:gsLst>
                    <a:gs pos="1250">
                      <a:srgbClr val="FFFFFF"/>
                    </a:gs>
                    <a:gs pos="100000">
                      <a:srgbClr val="FFFFFF"/>
                    </a:gs>
                  </a:gsLst>
                  <a:lin ang="5400000" scaled="0"/>
                </a:gradFill>
              </a:rPr>
            </a:br>
            <a:r>
              <a:rPr lang="en-US" altLang="zh-CN" sz="2351" kern="0" dirty="0">
                <a:gradFill>
                  <a:gsLst>
                    <a:gs pos="1250">
                      <a:srgbClr val="FFFFFF"/>
                    </a:gs>
                    <a:gs pos="100000">
                      <a:srgbClr val="FFFFFF"/>
                    </a:gs>
                  </a:gsLst>
                  <a:lin ang="5400000" scaled="0"/>
                </a:gradFill>
              </a:rPr>
              <a:t>on a large set of text records</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Language detection </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Identify the language, 120 supported languages</a:t>
            </a:r>
          </a:p>
        </p:txBody>
      </p:sp>
      <p:grpSp>
        <p:nvGrpSpPr>
          <p:cNvPr id="9" name="Group 8"/>
          <p:cNvGrpSpPr/>
          <p:nvPr/>
        </p:nvGrpSpPr>
        <p:grpSpPr>
          <a:xfrm>
            <a:off x="3108953" y="1309582"/>
            <a:ext cx="758548" cy="796030"/>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85" tIns="44793" rIns="89585" bIns="44793" numCol="1" anchor="t" anchorCtr="0" compatLnSpc="1">
                <a:prstTxWarp prst="textNoShape">
                  <a:avLst/>
                </a:prstTxWarp>
              </a:bodyPr>
              <a:lstStyle/>
              <a:p>
                <a:pPr defTabSz="895626"/>
                <a:endParaRPr lang="en-US" sz="1665" kern="0">
                  <a:solidFill>
                    <a:srgbClr val="000000"/>
                  </a:solidFill>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5215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927" y="-12212"/>
            <a:ext cx="7999866" cy="6857028"/>
          </a:xfrm>
          <a:prstGeom prst="rect">
            <a:avLst/>
          </a:prstGeom>
        </p:spPr>
      </p:pic>
      <p:sp>
        <p:nvSpPr>
          <p:cNvPr id="9" name="Rectangle 8"/>
          <p:cNvSpPr/>
          <p:nvPr/>
        </p:nvSpPr>
        <p:spPr bwMode="auto">
          <a:xfrm>
            <a:off x="7835653" y="1981405"/>
            <a:ext cx="4355482" cy="4876108"/>
          </a:xfrm>
          <a:prstGeom prst="rect">
            <a:avLst/>
          </a:prstGeom>
          <a:solidFill>
            <a:srgbClr val="41395F"/>
          </a:solidFill>
          <a:ln w="10795" cap="flat" cmpd="sng" algn="ctr">
            <a:noFill/>
            <a:prstDash val="solid"/>
            <a:headEnd type="none" w="med" len="med"/>
            <a:tailEnd type="none" w="med" len="med"/>
          </a:ln>
          <a:effectLst/>
        </p:spPr>
        <p:txBody>
          <a:bodyPr vert="horz" wrap="square" lIns="182854" tIns="46630" rIns="0" bIns="46630" numCol="1" rtlCol="0" anchor="ctr" anchorCtr="0" compatLnSpc="1">
            <a:prstTxWarp prst="textNoShape">
              <a:avLst/>
            </a:prstTxWarp>
          </a:bodyPr>
          <a:lstStyle/>
          <a:p>
            <a:pPr defTabSz="914225">
              <a:defRPr/>
            </a:pPr>
            <a:endParaRPr lang="en-US" i="1" kern="0" dirty="0"/>
          </a:p>
          <a:p>
            <a:pPr defTabSz="914225">
              <a:defRPr/>
            </a:pPr>
            <a:r>
              <a:rPr lang="en-US" sz="2100" i="1" kern="0" dirty="0"/>
              <a:t>“Thanks to </a:t>
            </a:r>
            <a:r>
              <a:rPr lang="en-US" sz="2100" b="1" i="1" u="sng" kern="0" dirty="0"/>
              <a:t>Text Analytics </a:t>
            </a:r>
            <a:r>
              <a:rPr lang="en-US" sz="2100" i="1" kern="0" dirty="0"/>
              <a:t>by </a:t>
            </a:r>
            <a:br>
              <a:rPr lang="en-US" sz="2100" i="1" kern="0" dirty="0"/>
            </a:br>
            <a:r>
              <a:rPr lang="en-US" sz="2100" i="1" kern="0" dirty="0"/>
              <a:t>Azure Machine Learning, we’re </a:t>
            </a:r>
            <a:br>
              <a:rPr lang="en-US" sz="2100" i="1" kern="0" dirty="0"/>
            </a:br>
            <a:r>
              <a:rPr lang="en-US" sz="2100" i="1" kern="0" dirty="0"/>
              <a:t>able to incorporate guest </a:t>
            </a:r>
            <a:br>
              <a:rPr lang="en-US" sz="2100" i="1" kern="0" dirty="0"/>
            </a:br>
            <a:r>
              <a:rPr lang="en-US" sz="2100" i="1" kern="0" dirty="0"/>
              <a:t>sentiment into our actionable</a:t>
            </a:r>
            <a:br>
              <a:rPr lang="en-US" sz="2100" i="1" kern="0" dirty="0"/>
            </a:br>
            <a:r>
              <a:rPr lang="en-US" sz="2100" i="1" kern="0" dirty="0"/>
              <a:t>guest feedback platform to </a:t>
            </a:r>
            <a:br>
              <a:rPr lang="en-US" sz="2100" i="1" kern="0" dirty="0"/>
            </a:br>
            <a:r>
              <a:rPr lang="en-US" sz="2100" i="1" kern="0" dirty="0"/>
              <a:t>deliver a comprehensive view </a:t>
            </a:r>
            <a:br>
              <a:rPr lang="en-US" sz="2100" i="1" kern="0" dirty="0"/>
            </a:br>
            <a:r>
              <a:rPr lang="en-US" sz="2100" i="1" kern="0" dirty="0"/>
              <a:t>of guest satisfaction</a:t>
            </a:r>
            <a:br>
              <a:rPr lang="en-US" sz="2100" i="1" kern="0" dirty="0"/>
            </a:br>
            <a:r>
              <a:rPr lang="en-US" sz="2100" i="1" kern="0" dirty="0"/>
              <a:t>and server performance.”</a:t>
            </a:r>
            <a:br>
              <a:rPr lang="en-US" i="1" kern="0" dirty="0"/>
            </a:br>
            <a:br>
              <a:rPr lang="en-US" i="1" kern="0" dirty="0"/>
            </a:br>
            <a:endParaRPr lang="en-US" kern="0" dirty="0"/>
          </a:p>
          <a:p>
            <a:pPr defTabSz="914225">
              <a:defRPr/>
            </a:pPr>
            <a:r>
              <a:rPr lang="en-US" sz="2000" kern="0" dirty="0"/>
              <a:t>	Al Pappa</a:t>
            </a:r>
          </a:p>
          <a:p>
            <a:pPr defTabSz="914225">
              <a:defRPr/>
            </a:pPr>
            <a:r>
              <a:rPr lang="en-US" sz="2000" kern="0" dirty="0"/>
              <a:t>	</a:t>
            </a:r>
            <a:r>
              <a:rPr lang="en-US" kern="0" dirty="0"/>
              <a:t>Head of Business Intelligence </a:t>
            </a:r>
            <a:r>
              <a:rPr lang="en-US" sz="2000" kern="0" dirty="0"/>
              <a:t>	</a:t>
            </a:r>
            <a:r>
              <a:rPr lang="en-US" sz="2000" b="1" kern="0" dirty="0"/>
              <a:t>Ziosk</a:t>
            </a:r>
          </a:p>
          <a:p>
            <a:pPr defTabSz="932293" fontAlgn="base">
              <a:spcBef>
                <a:spcPct val="0"/>
              </a:spcBef>
              <a:spcAft>
                <a:spcPct val="0"/>
              </a:spcAft>
              <a:defRPr/>
            </a:pPr>
            <a:endParaRPr lang="en-US" sz="2800" b="1" i="1" kern="0" dirty="0">
              <a:latin typeface="Segoe UI"/>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35653" y="-77549"/>
            <a:ext cx="4355482" cy="2058954"/>
          </a:xfrm>
          <a:prstGeom prst="rect">
            <a:avLst/>
          </a:prstGeom>
        </p:spPr>
      </p:pic>
      <p:sp>
        <p:nvSpPr>
          <p:cNvPr id="7" name="Rectangle 6"/>
          <p:cNvSpPr/>
          <p:nvPr/>
        </p:nvSpPr>
        <p:spPr>
          <a:xfrm>
            <a:off x="7835654" y="6397304"/>
            <a:ext cx="4356347" cy="447511"/>
          </a:xfrm>
          <a:prstGeom prst="rect">
            <a:avLst/>
          </a:prstGeom>
          <a:solidFill>
            <a:srgbClr val="505050">
              <a:alpha val="90000"/>
            </a:srgbClr>
          </a:solidFill>
          <a:ln w="12700" cap="flat" cmpd="sng" algn="ctr">
            <a:noFill/>
            <a:prstDash val="solid"/>
            <a:miter lim="800000"/>
          </a:ln>
          <a:effectLst/>
        </p:spPr>
        <p:txBody>
          <a:bodyPr rtlCol="0" anchor="ctr"/>
          <a:lstStyle/>
          <a:p>
            <a:pPr algn="ctr" defTabSz="896386">
              <a:defRPr/>
            </a:pPr>
            <a:endParaRPr lang="en-US" sz="1765" kern="0">
              <a:solidFill>
                <a:sysClr val="windowText" lastClr="000000"/>
              </a:solidFill>
            </a:endParaRPr>
          </a:p>
        </p:txBody>
      </p:sp>
      <p:sp>
        <p:nvSpPr>
          <p:cNvPr id="8" name="TextBox 7"/>
          <p:cNvSpPr txBox="1"/>
          <p:nvPr/>
        </p:nvSpPr>
        <p:spPr>
          <a:xfrm>
            <a:off x="9294156" y="6333633"/>
            <a:ext cx="2897845" cy="520478"/>
          </a:xfrm>
          <a:prstGeom prst="rect">
            <a:avLst/>
          </a:prstGeom>
          <a:noFill/>
        </p:spPr>
        <p:txBody>
          <a:bodyPr wrap="square" lIns="179285" tIns="143428" rIns="179285" bIns="143428" rtlCol="0" anchor="ctr">
            <a:spAutoFit/>
          </a:bodyPr>
          <a:lstStyle/>
          <a:p>
            <a:pPr algn="r" defTabSz="896386">
              <a:lnSpc>
                <a:spcPct val="90000"/>
              </a:lnSpc>
              <a:spcAft>
                <a:spcPts val="588"/>
              </a:spcAft>
              <a:defRPr/>
            </a:pPr>
            <a:r>
              <a:rPr lang="en-US" sz="1667" kern="0" dirty="0">
                <a:solidFill>
                  <a:prstClr val="white"/>
                </a:solidFill>
                <a:latin typeface="Segoe UI Semibold" panose="020B0702040204020203" pitchFamily="34" charset="0"/>
                <a:cs typeface="Segoe UI Semibold" panose="020B0702040204020203" pitchFamily="34" charset="0"/>
              </a:rPr>
              <a:t>Text Analytics API</a:t>
            </a:r>
          </a:p>
        </p:txBody>
      </p:sp>
    </p:spTree>
    <p:extLst>
      <p:ext uri="{BB962C8B-B14F-4D97-AF65-F5344CB8AC3E}">
        <p14:creationId xmlns:p14="http://schemas.microsoft.com/office/powerpoint/2010/main" val="127382657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1" y="2674"/>
            <a:ext cx="12296859" cy="685327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22" name="Rectangle 21"/>
          <p:cNvSpPr/>
          <p:nvPr/>
        </p:nvSpPr>
        <p:spPr bwMode="auto">
          <a:xfrm>
            <a:off x="2653104" y="2874834"/>
            <a:ext cx="9262054" cy="3689653"/>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3" name="Title 1"/>
          <p:cNvSpPr txBox="1">
            <a:spLocks/>
          </p:cNvSpPr>
          <p:nvPr/>
        </p:nvSpPr>
        <p:spPr>
          <a:xfrm>
            <a:off x="4329704" y="27602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Web language model</a:t>
            </a:r>
          </a:p>
        </p:txBody>
      </p:sp>
      <p:sp>
        <p:nvSpPr>
          <p:cNvPr id="24" name="Freeform 5"/>
          <p:cNvSpPr>
            <a:spLocks/>
          </p:cNvSpPr>
          <p:nvPr/>
        </p:nvSpPr>
        <p:spPr bwMode="auto">
          <a:xfrm>
            <a:off x="2653104" y="28748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5" name="Rectangle 24"/>
          <p:cNvSpPr/>
          <p:nvPr/>
        </p:nvSpPr>
        <p:spPr>
          <a:xfrm>
            <a:off x="2956628" y="4001398"/>
            <a:ext cx="8958531" cy="2525115"/>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Automation of a variety of standard natural language processing tasks using state-of-the-art language modeling APIs </a:t>
            </a:r>
          </a:p>
          <a:p>
            <a:pPr defTabSz="895838">
              <a:lnSpc>
                <a:spcPct val="90000"/>
              </a:lnSpc>
              <a:spcAft>
                <a:spcPts val="1763"/>
              </a:spcAft>
            </a:pPr>
            <a:br>
              <a:rPr lang="en-US" altLang="zh-CN" sz="14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4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Word breaking, joint probability of natural language expressions, scoring, and predicting following words in a sequence</a:t>
            </a:r>
            <a:endPar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34" name="Group 33"/>
          <p:cNvGrpSpPr/>
          <p:nvPr/>
        </p:nvGrpSpPr>
        <p:grpSpPr>
          <a:xfrm>
            <a:off x="3101891" y="2980417"/>
            <a:ext cx="758548" cy="796030"/>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Tree>
    <p:extLst>
      <p:ext uri="{BB962C8B-B14F-4D97-AF65-F5344CB8AC3E}">
        <p14:creationId xmlns:p14="http://schemas.microsoft.com/office/powerpoint/2010/main" val="2396625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Knowledge</a:t>
            </a:r>
          </a:p>
        </p:txBody>
      </p:sp>
      <p:sp>
        <p:nvSpPr>
          <p:cNvPr id="25" name="Rectangle 24"/>
          <p:cNvSpPr/>
          <p:nvPr/>
        </p:nvSpPr>
        <p:spPr>
          <a:xfrm>
            <a:off x="2855310" y="3496004"/>
            <a:ext cx="6506404" cy="757130"/>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Tap into rich knowledge amassed from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the web, academia, or your own data</a:t>
            </a:r>
          </a:p>
        </p:txBody>
      </p:sp>
      <p:sp>
        <p:nvSpPr>
          <p:cNvPr id="27" name="Rectangle 26"/>
          <p:cNvSpPr/>
          <p:nvPr/>
        </p:nvSpPr>
        <p:spPr>
          <a:xfrm>
            <a:off x="3414505" y="4897760"/>
            <a:ext cx="5388013" cy="2172903"/>
          </a:xfrm>
          <a:prstGeom prst="rect">
            <a:avLst/>
          </a:prstGeom>
        </p:spPr>
        <p:txBody>
          <a:bodyPr wrap="none">
            <a:spAutoFit/>
          </a:bodyPr>
          <a:lstStyle/>
          <a:p>
            <a:pPr lvl="0" algn="ctr" defTabSz="896386">
              <a:spcAft>
                <a:spcPts val="600"/>
              </a:spcAft>
            </a:pPr>
            <a:r>
              <a:rPr lang="en-US" sz="2400" kern="0" dirty="0">
                <a:gradFill>
                  <a:gsLst>
                    <a:gs pos="2917">
                      <a:srgbClr val="FFFFFF"/>
                    </a:gs>
                    <a:gs pos="30000">
                      <a:srgbClr val="FFFFFF"/>
                    </a:gs>
                  </a:gsLst>
                  <a:lin ang="5400000" scaled="0"/>
                </a:gradFill>
              </a:rPr>
              <a:t>Academic Knowledge </a:t>
            </a:r>
          </a:p>
          <a:p>
            <a:pPr lvl="0" algn="ctr" defTabSz="896386">
              <a:spcAft>
                <a:spcPts val="600"/>
              </a:spcAft>
            </a:pPr>
            <a:r>
              <a:rPr lang="en-US" sz="2400" kern="0" dirty="0">
                <a:gradFill>
                  <a:gsLst>
                    <a:gs pos="2917">
                      <a:srgbClr val="FFFFFF"/>
                    </a:gs>
                    <a:gs pos="30000">
                      <a:srgbClr val="FFFFFF"/>
                    </a:gs>
                  </a:gsLst>
                  <a:lin ang="5400000" scaled="0"/>
                </a:gradFill>
              </a:rPr>
              <a:t>Entity Linking | Knowledge Exploration</a:t>
            </a:r>
          </a:p>
          <a:p>
            <a:pPr lvl="0" algn="ctr" defTabSz="896386">
              <a:spcAft>
                <a:spcPts val="600"/>
              </a:spcAft>
            </a:pPr>
            <a:r>
              <a:rPr lang="en-US" sz="2400" kern="0" dirty="0">
                <a:gradFill>
                  <a:gsLst>
                    <a:gs pos="2917">
                      <a:srgbClr val="FFFFFF"/>
                    </a:gs>
                    <a:gs pos="30000">
                      <a:srgbClr val="FFFFFF"/>
                    </a:gs>
                  </a:gsLst>
                  <a:lin ang="5400000" scaled="0"/>
                </a:gradFill>
              </a:rPr>
              <a:t>Recommendations</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5"/>
          <p:cNvSpPr>
            <a:spLocks/>
          </p:cNvSpPr>
          <p:nvPr/>
        </p:nvSpPr>
        <p:spPr bwMode="auto">
          <a:xfrm>
            <a:off x="5851660" y="272120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127665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4" name="Picture 2" descr="https://microsoft.sharepoint.com/teams/BrandCentral/BundleImages/3240WIN13_Jonna_Nokia_03/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702" t="35508" r="11372" b="3282"/>
          <a:stretch/>
        </p:blipFill>
        <p:spPr bwMode="auto">
          <a:xfrm flipH="1">
            <a:off x="-1" y="-33160"/>
            <a:ext cx="12191998" cy="69096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2653104" y="1609034"/>
            <a:ext cx="9262054"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26" name="Title 1"/>
          <p:cNvSpPr txBox="1">
            <a:spLocks/>
          </p:cNvSpPr>
          <p:nvPr/>
        </p:nvSpPr>
        <p:spPr>
          <a:xfrm>
            <a:off x="4329704" y="14944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Academic knowledge</a:t>
            </a:r>
          </a:p>
        </p:txBody>
      </p:sp>
      <p:sp>
        <p:nvSpPr>
          <p:cNvPr id="27" name="Freeform 5"/>
          <p:cNvSpPr>
            <a:spLocks/>
          </p:cNvSpPr>
          <p:nvPr/>
        </p:nvSpPr>
        <p:spPr bwMode="auto">
          <a:xfrm>
            <a:off x="2653104" y="16090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8" name="Rectangle 27"/>
          <p:cNvSpPr/>
          <p:nvPr/>
        </p:nvSpPr>
        <p:spPr>
          <a:xfrm>
            <a:off x="2956628" y="2699765"/>
            <a:ext cx="8958531" cy="3785758"/>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Interpret</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Interprets a natural language user query string. Returns annotated interpretations which can enable rich search-box auto-completion experiences that anticipate what the user is typing</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Evaluate</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Evaluates a query expression and returns academic knowledge entity results </a:t>
            </a:r>
          </a:p>
          <a:p>
            <a:pPr defTabSz="895838">
              <a:lnSpc>
                <a:spcPct val="90000"/>
              </a:lnSpc>
              <a:spcAft>
                <a:spcPts val="1763"/>
              </a:spcAft>
            </a:pPr>
            <a:r>
              <a:rPr lang="en-US" altLang="zh-CN" sz="3233" kern="0" dirty="0" err="1">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Calchistogram</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Calculates a histogram of the distribution of attribute values for the academic entities returned by a query expression, such as the distribution of citations by year for a given author</a:t>
            </a:r>
          </a:p>
        </p:txBody>
      </p:sp>
      <p:grpSp>
        <p:nvGrpSpPr>
          <p:cNvPr id="7" name="Group 4"/>
          <p:cNvGrpSpPr>
            <a:grpSpLocks noChangeAspect="1"/>
          </p:cNvGrpSpPr>
          <p:nvPr/>
        </p:nvGrpSpPr>
        <p:grpSpPr bwMode="auto">
          <a:xfrm>
            <a:off x="2996286" y="1731693"/>
            <a:ext cx="874111" cy="755414"/>
            <a:chOff x="1" y="-1"/>
            <a:chExt cx="1193" cy="1031"/>
          </a:xfrm>
        </p:grpSpPr>
        <p:sp>
          <p:nvSpPr>
            <p:cNvPr id="36" name="AutoShape 3"/>
            <p:cNvSpPr>
              <a:spLocks noChangeAspect="1" noChangeArrowheads="1" noTextEdit="1"/>
            </p:cNvSpPr>
            <p:nvPr/>
          </p:nvSpPr>
          <p:spPr bwMode="auto">
            <a:xfrm>
              <a:off x="1" y="-1"/>
              <a:ext cx="119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7" name="Freeform 5"/>
            <p:cNvSpPr>
              <a:spLocks/>
            </p:cNvSpPr>
            <p:nvPr/>
          </p:nvSpPr>
          <p:spPr bwMode="auto">
            <a:xfrm>
              <a:off x="-1" y="-1"/>
              <a:ext cx="1193" cy="1029"/>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8" name="Oval 6"/>
            <p:cNvSpPr>
              <a:spLocks noChangeArrowheads="1"/>
            </p:cNvSpPr>
            <p:nvPr/>
          </p:nvSpPr>
          <p:spPr bwMode="auto">
            <a:xfrm>
              <a:off x="269" y="241"/>
              <a:ext cx="642" cy="5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9" name="Freeform 7"/>
            <p:cNvSpPr>
              <a:spLocks/>
            </p:cNvSpPr>
            <p:nvPr/>
          </p:nvSpPr>
          <p:spPr bwMode="auto">
            <a:xfrm>
              <a:off x="576" y="220"/>
              <a:ext cx="184" cy="401"/>
            </a:xfrm>
            <a:custGeom>
              <a:avLst/>
              <a:gdLst>
                <a:gd name="T0" fmla="*/ 184 w 184"/>
                <a:gd name="T1" fmla="*/ 401 h 401"/>
                <a:gd name="T2" fmla="*/ 92 w 184"/>
                <a:gd name="T3" fmla="*/ 294 h 401"/>
                <a:gd name="T4" fmla="*/ 0 w 184"/>
                <a:gd name="T5" fmla="*/ 401 h 401"/>
                <a:gd name="T6" fmla="*/ 0 w 184"/>
                <a:gd name="T7" fmla="*/ 0 h 401"/>
                <a:gd name="T8" fmla="*/ 184 w 184"/>
                <a:gd name="T9" fmla="*/ 0 h 401"/>
                <a:gd name="T10" fmla="*/ 184 w 184"/>
                <a:gd name="T11" fmla="*/ 401 h 401"/>
              </a:gdLst>
              <a:ahLst/>
              <a:cxnLst>
                <a:cxn ang="0">
                  <a:pos x="T0" y="T1"/>
                </a:cxn>
                <a:cxn ang="0">
                  <a:pos x="T2" y="T3"/>
                </a:cxn>
                <a:cxn ang="0">
                  <a:pos x="T4" y="T5"/>
                </a:cxn>
                <a:cxn ang="0">
                  <a:pos x="T6" y="T7"/>
                </a:cxn>
                <a:cxn ang="0">
                  <a:pos x="T8" y="T9"/>
                </a:cxn>
                <a:cxn ang="0">
                  <a:pos x="T10" y="T11"/>
                </a:cxn>
              </a:cxnLst>
              <a:rect l="0" t="0" r="r" b="b"/>
              <a:pathLst>
                <a:path w="184" h="401">
                  <a:moveTo>
                    <a:pt x="184" y="401"/>
                  </a:moveTo>
                  <a:lnTo>
                    <a:pt x="92" y="294"/>
                  </a:lnTo>
                  <a:lnTo>
                    <a:pt x="0" y="401"/>
                  </a:lnTo>
                  <a:lnTo>
                    <a:pt x="0" y="0"/>
                  </a:lnTo>
                  <a:lnTo>
                    <a:pt x="184" y="0"/>
                  </a:lnTo>
                  <a:lnTo>
                    <a:pt x="184"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3670931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26190" r="12454" b="1"/>
          <a:stretch/>
        </p:blipFill>
        <p:spPr>
          <a:xfrm flipH="1">
            <a:off x="-1" y="2674"/>
            <a:ext cx="12192000" cy="6852654"/>
          </a:xfrm>
          <a:prstGeom prst="rect">
            <a:avLst/>
          </a:prstGeom>
        </p:spPr>
      </p:pic>
      <p:sp>
        <p:nvSpPr>
          <p:cNvPr id="11" name="Title 1"/>
          <p:cNvSpPr txBox="1">
            <a:spLocks/>
          </p:cNvSpPr>
          <p:nvPr/>
        </p:nvSpPr>
        <p:spPr>
          <a:xfrm>
            <a:off x="1119515" y="3935896"/>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646750" y="2717668"/>
            <a:ext cx="9262054" cy="3846819"/>
          </a:xfrm>
          <a:prstGeom prst="rect">
            <a:avLst/>
          </a:prstGeom>
          <a:solidFill>
            <a:srgbClr val="005AA1">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329704" y="2603103"/>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Entity linking</a:t>
            </a:r>
          </a:p>
        </p:txBody>
      </p:sp>
      <p:sp>
        <p:nvSpPr>
          <p:cNvPr id="19" name="Freeform 5"/>
          <p:cNvSpPr>
            <a:spLocks/>
          </p:cNvSpPr>
          <p:nvPr/>
        </p:nvSpPr>
        <p:spPr bwMode="auto">
          <a:xfrm>
            <a:off x="2646749" y="271766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2956628" y="3844233"/>
            <a:ext cx="8958531" cy="2514793"/>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Power your app's data links with named entity recognition and disambiguation</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A word might be used as a named entity, a verb, or another word form within a given sentence</a:t>
            </a:r>
          </a:p>
          <a:p>
            <a:pPr defTabSz="895838">
              <a:lnSpc>
                <a:spcPct val="90000"/>
              </a:lnSpc>
              <a:spcAft>
                <a:spcPts val="1763"/>
              </a:spcAft>
            </a:pPr>
            <a:r>
              <a:rPr lang="en-US" altLang="zh-CN" sz="2351" kern="0" dirty="0">
                <a:gradFill>
                  <a:gsLst>
                    <a:gs pos="1250">
                      <a:srgbClr val="FFFFFF"/>
                    </a:gs>
                    <a:gs pos="100000">
                      <a:srgbClr val="FFFFFF"/>
                    </a:gs>
                  </a:gsLst>
                  <a:lin ang="5400000" scaled="0"/>
                </a:gradFill>
              </a:rPr>
              <a:t>The Entity Linking Intelligence Service will recognize and identify each separate entity based on the context</a:t>
            </a:r>
          </a:p>
        </p:txBody>
      </p:sp>
      <p:grpSp>
        <p:nvGrpSpPr>
          <p:cNvPr id="14" name="Group 13"/>
          <p:cNvGrpSpPr/>
          <p:nvPr/>
        </p:nvGrpSpPr>
        <p:grpSpPr>
          <a:xfrm>
            <a:off x="2978369" y="2859363"/>
            <a:ext cx="874111" cy="753948"/>
            <a:chOff x="3056822" y="1764815"/>
            <a:chExt cx="892208" cy="769557"/>
          </a:xfrm>
        </p:grpSpPr>
        <p:sp>
          <p:nvSpPr>
            <p:cNvPr id="21"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7" name="Group 4"/>
          <p:cNvGrpSpPr>
            <a:grpSpLocks noChangeAspect="1"/>
          </p:cNvGrpSpPr>
          <p:nvPr/>
        </p:nvGrpSpPr>
        <p:grpSpPr bwMode="auto">
          <a:xfrm>
            <a:off x="3298151" y="3131162"/>
            <a:ext cx="238112" cy="207259"/>
            <a:chOff x="3" y="0"/>
            <a:chExt cx="355" cy="309"/>
          </a:xfrm>
        </p:grpSpPr>
        <p:sp>
          <p:nvSpPr>
            <p:cNvPr id="12" name="Freeform 5"/>
            <p:cNvSpPr>
              <a:spLocks noEditPoints="1"/>
            </p:cNvSpPr>
            <p:nvPr/>
          </p:nvSpPr>
          <p:spPr bwMode="auto">
            <a:xfrm>
              <a:off x="3" y="0"/>
              <a:ext cx="266" cy="243"/>
            </a:xfrm>
            <a:custGeom>
              <a:avLst/>
              <a:gdLst>
                <a:gd name="T0" fmla="*/ 101 w 138"/>
                <a:gd name="T1" fmla="*/ 125 h 125"/>
                <a:gd name="T2" fmla="*/ 38 w 138"/>
                <a:gd name="T3" fmla="*/ 125 h 125"/>
                <a:gd name="T4" fmla="*/ 0 w 138"/>
                <a:gd name="T5" fmla="*/ 88 h 125"/>
                <a:gd name="T6" fmla="*/ 0 w 138"/>
                <a:gd name="T7" fmla="*/ 37 h 125"/>
                <a:gd name="T8" fmla="*/ 38 w 138"/>
                <a:gd name="T9" fmla="*/ 0 h 125"/>
                <a:gd name="T10" fmla="*/ 101 w 138"/>
                <a:gd name="T11" fmla="*/ 0 h 125"/>
                <a:gd name="T12" fmla="*/ 138 w 138"/>
                <a:gd name="T13" fmla="*/ 37 h 125"/>
                <a:gd name="T14" fmla="*/ 138 w 138"/>
                <a:gd name="T15" fmla="*/ 88 h 125"/>
                <a:gd name="T16" fmla="*/ 101 w 138"/>
                <a:gd name="T17" fmla="*/ 125 h 125"/>
                <a:gd name="T18" fmla="*/ 38 w 138"/>
                <a:gd name="T19" fmla="*/ 16 h 125"/>
                <a:gd name="T20" fmla="*/ 16 w 138"/>
                <a:gd name="T21" fmla="*/ 37 h 125"/>
                <a:gd name="T22" fmla="*/ 16 w 138"/>
                <a:gd name="T23" fmla="*/ 88 h 125"/>
                <a:gd name="T24" fmla="*/ 38 w 138"/>
                <a:gd name="T25" fmla="*/ 109 h 125"/>
                <a:gd name="T26" fmla="*/ 101 w 138"/>
                <a:gd name="T27" fmla="*/ 109 h 125"/>
                <a:gd name="T28" fmla="*/ 122 w 138"/>
                <a:gd name="T29" fmla="*/ 88 h 125"/>
                <a:gd name="T30" fmla="*/ 122 w 138"/>
                <a:gd name="T31" fmla="*/ 37 h 125"/>
                <a:gd name="T32" fmla="*/ 101 w 138"/>
                <a:gd name="T33" fmla="*/ 16 h 125"/>
                <a:gd name="T34" fmla="*/ 38 w 138"/>
                <a:gd name="T35"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5">
                  <a:moveTo>
                    <a:pt x="101" y="125"/>
                  </a:moveTo>
                  <a:cubicBezTo>
                    <a:pt x="38" y="125"/>
                    <a:pt x="38" y="125"/>
                    <a:pt x="38" y="125"/>
                  </a:cubicBezTo>
                  <a:cubicBezTo>
                    <a:pt x="17" y="125"/>
                    <a:pt x="0" y="109"/>
                    <a:pt x="0" y="88"/>
                  </a:cubicBezTo>
                  <a:cubicBezTo>
                    <a:pt x="0" y="37"/>
                    <a:pt x="0" y="37"/>
                    <a:pt x="0" y="37"/>
                  </a:cubicBezTo>
                  <a:cubicBezTo>
                    <a:pt x="0" y="17"/>
                    <a:pt x="17" y="0"/>
                    <a:pt x="38" y="0"/>
                  </a:cubicBezTo>
                  <a:cubicBezTo>
                    <a:pt x="101" y="0"/>
                    <a:pt x="101" y="0"/>
                    <a:pt x="101" y="0"/>
                  </a:cubicBezTo>
                  <a:cubicBezTo>
                    <a:pt x="121" y="0"/>
                    <a:pt x="138" y="17"/>
                    <a:pt x="138" y="37"/>
                  </a:cubicBezTo>
                  <a:cubicBezTo>
                    <a:pt x="138" y="88"/>
                    <a:pt x="138" y="88"/>
                    <a:pt x="138" y="88"/>
                  </a:cubicBezTo>
                  <a:cubicBezTo>
                    <a:pt x="138" y="109"/>
                    <a:pt x="121" y="125"/>
                    <a:pt x="101" y="125"/>
                  </a:cubicBezTo>
                  <a:close/>
                  <a:moveTo>
                    <a:pt x="38" y="16"/>
                  </a:moveTo>
                  <a:cubicBezTo>
                    <a:pt x="26" y="16"/>
                    <a:pt x="16" y="26"/>
                    <a:pt x="16" y="37"/>
                  </a:cubicBezTo>
                  <a:cubicBezTo>
                    <a:pt x="16" y="88"/>
                    <a:pt x="16" y="88"/>
                    <a:pt x="16" y="88"/>
                  </a:cubicBezTo>
                  <a:cubicBezTo>
                    <a:pt x="16" y="100"/>
                    <a:pt x="26" y="109"/>
                    <a:pt x="38" y="109"/>
                  </a:cubicBezTo>
                  <a:cubicBezTo>
                    <a:pt x="101" y="109"/>
                    <a:pt x="101" y="109"/>
                    <a:pt x="101" y="109"/>
                  </a:cubicBezTo>
                  <a:cubicBezTo>
                    <a:pt x="113" y="109"/>
                    <a:pt x="122" y="100"/>
                    <a:pt x="122" y="88"/>
                  </a:cubicBezTo>
                  <a:cubicBezTo>
                    <a:pt x="122" y="37"/>
                    <a:pt x="122" y="37"/>
                    <a:pt x="122" y="37"/>
                  </a:cubicBezTo>
                  <a:cubicBezTo>
                    <a:pt x="122" y="26"/>
                    <a:pt x="113"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3" name="Freeform 6"/>
            <p:cNvSpPr>
              <a:spLocks noEditPoints="1"/>
            </p:cNvSpPr>
            <p:nvPr/>
          </p:nvSpPr>
          <p:spPr bwMode="auto">
            <a:xfrm>
              <a:off x="92" y="64"/>
              <a:ext cx="266" cy="245"/>
            </a:xfrm>
            <a:custGeom>
              <a:avLst/>
              <a:gdLst>
                <a:gd name="T0" fmla="*/ 101 w 138"/>
                <a:gd name="T1" fmla="*/ 126 h 126"/>
                <a:gd name="T2" fmla="*/ 38 w 138"/>
                <a:gd name="T3" fmla="*/ 126 h 126"/>
                <a:gd name="T4" fmla="*/ 0 w 138"/>
                <a:gd name="T5" fmla="*/ 88 h 126"/>
                <a:gd name="T6" fmla="*/ 0 w 138"/>
                <a:gd name="T7" fmla="*/ 38 h 126"/>
                <a:gd name="T8" fmla="*/ 38 w 138"/>
                <a:gd name="T9" fmla="*/ 0 h 126"/>
                <a:gd name="T10" fmla="*/ 101 w 138"/>
                <a:gd name="T11" fmla="*/ 0 h 126"/>
                <a:gd name="T12" fmla="*/ 138 w 138"/>
                <a:gd name="T13" fmla="*/ 38 h 126"/>
                <a:gd name="T14" fmla="*/ 138 w 138"/>
                <a:gd name="T15" fmla="*/ 88 h 126"/>
                <a:gd name="T16" fmla="*/ 101 w 138"/>
                <a:gd name="T17" fmla="*/ 126 h 126"/>
                <a:gd name="T18" fmla="*/ 38 w 138"/>
                <a:gd name="T19" fmla="*/ 16 h 126"/>
                <a:gd name="T20" fmla="*/ 16 w 138"/>
                <a:gd name="T21" fmla="*/ 38 h 126"/>
                <a:gd name="T22" fmla="*/ 16 w 138"/>
                <a:gd name="T23" fmla="*/ 88 h 126"/>
                <a:gd name="T24" fmla="*/ 38 w 138"/>
                <a:gd name="T25" fmla="*/ 110 h 126"/>
                <a:gd name="T26" fmla="*/ 101 w 138"/>
                <a:gd name="T27" fmla="*/ 110 h 126"/>
                <a:gd name="T28" fmla="*/ 122 w 138"/>
                <a:gd name="T29" fmla="*/ 88 h 126"/>
                <a:gd name="T30" fmla="*/ 122 w 138"/>
                <a:gd name="T31" fmla="*/ 38 h 126"/>
                <a:gd name="T32" fmla="*/ 101 w 138"/>
                <a:gd name="T33" fmla="*/ 16 h 126"/>
                <a:gd name="T34" fmla="*/ 38 w 138"/>
                <a:gd name="T35"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6">
                  <a:moveTo>
                    <a:pt x="101" y="126"/>
                  </a:moveTo>
                  <a:cubicBezTo>
                    <a:pt x="38" y="126"/>
                    <a:pt x="38" y="126"/>
                    <a:pt x="38" y="126"/>
                  </a:cubicBezTo>
                  <a:cubicBezTo>
                    <a:pt x="17" y="126"/>
                    <a:pt x="0" y="109"/>
                    <a:pt x="0" y="88"/>
                  </a:cubicBezTo>
                  <a:cubicBezTo>
                    <a:pt x="0" y="38"/>
                    <a:pt x="0" y="38"/>
                    <a:pt x="0" y="38"/>
                  </a:cubicBezTo>
                  <a:cubicBezTo>
                    <a:pt x="0" y="17"/>
                    <a:pt x="17" y="0"/>
                    <a:pt x="38" y="0"/>
                  </a:cubicBezTo>
                  <a:cubicBezTo>
                    <a:pt x="101" y="0"/>
                    <a:pt x="101" y="0"/>
                    <a:pt x="101" y="0"/>
                  </a:cubicBezTo>
                  <a:cubicBezTo>
                    <a:pt x="121" y="0"/>
                    <a:pt x="138" y="17"/>
                    <a:pt x="138" y="38"/>
                  </a:cubicBezTo>
                  <a:cubicBezTo>
                    <a:pt x="138" y="88"/>
                    <a:pt x="138" y="88"/>
                    <a:pt x="138" y="88"/>
                  </a:cubicBezTo>
                  <a:cubicBezTo>
                    <a:pt x="138" y="109"/>
                    <a:pt x="121" y="126"/>
                    <a:pt x="101" y="126"/>
                  </a:cubicBezTo>
                  <a:close/>
                  <a:moveTo>
                    <a:pt x="38" y="16"/>
                  </a:moveTo>
                  <a:cubicBezTo>
                    <a:pt x="26" y="16"/>
                    <a:pt x="16" y="26"/>
                    <a:pt x="16" y="38"/>
                  </a:cubicBezTo>
                  <a:cubicBezTo>
                    <a:pt x="16" y="88"/>
                    <a:pt x="16" y="88"/>
                    <a:pt x="16" y="88"/>
                  </a:cubicBezTo>
                  <a:cubicBezTo>
                    <a:pt x="16" y="100"/>
                    <a:pt x="26" y="110"/>
                    <a:pt x="38" y="110"/>
                  </a:cubicBezTo>
                  <a:cubicBezTo>
                    <a:pt x="101" y="110"/>
                    <a:pt x="101" y="110"/>
                    <a:pt x="101" y="110"/>
                  </a:cubicBezTo>
                  <a:cubicBezTo>
                    <a:pt x="112" y="110"/>
                    <a:pt x="122" y="100"/>
                    <a:pt x="122" y="88"/>
                  </a:cubicBezTo>
                  <a:cubicBezTo>
                    <a:pt x="122" y="38"/>
                    <a:pt x="122" y="38"/>
                    <a:pt x="122" y="38"/>
                  </a:cubicBezTo>
                  <a:cubicBezTo>
                    <a:pt x="122" y="26"/>
                    <a:pt x="112"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413308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2446"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2" name="Rectangle 11"/>
          <p:cNvSpPr/>
          <p:nvPr/>
        </p:nvSpPr>
        <p:spPr bwMode="auto">
          <a:xfrm>
            <a:off x="1452279" y="1624750"/>
            <a:ext cx="10462879"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spc="-20" dirty="0">
                <a:gradFill>
                  <a:gsLst>
                    <a:gs pos="1250">
                      <a:srgbClr val="FFFFFF"/>
                    </a:gs>
                    <a:gs pos="100000">
                      <a:srgbClr val="FFFFFF"/>
                    </a:gs>
                  </a:gsLst>
                  <a:lin ang="5400000" scaled="0"/>
                </a:gradFill>
                <a:latin typeface="Segoe UI Light"/>
              </a:rPr>
              <a:t>Knowledge exploration</a:t>
            </a:r>
            <a:br>
              <a:rPr lang="en-US" sz="5289" dirty="0">
                <a:gradFill>
                  <a:gsLst>
                    <a:gs pos="1250">
                      <a:srgbClr val="FFFFFF"/>
                    </a:gs>
                    <a:gs pos="100000">
                      <a:srgbClr val="FFFFFF"/>
                    </a:gs>
                  </a:gsLst>
                  <a:lin ang="5400000" scaled="0"/>
                </a:gradFill>
              </a:rPr>
            </a:br>
            <a:r>
              <a:rPr lang="en-US" sz="1800" dirty="0">
                <a:gradFill>
                  <a:gsLst>
                    <a:gs pos="1250">
                      <a:srgbClr val="FFFFFF"/>
                    </a:gs>
                    <a:gs pos="100000">
                      <a:srgbClr val="FFFFFF"/>
                    </a:gs>
                  </a:gsLst>
                  <a:lin ang="5400000" scaled="0"/>
                </a:gradFill>
                <a:latin typeface="+mn-lt"/>
              </a:rPr>
              <a:t>Enable interactive search experiences over structured data via natural language inputs</a:t>
            </a: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16" name="Rectangle 15"/>
          <p:cNvSpPr/>
          <p:nvPr/>
        </p:nvSpPr>
        <p:spPr>
          <a:xfrm>
            <a:off x="1948874" y="2699765"/>
            <a:ext cx="9966285" cy="3745051"/>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Attribute histograms</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To enable rich visualization and interactive faceted experience</a:t>
            </a:r>
            <a:endPar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defTabSz="895838">
              <a:lnSpc>
                <a:spcPct val="90000"/>
              </a:lnSpc>
              <a:spcAft>
                <a:spcPts val="1763"/>
              </a:spcAft>
            </a:pPr>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Structured query evaluation</a:t>
            </a:r>
            <a:b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1959" kern="0" dirty="0">
                <a:gradFill>
                  <a:gsLst>
                    <a:gs pos="1250">
                      <a:srgbClr val="FFFFFF"/>
                    </a:gs>
                    <a:gs pos="100000">
                      <a:srgbClr val="FFFFFF"/>
                    </a:gs>
                  </a:gsLst>
                  <a:lin ang="5400000" scaled="0"/>
                </a:gradFill>
              </a:rPr>
              <a:t>To efficiently retrieve detailed information about matching objects</a:t>
            </a:r>
          </a:p>
          <a:p>
            <a:pPr defTabSz="895838"/>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Query auto-completion</a:t>
            </a:r>
          </a:p>
          <a:p>
            <a:pPr defTabSz="895838">
              <a:lnSpc>
                <a:spcPct val="90000"/>
              </a:lnSpc>
              <a:spcAft>
                <a:spcPts val="1763"/>
              </a:spcAft>
            </a:pPr>
            <a:r>
              <a:rPr lang="en-US" sz="1959" kern="0" dirty="0">
                <a:gradFill>
                  <a:gsLst>
                    <a:gs pos="1250">
                      <a:srgbClr val="FFFFFF"/>
                    </a:gs>
                    <a:gs pos="100000">
                      <a:srgbClr val="FFFFFF"/>
                    </a:gs>
                  </a:gsLst>
                  <a:lin ang="5400000" scaled="0"/>
                </a:gradFill>
              </a:rPr>
              <a:t>To reduce user effort and help with discovery of rich capabilities</a:t>
            </a:r>
          </a:p>
          <a:p>
            <a:pPr defTabSz="895838"/>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Natural language understanding</a:t>
            </a:r>
          </a:p>
          <a:p>
            <a:pPr defTabSz="895838">
              <a:lnSpc>
                <a:spcPct val="90000"/>
              </a:lnSpc>
              <a:spcAft>
                <a:spcPts val="1763"/>
              </a:spcAft>
            </a:pPr>
            <a:r>
              <a:rPr lang="en-US" sz="1959" kern="0" dirty="0">
                <a:gradFill>
                  <a:gsLst>
                    <a:gs pos="1250">
                      <a:srgbClr val="FFFFFF"/>
                    </a:gs>
                    <a:gs pos="100000">
                      <a:srgbClr val="FFFFFF"/>
                    </a:gs>
                  </a:gsLst>
                  <a:lin ang="5400000" scaled="0"/>
                </a:gradFill>
              </a:rPr>
              <a:t>To interpret natural language queries into structured query expressions</a:t>
            </a:r>
          </a:p>
        </p:txBody>
      </p:sp>
      <p:grpSp>
        <p:nvGrpSpPr>
          <p:cNvPr id="18" name="Group 17"/>
          <p:cNvGrpSpPr/>
          <p:nvPr/>
        </p:nvGrpSpPr>
        <p:grpSpPr>
          <a:xfrm>
            <a:off x="1856701" y="1742716"/>
            <a:ext cx="874111" cy="753948"/>
            <a:chOff x="3056822" y="1764815"/>
            <a:chExt cx="892208" cy="769557"/>
          </a:xfrm>
        </p:grpSpPr>
        <p:sp>
          <p:nvSpPr>
            <p:cNvPr id="19"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1" name="Freeform 5"/>
          <p:cNvSpPr>
            <a:spLocks/>
          </p:cNvSpPr>
          <p:nvPr/>
        </p:nvSpPr>
        <p:spPr bwMode="auto">
          <a:xfrm>
            <a:off x="2145512" y="1993400"/>
            <a:ext cx="277886" cy="277139"/>
          </a:xfrm>
          <a:custGeom>
            <a:avLst/>
            <a:gdLst>
              <a:gd name="T0" fmla="*/ 171 w 192"/>
              <a:gd name="T1" fmla="*/ 0 h 191"/>
              <a:gd name="T2" fmla="*/ 150 w 192"/>
              <a:gd name="T3" fmla="*/ 21 h 191"/>
              <a:gd name="T4" fmla="*/ 155 w 192"/>
              <a:gd name="T5" fmla="*/ 33 h 191"/>
              <a:gd name="T6" fmla="*/ 123 w 192"/>
              <a:gd name="T7" fmla="*/ 72 h 191"/>
              <a:gd name="T8" fmla="*/ 108 w 192"/>
              <a:gd name="T9" fmla="*/ 68 h 191"/>
              <a:gd name="T10" fmla="*/ 75 w 192"/>
              <a:gd name="T11" fmla="*/ 95 h 191"/>
              <a:gd name="T12" fmla="*/ 40 w 192"/>
              <a:gd name="T13" fmla="*/ 95 h 191"/>
              <a:gd name="T14" fmla="*/ 20 w 192"/>
              <a:gd name="T15" fmla="*/ 82 h 191"/>
              <a:gd name="T16" fmla="*/ 0 w 192"/>
              <a:gd name="T17" fmla="*/ 103 h 191"/>
              <a:gd name="T18" fmla="*/ 20 w 192"/>
              <a:gd name="T19" fmla="*/ 124 h 191"/>
              <a:gd name="T20" fmla="*/ 40 w 192"/>
              <a:gd name="T21" fmla="*/ 111 h 191"/>
              <a:gd name="T22" fmla="*/ 75 w 192"/>
              <a:gd name="T23" fmla="*/ 111 h 191"/>
              <a:gd name="T24" fmla="*/ 90 w 192"/>
              <a:gd name="T25" fmla="*/ 132 h 191"/>
              <a:gd name="T26" fmla="*/ 82 w 192"/>
              <a:gd name="T27" fmla="*/ 150 h 191"/>
              <a:gd name="T28" fmla="*/ 62 w 192"/>
              <a:gd name="T29" fmla="*/ 171 h 191"/>
              <a:gd name="T30" fmla="*/ 83 w 192"/>
              <a:gd name="T31" fmla="*/ 191 h 191"/>
              <a:gd name="T32" fmla="*/ 83 w 192"/>
              <a:gd name="T33" fmla="*/ 191 h 191"/>
              <a:gd name="T34" fmla="*/ 104 w 192"/>
              <a:gd name="T35" fmla="*/ 171 h 191"/>
              <a:gd name="T36" fmla="*/ 97 w 192"/>
              <a:gd name="T37" fmla="*/ 156 h 191"/>
              <a:gd name="T38" fmla="*/ 105 w 192"/>
              <a:gd name="T39" fmla="*/ 137 h 191"/>
              <a:gd name="T40" fmla="*/ 108 w 192"/>
              <a:gd name="T41" fmla="*/ 137 h 191"/>
              <a:gd name="T42" fmla="*/ 143 w 192"/>
              <a:gd name="T43" fmla="*/ 103 h 191"/>
              <a:gd name="T44" fmla="*/ 135 w 192"/>
              <a:gd name="T45" fmla="*/ 81 h 191"/>
              <a:gd name="T46" fmla="*/ 169 w 192"/>
              <a:gd name="T47" fmla="*/ 41 h 191"/>
              <a:gd name="T48" fmla="*/ 171 w 192"/>
              <a:gd name="T49" fmla="*/ 41 h 191"/>
              <a:gd name="T50" fmla="*/ 192 w 192"/>
              <a:gd name="T51" fmla="*/ 21 h 191"/>
              <a:gd name="T52" fmla="*/ 171 w 192"/>
              <a:gd name="T5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1">
                <a:moveTo>
                  <a:pt x="171" y="0"/>
                </a:moveTo>
                <a:cubicBezTo>
                  <a:pt x="160" y="0"/>
                  <a:pt x="150" y="9"/>
                  <a:pt x="150" y="21"/>
                </a:cubicBezTo>
                <a:cubicBezTo>
                  <a:pt x="150" y="25"/>
                  <a:pt x="152" y="30"/>
                  <a:pt x="155" y="33"/>
                </a:cubicBezTo>
                <a:cubicBezTo>
                  <a:pt x="123" y="72"/>
                  <a:pt x="123" y="72"/>
                  <a:pt x="123" y="72"/>
                </a:cubicBezTo>
                <a:cubicBezTo>
                  <a:pt x="118" y="70"/>
                  <a:pt x="114" y="68"/>
                  <a:pt x="108" y="68"/>
                </a:cubicBezTo>
                <a:cubicBezTo>
                  <a:pt x="92" y="68"/>
                  <a:pt x="79" y="80"/>
                  <a:pt x="75" y="95"/>
                </a:cubicBezTo>
                <a:cubicBezTo>
                  <a:pt x="40" y="95"/>
                  <a:pt x="40" y="95"/>
                  <a:pt x="40" y="95"/>
                </a:cubicBezTo>
                <a:cubicBezTo>
                  <a:pt x="36" y="87"/>
                  <a:pt x="29" y="82"/>
                  <a:pt x="20" y="82"/>
                </a:cubicBezTo>
                <a:cubicBezTo>
                  <a:pt x="9" y="82"/>
                  <a:pt x="0" y="92"/>
                  <a:pt x="0" y="103"/>
                </a:cubicBezTo>
                <a:cubicBezTo>
                  <a:pt x="0" y="114"/>
                  <a:pt x="9" y="124"/>
                  <a:pt x="20" y="124"/>
                </a:cubicBezTo>
                <a:cubicBezTo>
                  <a:pt x="29" y="124"/>
                  <a:pt x="36" y="118"/>
                  <a:pt x="40" y="111"/>
                </a:cubicBezTo>
                <a:cubicBezTo>
                  <a:pt x="75" y="111"/>
                  <a:pt x="75" y="111"/>
                  <a:pt x="75" y="111"/>
                </a:cubicBezTo>
                <a:cubicBezTo>
                  <a:pt x="77" y="120"/>
                  <a:pt x="83" y="127"/>
                  <a:pt x="90" y="132"/>
                </a:cubicBezTo>
                <a:cubicBezTo>
                  <a:pt x="82" y="150"/>
                  <a:pt x="82" y="150"/>
                  <a:pt x="82" y="150"/>
                </a:cubicBezTo>
                <a:cubicBezTo>
                  <a:pt x="71" y="150"/>
                  <a:pt x="62" y="159"/>
                  <a:pt x="62" y="171"/>
                </a:cubicBezTo>
                <a:cubicBezTo>
                  <a:pt x="62" y="182"/>
                  <a:pt x="72" y="191"/>
                  <a:pt x="83" y="191"/>
                </a:cubicBezTo>
                <a:cubicBezTo>
                  <a:pt x="83" y="191"/>
                  <a:pt x="83" y="191"/>
                  <a:pt x="83" y="191"/>
                </a:cubicBezTo>
                <a:cubicBezTo>
                  <a:pt x="95" y="191"/>
                  <a:pt x="104" y="182"/>
                  <a:pt x="104" y="171"/>
                </a:cubicBezTo>
                <a:cubicBezTo>
                  <a:pt x="104" y="165"/>
                  <a:pt x="101" y="159"/>
                  <a:pt x="97" y="156"/>
                </a:cubicBezTo>
                <a:cubicBezTo>
                  <a:pt x="105" y="137"/>
                  <a:pt x="105" y="137"/>
                  <a:pt x="105" y="137"/>
                </a:cubicBezTo>
                <a:cubicBezTo>
                  <a:pt x="106" y="137"/>
                  <a:pt x="107" y="137"/>
                  <a:pt x="108" y="137"/>
                </a:cubicBezTo>
                <a:cubicBezTo>
                  <a:pt x="127" y="137"/>
                  <a:pt x="143" y="122"/>
                  <a:pt x="143" y="103"/>
                </a:cubicBezTo>
                <a:cubicBezTo>
                  <a:pt x="143" y="95"/>
                  <a:pt x="140" y="87"/>
                  <a:pt x="135" y="81"/>
                </a:cubicBezTo>
                <a:cubicBezTo>
                  <a:pt x="169" y="41"/>
                  <a:pt x="169" y="41"/>
                  <a:pt x="169" y="41"/>
                </a:cubicBezTo>
                <a:cubicBezTo>
                  <a:pt x="170" y="41"/>
                  <a:pt x="170" y="41"/>
                  <a:pt x="171" y="41"/>
                </a:cubicBezTo>
                <a:cubicBezTo>
                  <a:pt x="182" y="41"/>
                  <a:pt x="192" y="32"/>
                  <a:pt x="192" y="21"/>
                </a:cubicBezTo>
                <a:cubicBezTo>
                  <a:pt x="192" y="9"/>
                  <a:pt x="182" y="0"/>
                  <a:pt x="1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Tree>
    <p:extLst>
      <p:ext uri="{BB962C8B-B14F-4D97-AF65-F5344CB8AC3E}">
        <p14:creationId xmlns:p14="http://schemas.microsoft.com/office/powerpoint/2010/main" val="672768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xEl>
                                              <p:pRg st="3" end="3"/>
                                            </p:txEl>
                                          </p:spTgt>
                                        </p:tgtEl>
                                        <p:attrNameLst>
                                          <p:attrName>style.visibility</p:attrName>
                                        </p:attrNameLst>
                                      </p:cBhvr>
                                      <p:to>
                                        <p:strVal val="visible"/>
                                      </p:to>
                                    </p:set>
                                    <p:animEffect transition="in" filter="fade">
                                      <p:cBhvr>
                                        <p:cTn id="20" dur="500"/>
                                        <p:tgtEl>
                                          <p:spTgt spid="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500"/>
                                        <p:tgtEl>
                                          <p:spTgt spid="1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2666431"/>
            <a:ext cx="9262054" cy="3898056"/>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1" name="Title 1"/>
          <p:cNvSpPr txBox="1">
            <a:spLocks/>
          </p:cNvSpPr>
          <p:nvPr/>
        </p:nvSpPr>
        <p:spPr>
          <a:xfrm>
            <a:off x="4329704" y="2551866"/>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Recommendations</a:t>
            </a:r>
          </a:p>
        </p:txBody>
      </p:sp>
      <p:sp>
        <p:nvSpPr>
          <p:cNvPr id="22" name="Freeform 5"/>
          <p:cNvSpPr>
            <a:spLocks/>
          </p:cNvSpPr>
          <p:nvPr/>
        </p:nvSpPr>
        <p:spPr bwMode="auto">
          <a:xfrm>
            <a:off x="2646749" y="266643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3" name="Rectangle 22"/>
          <p:cNvSpPr/>
          <p:nvPr/>
        </p:nvSpPr>
        <p:spPr>
          <a:xfrm>
            <a:off x="2956628" y="3757161"/>
            <a:ext cx="8958531" cy="2700236"/>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Increase catalog discovery</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Help customers easily discover items that they may be interested in</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Personalize your experience</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Show suggestions that are targeted to each specific user</a:t>
            </a:r>
            <a:endParaRPr lang="en-US" altLang="zh-CN" sz="3527" kern="0" spc="-100" dirty="0">
              <a:solidFill>
                <a:sysClr val="windowText" lastClr="000000"/>
              </a:solidFill>
            </a:endParaRP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Increase the bottom line</a:t>
            </a:r>
            <a:br>
              <a:rPr lang="en-US" altLang="zh-CN" sz="3527" kern="0" spc="-100" dirty="0">
                <a:solidFill>
                  <a:sysClr val="windowText" lastClr="000000"/>
                </a:solidFill>
              </a:rPr>
            </a:br>
            <a:r>
              <a:rPr lang="en-US" altLang="zh-CN" sz="1959" kern="0" dirty="0">
                <a:gradFill>
                  <a:gsLst>
                    <a:gs pos="1250">
                      <a:srgbClr val="FFFFFF"/>
                    </a:gs>
                    <a:gs pos="100000">
                      <a:srgbClr val="FFFFFF"/>
                    </a:gs>
                  </a:gsLst>
                  <a:lin ang="5400000" scaled="0"/>
                </a:gradFill>
              </a:rPr>
              <a:t>Increase your conversion rate by offering the right products at the right time</a:t>
            </a:r>
          </a:p>
        </p:txBody>
      </p:sp>
      <p:grpSp>
        <p:nvGrpSpPr>
          <p:cNvPr id="14" name="Group 13"/>
          <p:cNvGrpSpPr/>
          <p:nvPr/>
        </p:nvGrpSpPr>
        <p:grpSpPr>
          <a:xfrm>
            <a:off x="3080173" y="2860595"/>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4269689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865" y="487"/>
            <a:ext cx="12190271" cy="6857027"/>
          </a:xfrm>
          <a:prstGeom prst="rect">
            <a:avLst/>
          </a:prstGeom>
          <a:solidFill>
            <a:schemeClr val="bg1"/>
          </a:solidFill>
          <a:ln>
            <a:noFill/>
          </a:ln>
          <a:effectLst/>
          <a:extLst/>
        </p:spPr>
        <p:txBody>
          <a:bodyPr lIns="0" tIns="0" rIns="0" bIns="0" rtlCol="0" anchor="ctr"/>
          <a:lstStyle/>
          <a:p>
            <a:pPr algn="ctr" defTabSz="914225" fontAlgn="base" hangingPunct="0">
              <a:spcBef>
                <a:spcPct val="0"/>
              </a:spcBef>
              <a:spcAft>
                <a:spcPct val="0"/>
              </a:spcAft>
            </a:pPr>
            <a:endParaRPr lang="en-US" b="1" kern="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p:cNvSpPr/>
          <p:nvPr/>
        </p:nvSpPr>
        <p:spPr>
          <a:xfrm>
            <a:off x="6515041" y="1158641"/>
            <a:ext cx="5536414" cy="4266845"/>
          </a:xfrm>
          <a:prstGeom prst="rect">
            <a:avLst/>
          </a:prstGeom>
        </p:spPr>
        <p:txBody>
          <a:bodyPr wrap="square">
            <a:spAutoFit/>
          </a:bodyPr>
          <a:lstStyle/>
          <a:p>
            <a:pPr defTabSz="914225" eaLnBrk="0"/>
            <a:r>
              <a:rPr lang="en-US" altLang="en-US" sz="2400" kern="0" spc="-150" dirty="0">
                <a:solidFill>
                  <a:sysClr val="windowText" lastClr="000000"/>
                </a:solidFill>
                <a:latin typeface="Open Sans" charset="0"/>
                <a:ea typeface="Open Sans" charset="0"/>
                <a:cs typeface="Open Sans" charset="0"/>
              </a:rPr>
              <a:t>“</a:t>
            </a:r>
            <a:r>
              <a:rPr lang="en-US" sz="2400" kern="0" dirty="0">
                <a:solidFill>
                  <a:sysClr val="windowText" lastClr="000000"/>
                </a:solidFill>
                <a:latin typeface="Open Sans" charset="0"/>
                <a:ea typeface="Open Sans" charset="0"/>
                <a:cs typeface="Open Sans" charset="0"/>
              </a:rPr>
              <a:t>By leveraging Cortana Intelligence </a:t>
            </a:r>
            <a:r>
              <a:rPr lang="en-US" sz="2400" b="1" u="sng" kern="0" dirty="0">
                <a:solidFill>
                  <a:sysClr val="windowText" lastClr="000000"/>
                </a:solidFill>
                <a:latin typeface="Open Sans" charset="0"/>
                <a:ea typeface="Open Sans" charset="0"/>
                <a:cs typeface="Open Sans" charset="0"/>
              </a:rPr>
              <a:t>Recommendations capabilities </a:t>
            </a:r>
            <a:r>
              <a:rPr lang="en-US" sz="2400" kern="0" dirty="0">
                <a:solidFill>
                  <a:sysClr val="windowText" lastClr="000000"/>
                </a:solidFill>
                <a:latin typeface="Open Sans" charset="0"/>
                <a:ea typeface="Open Sans" charset="0"/>
                <a:cs typeface="Open Sans" charset="0"/>
              </a:rPr>
              <a:t>combined with Azure Machine Learning processing power, we have enabled retailers with a Personalized Commerce Experience, allowing them to grow shopper engagement and conversions across all channels.</a:t>
            </a:r>
            <a:r>
              <a:rPr lang="en-US" altLang="en-US" sz="2400" kern="0" spc="-150" dirty="0">
                <a:solidFill>
                  <a:sysClr val="windowText" lastClr="000000"/>
                </a:solidFill>
                <a:latin typeface="Open Sans" charset="0"/>
                <a:ea typeface="Open Sans" charset="0"/>
                <a:cs typeface="Open Sans" charset="0"/>
              </a:rPr>
              <a:t>”</a:t>
            </a:r>
          </a:p>
          <a:p>
            <a:pPr defTabSz="914225" eaLnBrk="0"/>
            <a:br>
              <a:rPr lang="en-US" altLang="en-US" sz="2000" kern="0" dirty="0">
                <a:solidFill>
                  <a:sysClr val="windowText" lastClr="000000"/>
                </a:solidFill>
                <a:latin typeface="Open Sans" charset="0"/>
                <a:ea typeface="Open Sans" charset="0"/>
                <a:cs typeface="Open Sans" charset="0"/>
              </a:rPr>
            </a:br>
            <a:r>
              <a:rPr lang="en-US" altLang="en-US" b="1" kern="0" dirty="0">
                <a:solidFill>
                  <a:sysClr val="windowText" lastClr="000000"/>
                </a:solidFill>
                <a:latin typeface="Open Sans" charset="0"/>
                <a:ea typeface="Open Sans" charset="0"/>
                <a:cs typeface="Open Sans" charset="0"/>
              </a:rPr>
              <a:t>Frank Kouretas, </a:t>
            </a:r>
            <a:br>
              <a:rPr lang="en-US" altLang="en-US" kern="0" dirty="0">
                <a:solidFill>
                  <a:sysClr val="windowText" lastClr="000000"/>
                </a:solidFill>
                <a:latin typeface="Open Sans" charset="0"/>
                <a:ea typeface="Open Sans" charset="0"/>
                <a:cs typeface="Open Sans" charset="0"/>
              </a:rPr>
            </a:br>
            <a:r>
              <a:rPr lang="en-US" altLang="en-US" kern="0" dirty="0">
                <a:solidFill>
                  <a:sysClr val="windowText" lastClr="000000"/>
                </a:solidFill>
                <a:latin typeface="Open Sans" charset="0"/>
                <a:ea typeface="Open Sans" charset="0"/>
                <a:cs typeface="Open Sans" charset="0"/>
              </a:rPr>
              <a:t>Chief Product Officer at Orckestra</a:t>
            </a:r>
          </a:p>
          <a:p>
            <a:pPr defTabSz="914225" eaLnBrk="0"/>
            <a:r>
              <a:rPr lang="en-US" altLang="en-US" kern="0" dirty="0">
                <a:solidFill>
                  <a:sysClr val="windowText" lastClr="000000"/>
                </a:solidFill>
                <a:latin typeface="Open Sans" charset="0"/>
                <a:ea typeface="Open Sans" charset="0"/>
                <a:cs typeface="Open Sans" charset="0"/>
              </a:rPr>
              <a:t>Orckestra.com</a:t>
            </a:r>
          </a:p>
        </p:txBody>
      </p:sp>
      <p:pic>
        <p:nvPicPr>
          <p:cNvPr id="8" name="Picture Placeholder 40"/>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a:xfrm>
            <a:off x="864" y="487"/>
            <a:ext cx="6095136" cy="6857027"/>
          </a:xfrm>
          <a:prstGeom prst="rect">
            <a:avLst/>
          </a:prstGeom>
        </p:spPr>
      </p:pic>
      <p:sp>
        <p:nvSpPr>
          <p:cNvPr id="10" name="TextBox 9"/>
          <p:cNvSpPr txBox="1"/>
          <p:nvPr/>
        </p:nvSpPr>
        <p:spPr>
          <a:xfrm>
            <a:off x="11340357" y="6527360"/>
            <a:ext cx="184705" cy="594566"/>
          </a:xfrm>
          <a:prstGeom prst="rect">
            <a:avLst/>
          </a:prstGeom>
          <a:noFill/>
        </p:spPr>
        <p:txBody>
          <a:bodyPr wrap="none" rtlCol="0">
            <a:spAutoFit/>
          </a:bodyPr>
          <a:lstStyle/>
          <a:p>
            <a:pPr defTabSz="914225"/>
            <a:endParaRPr lang="en-US" sz="3200" kern="0" dirty="0">
              <a:solidFill>
                <a:sysClr val="windowText" lastClr="000000"/>
              </a:solidFill>
              <a:latin typeface="Lato Light" panose="020F0302020204030203" pitchFamily="34" charset="0"/>
              <a:ea typeface="Lato Light" panose="020F0302020204030203" pitchFamily="34" charset="0"/>
              <a:cs typeface="Lato Light" panose="020F0302020204030203" pitchFamily="34" charset="0"/>
            </a:endParaRPr>
          </a:p>
        </p:txBody>
      </p:sp>
      <p:pic>
        <p:nvPicPr>
          <p:cNvPr id="16" name="Picture 1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45142" y="6039991"/>
            <a:ext cx="1695129" cy="487369"/>
          </a:xfrm>
          <a:prstGeom prst="rect">
            <a:avLst/>
          </a:prstGeom>
        </p:spPr>
      </p:pic>
      <p:sp>
        <p:nvSpPr>
          <p:cNvPr id="12" name="Rectangle 11"/>
          <p:cNvSpPr/>
          <p:nvPr/>
        </p:nvSpPr>
        <p:spPr>
          <a:xfrm>
            <a:off x="1" y="6337035"/>
            <a:ext cx="6096000" cy="533300"/>
          </a:xfrm>
          <a:prstGeom prst="rect">
            <a:avLst/>
          </a:prstGeom>
          <a:solidFill>
            <a:srgbClr val="505050">
              <a:alpha val="90000"/>
            </a:srgbClr>
          </a:solidFill>
          <a:ln w="12700" cap="flat" cmpd="sng" algn="ctr">
            <a:noFill/>
            <a:prstDash val="solid"/>
            <a:miter lim="800000"/>
          </a:ln>
          <a:effectLst/>
        </p:spPr>
        <p:txBody>
          <a:bodyPr rtlCol="0" anchor="ctr"/>
          <a:lstStyle/>
          <a:p>
            <a:pPr algn="ctr" defTabSz="896386">
              <a:defRPr/>
            </a:pPr>
            <a:endParaRPr lang="en-US" sz="1765" kern="0">
              <a:solidFill>
                <a:sysClr val="windowText" lastClr="000000"/>
              </a:solidFill>
              <a:latin typeface="Segoe UI"/>
            </a:endParaRPr>
          </a:p>
        </p:txBody>
      </p:sp>
      <p:sp>
        <p:nvSpPr>
          <p:cNvPr id="9" name="TextBox 8"/>
          <p:cNvSpPr txBox="1"/>
          <p:nvPr/>
        </p:nvSpPr>
        <p:spPr>
          <a:xfrm>
            <a:off x="281734" y="6337035"/>
            <a:ext cx="4347565" cy="520478"/>
          </a:xfrm>
          <a:prstGeom prst="rect">
            <a:avLst/>
          </a:prstGeom>
          <a:noFill/>
        </p:spPr>
        <p:txBody>
          <a:bodyPr wrap="square" lIns="179285" tIns="143428" rIns="179285" bIns="143428" rtlCol="0" anchor="ctr">
            <a:spAutoFit/>
          </a:bodyPr>
          <a:lstStyle/>
          <a:p>
            <a:pPr defTabSz="896386">
              <a:lnSpc>
                <a:spcPct val="90000"/>
              </a:lnSpc>
              <a:spcAft>
                <a:spcPts val="588"/>
              </a:spcAft>
              <a:defRPr/>
            </a:pPr>
            <a:r>
              <a:rPr lang="en-US" sz="1667" kern="0" dirty="0">
                <a:solidFill>
                  <a:schemeClr val="bg1"/>
                </a:solidFill>
                <a:latin typeface="Segoe UI Semibold" panose="020B0702040204020203" pitchFamily="34" charset="0"/>
                <a:cs typeface="Segoe UI Semibold" panose="020B0702040204020203" pitchFamily="34" charset="0"/>
              </a:rPr>
              <a:t>Recommendations API</a:t>
            </a:r>
          </a:p>
        </p:txBody>
      </p:sp>
    </p:spTree>
    <p:extLst>
      <p:ext uri="{BB962C8B-B14F-4D97-AF65-F5344CB8AC3E}">
        <p14:creationId xmlns:p14="http://schemas.microsoft.com/office/powerpoint/2010/main" val="225036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477485" y="2122622"/>
            <a:ext cx="4413197" cy="3262432"/>
          </a:xfrm>
          <a:prstGeom prst="rect">
            <a:avLst/>
          </a:prstGeom>
        </p:spPr>
        <p:txBody>
          <a:bodyPr wrap="square">
            <a:spAutoFit/>
          </a:bodyPr>
          <a:lstStyle/>
          <a:p>
            <a:pPr defTabSz="914225">
              <a:spcAft>
                <a:spcPts val="1175"/>
              </a:spcAft>
            </a:pPr>
            <a:r>
              <a:rPr lang="en-US" altLang="en-US" sz="4400" kern="0" dirty="0">
                <a:solidFill>
                  <a:srgbClr val="505050"/>
                </a:solidFill>
                <a:latin typeface="Segoe UI Light"/>
              </a:rPr>
              <a:t> </a:t>
            </a:r>
            <a:br>
              <a:rPr lang="en-US" altLang="en-US" sz="4400" kern="0" dirty="0">
                <a:solidFill>
                  <a:srgbClr val="505050"/>
                </a:solidFill>
                <a:latin typeface="Segoe UI Light"/>
              </a:rPr>
            </a:br>
            <a:r>
              <a:rPr lang="en-US" altLang="en-US" sz="4400" kern="0" dirty="0">
                <a:solidFill>
                  <a:srgbClr val="505050"/>
                </a:solidFill>
                <a:latin typeface="Segoe UI Light"/>
              </a:rPr>
              <a:t>Cognitive </a:t>
            </a:r>
            <a:br>
              <a:rPr lang="en-US" altLang="en-US" sz="4400" kern="0" dirty="0">
                <a:solidFill>
                  <a:srgbClr val="505050"/>
                </a:solidFill>
                <a:latin typeface="Segoe UI Light"/>
              </a:rPr>
            </a:br>
            <a:r>
              <a:rPr lang="en-US" altLang="en-US" sz="4400" kern="0" dirty="0">
                <a:solidFill>
                  <a:srgbClr val="505050"/>
                </a:solidFill>
                <a:latin typeface="Segoe UI Light"/>
              </a:rPr>
              <a:t>Services</a:t>
            </a:r>
          </a:p>
          <a:p>
            <a:pPr defTabSz="914225">
              <a:spcAft>
                <a:spcPts val="1175"/>
              </a:spcAft>
            </a:pPr>
            <a:r>
              <a:rPr lang="en-US" sz="3200" kern="0" dirty="0">
                <a:solidFill>
                  <a:schemeClr val="tx2"/>
                </a:solidFill>
                <a:latin typeface="Segoe UI Light"/>
              </a:rPr>
              <a:t>Give your solutions </a:t>
            </a:r>
            <a:br>
              <a:rPr lang="en-US" sz="3200" kern="0" dirty="0">
                <a:solidFill>
                  <a:schemeClr val="tx2"/>
                </a:solidFill>
                <a:latin typeface="Segoe UI Light"/>
              </a:rPr>
            </a:br>
            <a:r>
              <a:rPr lang="en-US" sz="3200" kern="0" dirty="0">
                <a:solidFill>
                  <a:schemeClr val="tx2"/>
                </a:solidFill>
                <a:latin typeface="Segoe UI Light"/>
              </a:rPr>
              <a:t>a human side</a:t>
            </a:r>
          </a:p>
        </p:txBody>
      </p:sp>
      <p:sp>
        <p:nvSpPr>
          <p:cNvPr id="6" name="TextBox 5"/>
          <p:cNvSpPr txBox="1"/>
          <p:nvPr/>
        </p:nvSpPr>
        <p:spPr>
          <a:xfrm>
            <a:off x="6277847" y="949996"/>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From faces to feelings, allow your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77847" y="2095261"/>
            <a:ext cx="4571352" cy="117566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8" name="TextBox 7"/>
          <p:cNvSpPr txBox="1"/>
          <p:nvPr/>
        </p:nvSpPr>
        <p:spPr>
          <a:xfrm>
            <a:off x="6277847" y="3240524"/>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Process text and learn how to recognize what users want</a:t>
            </a:r>
          </a:p>
        </p:txBody>
      </p:sp>
      <p:sp>
        <p:nvSpPr>
          <p:cNvPr id="9" name="TextBox 8"/>
          <p:cNvSpPr txBox="1"/>
          <p:nvPr/>
        </p:nvSpPr>
        <p:spPr>
          <a:xfrm>
            <a:off x="6277847" y="4385788"/>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Tap into rich knowledge amassed from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the web, academia, or your own data</a:t>
            </a:r>
          </a:p>
        </p:txBody>
      </p:sp>
      <p:sp>
        <p:nvSpPr>
          <p:cNvPr id="10" name="TextBox 9"/>
          <p:cNvSpPr txBox="1"/>
          <p:nvPr/>
        </p:nvSpPr>
        <p:spPr>
          <a:xfrm>
            <a:off x="6277847" y="5531049"/>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3" name="Rectangle 2"/>
          <p:cNvSpPr/>
          <p:nvPr/>
        </p:nvSpPr>
        <p:spPr>
          <a:xfrm>
            <a:off x="5164823" y="302069"/>
            <a:ext cx="6316767" cy="525004"/>
          </a:xfrm>
          <a:prstGeom prst="rect">
            <a:avLst/>
          </a:prstGeom>
        </p:spPr>
        <p:txBody>
          <a:bodyPr wrap="none">
            <a:spAutoFit/>
          </a:bodyPr>
          <a:lstStyle/>
          <a:p>
            <a:pPr defTabSz="914225">
              <a:lnSpc>
                <a:spcPct val="90000"/>
              </a:lnSpc>
              <a:spcAft>
                <a:spcPts val="600"/>
              </a:spcAft>
            </a:pPr>
            <a:r>
              <a:rPr lang="en-US" sz="3137" kern="0" dirty="0">
                <a:gradFill>
                  <a:gsLst>
                    <a:gs pos="2917">
                      <a:srgbClr val="FFFFFF"/>
                    </a:gs>
                    <a:gs pos="30000">
                      <a:srgbClr val="FFFFFF"/>
                    </a:gs>
                  </a:gsLst>
                  <a:lin ang="5400000" scaled="0"/>
                </a:gradFill>
                <a:latin typeface="Segoe UI Light"/>
              </a:rPr>
              <a:t>Microsoft Cognitive Services preview</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grpSp>
    </p:spTree>
    <p:extLst>
      <p:ext uri="{BB962C8B-B14F-4D97-AF65-F5344CB8AC3E}">
        <p14:creationId xmlns:p14="http://schemas.microsoft.com/office/powerpoint/2010/main" val="425602042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772214" y="974"/>
            <a:ext cx="7418923" cy="6856540"/>
          </a:xfrm>
          <a:prstGeom prst="rect">
            <a:avLst/>
          </a:prstGeom>
          <a:solidFill>
            <a:srgbClr val="FEFD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5210301" y="223516"/>
            <a:ext cx="6812584" cy="4764381"/>
          </a:xfrm>
          <a:prstGeom prst="rect">
            <a:avLst/>
          </a:prstGeom>
        </p:spPr>
        <p:txBody>
          <a:bodyPr wrap="square">
            <a:spAutoFit/>
          </a:bodyPr>
          <a:lstStyle/>
          <a:p>
            <a:pPr defTabSz="914225"/>
            <a:r>
              <a:rPr lang="en-US" sz="2200" i="1" kern="0" dirty="0">
                <a:solidFill>
                  <a:sysClr val="windowText" lastClr="000000"/>
                </a:solidFill>
                <a:latin typeface="Segoe UI" panose="020B0502040204020203" pitchFamily="34" charset="0"/>
                <a:cs typeface="Segoe UI" panose="020B0502040204020203" pitchFamily="34" charset="0"/>
              </a:rPr>
              <a:t>The </a:t>
            </a:r>
            <a:r>
              <a:rPr lang="en-US" sz="2200" b="1" i="1" u="sng" kern="0" dirty="0">
                <a:solidFill>
                  <a:sysClr val="windowText" lastClr="000000"/>
                </a:solidFill>
                <a:latin typeface="Segoe UI" panose="020B0502040204020203" pitchFamily="34" charset="0"/>
                <a:cs typeface="Segoe UI" panose="020B0502040204020203" pitchFamily="34" charset="0"/>
              </a:rPr>
              <a:t>Recommendations API</a:t>
            </a:r>
            <a:r>
              <a:rPr lang="en-US" sz="2200" i="1" kern="0" dirty="0">
                <a:solidFill>
                  <a:sysClr val="windowText" lastClr="000000"/>
                </a:solidFill>
                <a:latin typeface="Segoe UI" panose="020B0502040204020203" pitchFamily="34" charset="0"/>
                <a:cs typeface="Segoe UI" panose="020B0502040204020203" pitchFamily="34" charset="0"/>
              </a:rPr>
              <a:t> allows Allrecipes.com to harness billions of user-shared experiences to deliver highly personalized recipe solutions that answer busy families most pressing question, ‘What’s for dinner tonight?’  </a:t>
            </a:r>
          </a:p>
          <a:p>
            <a:pPr defTabSz="914225"/>
            <a:endParaRPr lang="en-US" sz="2200" i="1" kern="0" dirty="0">
              <a:solidFill>
                <a:sysClr val="windowText" lastClr="000000"/>
              </a:solidFill>
              <a:latin typeface="Segoe UI" panose="020B0502040204020203" pitchFamily="34" charset="0"/>
              <a:cs typeface="Segoe UI" panose="020B0502040204020203" pitchFamily="34" charset="0"/>
            </a:endParaRPr>
          </a:p>
          <a:p>
            <a:pPr defTabSz="914225"/>
            <a:r>
              <a:rPr lang="en-US" sz="2200" i="1" kern="0" dirty="0">
                <a:solidFill>
                  <a:sysClr val="windowText" lastClr="000000"/>
                </a:solidFill>
                <a:latin typeface="Segoe UI" panose="020B0502040204020203" pitchFamily="34" charset="0"/>
                <a:cs typeface="Segoe UI" panose="020B0502040204020203" pitchFamily="34" charset="0"/>
              </a:rPr>
              <a:t>We are able to do this with minimal investment due to the proven capabilities of the Cortana Analytics platform. This helps us further realize our vision of providing highly personalized cooking inspiration for home cooks.</a:t>
            </a:r>
          </a:p>
          <a:p>
            <a:pPr defTabSz="914225"/>
            <a:endParaRPr lang="pt-PT" sz="2200" kern="0" dirty="0">
              <a:solidFill>
                <a:sysClr val="windowText" lastClr="000000"/>
              </a:solidFill>
              <a:latin typeface="Segoe UI" panose="020B0502040204020203" pitchFamily="34" charset="0"/>
              <a:cs typeface="Segoe UI" panose="020B0502040204020203" pitchFamily="34" charset="0"/>
            </a:endParaRPr>
          </a:p>
          <a:p>
            <a:pPr defTabSz="914225">
              <a:lnSpc>
                <a:spcPct val="90000"/>
              </a:lnSpc>
              <a:spcAft>
                <a:spcPts val="600"/>
              </a:spcAft>
            </a:pPr>
            <a:r>
              <a:rPr lang="en-US" sz="2200" b="1" kern="0" dirty="0">
                <a:solidFill>
                  <a:sysClr val="windowText" lastClr="000000"/>
                </a:solidFill>
                <a:latin typeface="Segoe UI" panose="020B0502040204020203" pitchFamily="34" charset="0"/>
                <a:cs typeface="Segoe UI" panose="020B0502040204020203" pitchFamily="34" charset="0"/>
              </a:rPr>
              <a:t>John Keane</a:t>
            </a:r>
            <a:br>
              <a:rPr lang="en-US" sz="2200" b="1" kern="0" dirty="0">
                <a:solidFill>
                  <a:sysClr val="windowText" lastClr="000000"/>
                </a:solidFill>
                <a:latin typeface="Segoe UI" panose="020B0502040204020203" pitchFamily="34" charset="0"/>
                <a:cs typeface="Segoe UI" panose="020B0502040204020203" pitchFamily="34" charset="0"/>
              </a:rPr>
            </a:br>
            <a:r>
              <a:rPr lang="en-US" sz="2200" b="1" kern="0" dirty="0">
                <a:solidFill>
                  <a:sysClr val="windowText" lastClr="000000"/>
                </a:solidFill>
                <a:latin typeface="Segoe UI" panose="020B0502040204020203" pitchFamily="34" charset="0"/>
                <a:cs typeface="Segoe UI" panose="020B0502040204020203" pitchFamily="34" charset="0"/>
              </a:rPr>
              <a:t>CTO, Allrecipes.com </a:t>
            </a:r>
          </a:p>
        </p:txBody>
      </p:sp>
      <p:pic>
        <p:nvPicPr>
          <p:cNvPr id="1026" name="Picture 2" descr="http://depts.washington.edu/leaders1/wordpress/wp-content/uploads/2013/02/allrecipes.com_.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0300" y="5700575"/>
            <a:ext cx="3132109" cy="11569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81" y="974"/>
            <a:ext cx="4571352" cy="6857027"/>
          </a:xfrm>
          <a:prstGeom prst="rect">
            <a:avLst/>
          </a:prstGeom>
        </p:spPr>
      </p:pic>
      <p:sp>
        <p:nvSpPr>
          <p:cNvPr id="6" name="Rectangle 5"/>
          <p:cNvSpPr/>
          <p:nvPr/>
        </p:nvSpPr>
        <p:spPr>
          <a:xfrm>
            <a:off x="1" y="6337035"/>
            <a:ext cx="4553170" cy="533300"/>
          </a:xfrm>
          <a:prstGeom prst="rect">
            <a:avLst/>
          </a:prstGeom>
          <a:solidFill>
            <a:srgbClr val="505050">
              <a:alpha val="90000"/>
            </a:srgbClr>
          </a:solidFill>
          <a:ln w="12700" cap="flat" cmpd="sng" algn="ctr">
            <a:noFill/>
            <a:prstDash val="solid"/>
            <a:miter lim="800000"/>
          </a:ln>
          <a:effectLst/>
        </p:spPr>
        <p:txBody>
          <a:bodyPr rtlCol="0" anchor="ctr"/>
          <a:lstStyle/>
          <a:p>
            <a:pPr algn="ctr" defTabSz="896386">
              <a:defRPr/>
            </a:pPr>
            <a:endParaRPr lang="en-US" sz="1765" kern="0">
              <a:solidFill>
                <a:sysClr val="windowText" lastClr="000000"/>
              </a:solidFill>
              <a:latin typeface="Segoe UI"/>
            </a:endParaRPr>
          </a:p>
        </p:txBody>
      </p:sp>
      <p:sp>
        <p:nvSpPr>
          <p:cNvPr id="8" name="TextBox 7"/>
          <p:cNvSpPr txBox="1"/>
          <p:nvPr/>
        </p:nvSpPr>
        <p:spPr>
          <a:xfrm>
            <a:off x="281734" y="6337035"/>
            <a:ext cx="4347565" cy="520478"/>
          </a:xfrm>
          <a:prstGeom prst="rect">
            <a:avLst/>
          </a:prstGeom>
          <a:noFill/>
        </p:spPr>
        <p:txBody>
          <a:bodyPr wrap="square" lIns="179285" tIns="143428" rIns="179285" bIns="143428" rtlCol="0" anchor="ctr">
            <a:spAutoFit/>
          </a:bodyPr>
          <a:lstStyle/>
          <a:p>
            <a:pPr defTabSz="896386">
              <a:lnSpc>
                <a:spcPct val="90000"/>
              </a:lnSpc>
              <a:spcAft>
                <a:spcPts val="588"/>
              </a:spcAft>
              <a:defRPr/>
            </a:pPr>
            <a:r>
              <a:rPr lang="en-US" sz="1667" kern="0" dirty="0">
                <a:solidFill>
                  <a:schemeClr val="bg1"/>
                </a:solidFill>
                <a:latin typeface="Segoe UI Semibold" panose="020B0702040204020203" pitchFamily="34" charset="0"/>
                <a:cs typeface="Segoe UI Semibold" panose="020B0702040204020203" pitchFamily="34" charset="0"/>
              </a:rPr>
              <a:t>Recommendations API</a:t>
            </a:r>
          </a:p>
        </p:txBody>
      </p:sp>
    </p:spTree>
    <p:extLst>
      <p:ext uri="{BB962C8B-B14F-4D97-AF65-F5344CB8AC3E}">
        <p14:creationId xmlns:p14="http://schemas.microsoft.com/office/powerpoint/2010/main" val="3541731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Search</a:t>
            </a:r>
          </a:p>
        </p:txBody>
      </p:sp>
      <p:sp>
        <p:nvSpPr>
          <p:cNvPr id="25" name="Rectangle 24"/>
          <p:cNvSpPr/>
          <p:nvPr/>
        </p:nvSpPr>
        <p:spPr>
          <a:xfrm>
            <a:off x="2855310" y="3496004"/>
            <a:ext cx="6506404" cy="757130"/>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Rectangle 26"/>
          <p:cNvSpPr/>
          <p:nvPr/>
        </p:nvSpPr>
        <p:spPr>
          <a:xfrm>
            <a:off x="3402482" y="4897760"/>
            <a:ext cx="5412059" cy="1979003"/>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Bing Web Search | Bing Image Search </a:t>
            </a:r>
          </a:p>
          <a:p>
            <a:pPr algn="ctr" defTabSz="914225">
              <a:lnSpc>
                <a:spcPct val="90000"/>
              </a:lnSpc>
              <a:spcAft>
                <a:spcPts val="600"/>
              </a:spcAft>
            </a:pPr>
            <a:r>
              <a:rPr lang="en-US" sz="2400" kern="0" dirty="0">
                <a:gradFill>
                  <a:gsLst>
                    <a:gs pos="2917">
                      <a:srgbClr val="FFFFFF"/>
                    </a:gs>
                    <a:gs pos="30000">
                      <a:srgbClr val="FFFFFF"/>
                    </a:gs>
                  </a:gsLst>
                  <a:lin ang="5400000" scaled="0"/>
                </a:gradFill>
              </a:rPr>
              <a:t>Bing News Search | Bing Video Search </a:t>
            </a:r>
          </a:p>
          <a:p>
            <a:pPr algn="ctr" defTabSz="914225">
              <a:lnSpc>
                <a:spcPct val="90000"/>
              </a:lnSpc>
              <a:spcAft>
                <a:spcPts val="600"/>
              </a:spcAft>
            </a:pPr>
            <a:r>
              <a:rPr lang="en-US" sz="2400" kern="0" dirty="0">
                <a:gradFill>
                  <a:gsLst>
                    <a:gs pos="2917">
                      <a:srgbClr val="FFFFFF"/>
                    </a:gs>
                    <a:gs pos="30000">
                      <a:srgbClr val="FFFFFF"/>
                    </a:gs>
                  </a:gsLst>
                  <a:lin ang="5400000" scaled="0"/>
                </a:gradFill>
              </a:rPr>
              <a:t>Bing Auto Suggest</a:t>
            </a:r>
          </a:p>
          <a:p>
            <a:pPr marL="0" marR="0" lvl="0" indent="0" algn="ctr" defTabSz="914225" eaLnBrk="1" fontAlgn="auto" latinLnBrk="0" hangingPunct="1">
              <a:lnSpc>
                <a:spcPct val="90000"/>
              </a:lnSpc>
              <a:spcBef>
                <a:spcPts val="0"/>
              </a:spcBef>
              <a:spcAft>
                <a:spcPts val="600"/>
              </a:spcAft>
              <a:buClrTx/>
              <a:buSzTx/>
              <a:buFontTx/>
              <a:buNone/>
              <a:tabLst/>
              <a:defRPr/>
            </a:pPr>
            <a:endParaRPr lang="en-US" dirty="0"/>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nvGrpSpPr>
          <p:cNvPr id="6" name="Group 5"/>
          <p:cNvGrpSpPr/>
          <p:nvPr/>
        </p:nvGrpSpPr>
        <p:grpSpPr>
          <a:xfrm>
            <a:off x="5839761" y="2720173"/>
            <a:ext cx="537500" cy="528413"/>
            <a:chOff x="10832823" y="3353836"/>
            <a:chExt cx="537576" cy="528488"/>
          </a:xfrm>
        </p:grpSpPr>
        <p:sp>
          <p:nvSpPr>
            <p:cNvPr id="7"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8"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Tree>
    <p:extLst>
      <p:ext uri="{BB962C8B-B14F-4D97-AF65-F5344CB8AC3E}">
        <p14:creationId xmlns:p14="http://schemas.microsoft.com/office/powerpoint/2010/main" val="1164797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471" t="21008" r="24367" b="14553"/>
          <a:stretch/>
        </p:blipFill>
        <p:spPr>
          <a:xfrm flipH="1">
            <a:off x="0" y="2674"/>
            <a:ext cx="12237576" cy="698765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web search</a:t>
            </a:r>
          </a:p>
        </p:txBody>
      </p:sp>
      <p:sp>
        <p:nvSpPr>
          <p:cNvPr id="20"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1" name="Rectangle 20"/>
          <p:cNvSpPr/>
          <p:nvPr/>
        </p:nvSpPr>
        <p:spPr>
          <a:xfrm>
            <a:off x="3291287" y="4078272"/>
            <a:ext cx="8623872" cy="2086790"/>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Intelligent search to your apps with the ability to comb billions of webpages, images, videos, and news with a single API call</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Retrieve web documents indexed by Bing and narrow the results down with filters such as by answer type and freshness</a:t>
            </a:r>
          </a:p>
        </p:txBody>
      </p:sp>
      <p:grpSp>
        <p:nvGrpSpPr>
          <p:cNvPr id="22" name="Group 21"/>
          <p:cNvGrpSpPr/>
          <p:nvPr/>
        </p:nvGrpSpPr>
        <p:grpSpPr>
          <a:xfrm>
            <a:off x="3286614" y="3087896"/>
            <a:ext cx="920110" cy="770093"/>
            <a:chOff x="3560983" y="3138781"/>
            <a:chExt cx="890337" cy="745174"/>
          </a:xfrm>
        </p:grpSpPr>
        <p:sp>
          <p:nvSpPr>
            <p:cNvPr id="2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12" name="Group 11"/>
          <p:cNvGrpSpPr/>
          <p:nvPr/>
        </p:nvGrpSpPr>
        <p:grpSpPr>
          <a:xfrm>
            <a:off x="3708209" y="3248646"/>
            <a:ext cx="281028" cy="281028"/>
            <a:chOff x="-2007816" y="3353659"/>
            <a:chExt cx="551644" cy="551644"/>
          </a:xfrm>
        </p:grpSpPr>
        <p:grpSp>
          <p:nvGrpSpPr>
            <p:cNvPr id="10" name="Group 9"/>
            <p:cNvGrpSpPr/>
            <p:nvPr/>
          </p:nvGrpSpPr>
          <p:grpSpPr>
            <a:xfrm>
              <a:off x="-1731994" y="3353659"/>
              <a:ext cx="0" cy="551644"/>
              <a:chOff x="-1731994" y="3353659"/>
              <a:chExt cx="0" cy="551644"/>
            </a:xfrm>
          </p:grpSpPr>
          <p:cxnSp>
            <p:nvCxnSpPr>
              <p:cNvPr id="9" name="Straight Connector 8"/>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731994" y="3353658"/>
              <a:ext cx="0" cy="551644"/>
              <a:chOff x="-1731994" y="3353659"/>
              <a:chExt cx="0" cy="551644"/>
            </a:xfrm>
          </p:grpSpPr>
          <p:cxnSp>
            <p:nvCxnSpPr>
              <p:cNvPr id="28" name="Straight Connector 27"/>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04962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7831" t="41436" r="22608" b="-174"/>
          <a:stretch/>
        </p:blipFill>
        <p:spPr>
          <a:xfrm>
            <a:off x="-25596" y="2674"/>
            <a:ext cx="12237488" cy="6893804"/>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image search</a:t>
            </a:r>
          </a:p>
        </p:txBody>
      </p:sp>
      <p:sp>
        <p:nvSpPr>
          <p:cNvPr id="20" name="Rectangle 19"/>
          <p:cNvSpPr/>
          <p:nvPr/>
        </p:nvSpPr>
        <p:spPr>
          <a:xfrm>
            <a:off x="3291287" y="4078273"/>
            <a:ext cx="8623872" cy="1962985"/>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A variety of image search options, from </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3233" kern="0" dirty="0">
                <a:solidFill>
                  <a:schemeClr val="bg1"/>
                </a:solidFill>
                <a:latin typeface="Segoe UI Light" panose="020B0502040204020203" pitchFamily="34" charset="0"/>
                <a:cs typeface="Segoe UI Light" panose="020B0502040204020203" pitchFamily="34" charset="0"/>
              </a:rPr>
              <a:t>trending images to detailed insights</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Scour the web for images and get results that include thumbnail and full image URLs, publishing website, </a:t>
            </a:r>
            <a:br>
              <a:rPr lang="en-US" altLang="zh-CN" sz="2351" kern="0" dirty="0">
                <a:solidFill>
                  <a:schemeClr val="bg1"/>
                </a:solidFill>
              </a:rPr>
            </a:br>
            <a:r>
              <a:rPr lang="en-US" altLang="zh-CN" sz="2351" kern="0" dirty="0">
                <a:solidFill>
                  <a:schemeClr val="bg1"/>
                </a:solidFill>
              </a:rPr>
              <a:t>image metadata, related images, and more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1267" name="Group 11266"/>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9" name="Group 4"/>
            <p:cNvGrpSpPr>
              <a:grpSpLocks noChangeAspect="1"/>
            </p:cNvGrpSpPr>
            <p:nvPr/>
          </p:nvGrpSpPr>
          <p:grpSpPr bwMode="auto">
            <a:xfrm>
              <a:off x="3804866" y="3355600"/>
              <a:ext cx="217038" cy="213622"/>
              <a:chOff x="0" y="1"/>
              <a:chExt cx="1080" cy="1063"/>
            </a:xfrm>
          </p:grpSpPr>
          <p:sp>
            <p:nvSpPr>
              <p:cNvPr id="30" name="Freeform 5"/>
              <p:cNvSpPr>
                <a:spLocks/>
              </p:cNvSpPr>
              <p:nvPr/>
            </p:nvSpPr>
            <p:spPr bwMode="auto">
              <a:xfrm>
                <a:off x="869" y="864"/>
                <a:ext cx="211" cy="200"/>
              </a:xfrm>
              <a:custGeom>
                <a:avLst/>
                <a:gdLst>
                  <a:gd name="T0" fmla="*/ 173 w 211"/>
                  <a:gd name="T1" fmla="*/ 162 h 200"/>
                  <a:gd name="T2" fmla="*/ 0 w 211"/>
                  <a:gd name="T3" fmla="*/ 162 h 200"/>
                  <a:gd name="T4" fmla="*/ 0 w 211"/>
                  <a:gd name="T5" fmla="*/ 200 h 200"/>
                  <a:gd name="T6" fmla="*/ 211 w 211"/>
                  <a:gd name="T7" fmla="*/ 200 h 200"/>
                  <a:gd name="T8" fmla="*/ 211 w 211"/>
                  <a:gd name="T9" fmla="*/ 0 h 200"/>
                  <a:gd name="T10" fmla="*/ 173 w 211"/>
                  <a:gd name="T11" fmla="*/ 0 h 200"/>
                  <a:gd name="T12" fmla="*/ 173 w 211"/>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11" h="200">
                    <a:moveTo>
                      <a:pt x="173" y="162"/>
                    </a:moveTo>
                    <a:lnTo>
                      <a:pt x="0" y="162"/>
                    </a:lnTo>
                    <a:lnTo>
                      <a:pt x="0" y="200"/>
                    </a:lnTo>
                    <a:lnTo>
                      <a:pt x="211" y="200"/>
                    </a:lnTo>
                    <a:lnTo>
                      <a:pt x="211" y="0"/>
                    </a:lnTo>
                    <a:lnTo>
                      <a:pt x="173" y="0"/>
                    </a:lnTo>
                    <a:lnTo>
                      <a:pt x="173"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1" name="Freeform 6"/>
              <p:cNvSpPr>
                <a:spLocks/>
              </p:cNvSpPr>
              <p:nvPr/>
            </p:nvSpPr>
            <p:spPr bwMode="auto">
              <a:xfrm>
                <a:off x="869" y="1"/>
                <a:ext cx="211" cy="201"/>
              </a:xfrm>
              <a:custGeom>
                <a:avLst/>
                <a:gdLst>
                  <a:gd name="T0" fmla="*/ 173 w 211"/>
                  <a:gd name="T1" fmla="*/ 38 h 201"/>
                  <a:gd name="T2" fmla="*/ 173 w 211"/>
                  <a:gd name="T3" fmla="*/ 201 h 201"/>
                  <a:gd name="T4" fmla="*/ 211 w 211"/>
                  <a:gd name="T5" fmla="*/ 201 h 201"/>
                  <a:gd name="T6" fmla="*/ 211 w 211"/>
                  <a:gd name="T7" fmla="*/ 0 h 201"/>
                  <a:gd name="T8" fmla="*/ 0 w 211"/>
                  <a:gd name="T9" fmla="*/ 0 h 201"/>
                  <a:gd name="T10" fmla="*/ 0 w 211"/>
                  <a:gd name="T11" fmla="*/ 38 h 201"/>
                  <a:gd name="T12" fmla="*/ 173 w 211"/>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11" h="201">
                    <a:moveTo>
                      <a:pt x="173" y="38"/>
                    </a:moveTo>
                    <a:lnTo>
                      <a:pt x="173" y="201"/>
                    </a:lnTo>
                    <a:lnTo>
                      <a:pt x="211" y="201"/>
                    </a:lnTo>
                    <a:lnTo>
                      <a:pt x="211" y="0"/>
                    </a:lnTo>
                    <a:lnTo>
                      <a:pt x="0" y="0"/>
                    </a:lnTo>
                    <a:lnTo>
                      <a:pt x="0" y="38"/>
                    </a:lnTo>
                    <a:lnTo>
                      <a:pt x="173"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1264" name="Freeform 7"/>
              <p:cNvSpPr>
                <a:spLocks/>
              </p:cNvSpPr>
              <p:nvPr/>
            </p:nvSpPr>
            <p:spPr bwMode="auto">
              <a:xfrm>
                <a:off x="0" y="864"/>
                <a:ext cx="209" cy="200"/>
              </a:xfrm>
              <a:custGeom>
                <a:avLst/>
                <a:gdLst>
                  <a:gd name="T0" fmla="*/ 38 w 209"/>
                  <a:gd name="T1" fmla="*/ 162 h 200"/>
                  <a:gd name="T2" fmla="*/ 38 w 209"/>
                  <a:gd name="T3" fmla="*/ 0 h 200"/>
                  <a:gd name="T4" fmla="*/ 0 w 209"/>
                  <a:gd name="T5" fmla="*/ 0 h 200"/>
                  <a:gd name="T6" fmla="*/ 0 w 209"/>
                  <a:gd name="T7" fmla="*/ 200 h 200"/>
                  <a:gd name="T8" fmla="*/ 209 w 209"/>
                  <a:gd name="T9" fmla="*/ 200 h 200"/>
                  <a:gd name="T10" fmla="*/ 209 w 209"/>
                  <a:gd name="T11" fmla="*/ 162 h 200"/>
                  <a:gd name="T12" fmla="*/ 38 w 209"/>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09" h="200">
                    <a:moveTo>
                      <a:pt x="38" y="162"/>
                    </a:moveTo>
                    <a:lnTo>
                      <a:pt x="38" y="0"/>
                    </a:lnTo>
                    <a:lnTo>
                      <a:pt x="0" y="0"/>
                    </a:lnTo>
                    <a:lnTo>
                      <a:pt x="0" y="200"/>
                    </a:lnTo>
                    <a:lnTo>
                      <a:pt x="209" y="200"/>
                    </a:lnTo>
                    <a:lnTo>
                      <a:pt x="209" y="162"/>
                    </a:lnTo>
                    <a:lnTo>
                      <a:pt x="38"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1265" name="Freeform 8"/>
              <p:cNvSpPr>
                <a:spLocks/>
              </p:cNvSpPr>
              <p:nvPr/>
            </p:nvSpPr>
            <p:spPr bwMode="auto">
              <a:xfrm>
                <a:off x="0" y="1"/>
                <a:ext cx="209" cy="201"/>
              </a:xfrm>
              <a:custGeom>
                <a:avLst/>
                <a:gdLst>
                  <a:gd name="T0" fmla="*/ 38 w 209"/>
                  <a:gd name="T1" fmla="*/ 38 h 201"/>
                  <a:gd name="T2" fmla="*/ 209 w 209"/>
                  <a:gd name="T3" fmla="*/ 38 h 201"/>
                  <a:gd name="T4" fmla="*/ 209 w 209"/>
                  <a:gd name="T5" fmla="*/ 0 h 201"/>
                  <a:gd name="T6" fmla="*/ 0 w 209"/>
                  <a:gd name="T7" fmla="*/ 0 h 201"/>
                  <a:gd name="T8" fmla="*/ 0 w 209"/>
                  <a:gd name="T9" fmla="*/ 201 h 201"/>
                  <a:gd name="T10" fmla="*/ 38 w 209"/>
                  <a:gd name="T11" fmla="*/ 201 h 201"/>
                  <a:gd name="T12" fmla="*/ 38 w 209"/>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09" h="201">
                    <a:moveTo>
                      <a:pt x="38" y="38"/>
                    </a:moveTo>
                    <a:lnTo>
                      <a:pt x="209" y="38"/>
                    </a:lnTo>
                    <a:lnTo>
                      <a:pt x="209" y="0"/>
                    </a:lnTo>
                    <a:lnTo>
                      <a:pt x="0" y="0"/>
                    </a:lnTo>
                    <a:lnTo>
                      <a:pt x="0" y="201"/>
                    </a:lnTo>
                    <a:lnTo>
                      <a:pt x="38" y="201"/>
                    </a:lnTo>
                    <a:lnTo>
                      <a:pt x="38"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
        <p:nvSpPr>
          <p:cNvPr id="2" name="TextBox 1"/>
          <p:cNvSpPr txBox="1"/>
          <p:nvPr/>
        </p:nvSpPr>
        <p:spPr>
          <a:xfrm>
            <a:off x="4327301" y="5832797"/>
            <a:ext cx="5666705"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a:solidFill>
                  <a:srgbClr val="FFC000"/>
                </a:solidFill>
              </a:rPr>
              <a:t>What if – Murphy bot</a:t>
            </a:r>
          </a:p>
        </p:txBody>
      </p:sp>
    </p:spTree>
    <p:extLst>
      <p:ext uri="{BB962C8B-B14F-4D97-AF65-F5344CB8AC3E}">
        <p14:creationId xmlns:p14="http://schemas.microsoft.com/office/powerpoint/2010/main" val="3159528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18" t="18959" b="8958"/>
          <a:stretch/>
        </p:blipFill>
        <p:spPr>
          <a:xfrm>
            <a:off x="0" y="2674"/>
            <a:ext cx="12311580"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video search</a:t>
            </a:r>
          </a:p>
        </p:txBody>
      </p:sp>
      <p:sp>
        <p:nvSpPr>
          <p:cNvPr id="20" name="Rectangle 19"/>
          <p:cNvSpPr/>
          <p:nvPr/>
        </p:nvSpPr>
        <p:spPr>
          <a:xfrm>
            <a:off x="3291287" y="4078272"/>
            <a:ext cx="8623872" cy="2410764"/>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A variety of advanced video search features, including trending videos, price, and other </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3233" kern="0" dirty="0">
                <a:solidFill>
                  <a:schemeClr val="bg1"/>
                </a:solidFill>
                <a:latin typeface="Segoe UI Light" panose="020B0502040204020203" pitchFamily="34" charset="0"/>
                <a:cs typeface="Segoe UI Light" panose="020B0502040204020203" pitchFamily="34" charset="0"/>
              </a:rPr>
              <a:t>useful metadata</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Find videos from across the web and get responses that provide useful metadata including creator, encoding format, video size and quality, and source view count</a:t>
            </a:r>
          </a:p>
        </p:txBody>
      </p:sp>
      <p:sp>
        <p:nvSpPr>
          <p:cNvPr id="29"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9" name="Group 8"/>
          <p:cNvGrpSpPr/>
          <p:nvPr/>
        </p:nvGrpSpPr>
        <p:grpSpPr>
          <a:xfrm>
            <a:off x="3286614" y="3087896"/>
            <a:ext cx="920110" cy="770093"/>
            <a:chOff x="3354657" y="3149096"/>
            <a:chExt cx="939159" cy="786036"/>
          </a:xfrm>
        </p:grpSpPr>
        <p:grpSp>
          <p:nvGrpSpPr>
            <p:cNvPr id="30" name="Group 29"/>
            <p:cNvGrpSpPr/>
            <p:nvPr/>
          </p:nvGrpSpPr>
          <p:grpSpPr>
            <a:xfrm>
              <a:off x="3354657" y="3149096"/>
              <a:ext cx="939159" cy="786036"/>
              <a:chOff x="3560983" y="3138781"/>
              <a:chExt cx="890337" cy="745174"/>
            </a:xfrm>
          </p:grpSpPr>
          <p:sp>
            <p:nvSpPr>
              <p:cNvPr id="31"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2"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3"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3" name="Isosceles Triangle 2"/>
            <p:cNvSpPr/>
            <p:nvPr/>
          </p:nvSpPr>
          <p:spPr bwMode="auto">
            <a:xfrm rot="5400000">
              <a:off x="3831863" y="3357373"/>
              <a:ext cx="200748" cy="209597"/>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5511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5324" t="25420" r="621" b="11848"/>
          <a:stretch/>
        </p:blipFill>
        <p:spPr>
          <a:xfrm>
            <a:off x="1" y="2674"/>
            <a:ext cx="12192000" cy="688527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news search</a:t>
            </a:r>
          </a:p>
        </p:txBody>
      </p:sp>
      <p:sp>
        <p:nvSpPr>
          <p:cNvPr id="21" name="Rectangle 20"/>
          <p:cNvSpPr/>
          <p:nvPr/>
        </p:nvSpPr>
        <p:spPr>
          <a:xfrm>
            <a:off x="3291287" y="4078272"/>
            <a:ext cx="8623872" cy="1421928"/>
          </a:xfrm>
          <a:prstGeom prst="rect">
            <a:avLst/>
          </a:prstGeom>
        </p:spPr>
        <p:txBody>
          <a:bodyPr wrap="square">
            <a:spAutoFit/>
          </a:bodyPr>
          <a:lstStyle/>
          <a:p>
            <a:pPr defTabSz="895838">
              <a:lnSpc>
                <a:spcPct val="90000"/>
              </a:lnSpc>
              <a:spcAft>
                <a:spcPts val="1763"/>
              </a:spcAft>
            </a:pPr>
            <a:r>
              <a:rPr lang="en-US" altLang="zh-CN" sz="3200" kern="0" dirty="0">
                <a:solidFill>
                  <a:schemeClr val="bg1"/>
                </a:solidFill>
                <a:latin typeface="Segoe UI Light" panose="020B0502040204020203" pitchFamily="34" charset="0"/>
                <a:cs typeface="Segoe UI Light" panose="020B0502040204020203" pitchFamily="34" charset="0"/>
              </a:rPr>
              <a:t>Turn any app into a news desk with world news grouped and filtered by topic, local news, and metadata you can mine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0" name="Group 9"/>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pic>
          <p:nvPicPr>
            <p:cNvPr id="9" name="Picture 8"/>
            <p:cNvPicPr>
              <a:picLocks noChangeAspect="1"/>
            </p:cNvPicPr>
            <p:nvPr/>
          </p:nvPicPr>
          <p:blipFill>
            <a:blip r:embed="rId4"/>
            <a:stretch>
              <a:fillRect/>
            </a:stretch>
          </p:blipFill>
          <p:spPr>
            <a:xfrm>
              <a:off x="3817202" y="3337399"/>
              <a:ext cx="260924" cy="229585"/>
            </a:xfrm>
            <a:prstGeom prst="rect">
              <a:avLst/>
            </a:prstGeom>
          </p:spPr>
        </p:pic>
      </p:grpSp>
    </p:spTree>
    <p:extLst>
      <p:ext uri="{BB962C8B-B14F-4D97-AF65-F5344CB8AC3E}">
        <p14:creationId xmlns:p14="http://schemas.microsoft.com/office/powerpoint/2010/main" val="119847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21" name="Rectangle 20"/>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22"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auto suggest</a:t>
            </a:r>
          </a:p>
        </p:txBody>
      </p:sp>
      <p:sp>
        <p:nvSpPr>
          <p:cNvPr id="24" name="Rectangle 23"/>
          <p:cNvSpPr/>
          <p:nvPr/>
        </p:nvSpPr>
        <p:spPr>
          <a:xfrm>
            <a:off x="3291287" y="4078272"/>
            <a:ext cx="8623872" cy="1718743"/>
          </a:xfrm>
          <a:prstGeom prst="rect">
            <a:avLst/>
          </a:prstGeom>
        </p:spPr>
        <p:txBody>
          <a:bodyPr wrap="square">
            <a:spAutoFit/>
          </a:bodyPr>
          <a:lstStyle/>
          <a:p>
            <a:pPr defTabSz="895838">
              <a:lnSpc>
                <a:spcPct val="90000"/>
              </a:lnSpc>
              <a:spcAft>
                <a:spcPts val="1763"/>
              </a:spcAft>
            </a:pPr>
            <a:r>
              <a:rPr lang="en-US" altLang="zh-CN" sz="3919" kern="0" dirty="0">
                <a:solidFill>
                  <a:schemeClr val="bg1"/>
                </a:solidFill>
                <a:latin typeface="Segoe UI Light" panose="020B0502040204020203" pitchFamily="34" charset="0"/>
                <a:cs typeface="Segoe UI Light" panose="020B0502040204020203" pitchFamily="34" charset="0"/>
              </a:rPr>
              <a:t>Query completion suggestions capabilities, so users can type less </a:t>
            </a:r>
            <a:br>
              <a:rPr lang="en-US" altLang="zh-CN" sz="3919" kern="0" dirty="0">
                <a:solidFill>
                  <a:schemeClr val="bg1"/>
                </a:solidFill>
                <a:latin typeface="Segoe UI Light" panose="020B0502040204020203" pitchFamily="34" charset="0"/>
                <a:cs typeface="Segoe UI Light" panose="020B0502040204020203" pitchFamily="34" charset="0"/>
              </a:rPr>
            </a:br>
            <a:r>
              <a:rPr lang="en-US" altLang="zh-CN" sz="3919" kern="0" dirty="0">
                <a:solidFill>
                  <a:schemeClr val="bg1"/>
                </a:solidFill>
                <a:latin typeface="Segoe UI Light" panose="020B0502040204020203" pitchFamily="34" charset="0"/>
                <a:cs typeface="Segoe UI Light" panose="020B0502040204020203" pitchFamily="34" charset="0"/>
              </a:rPr>
              <a:t>and get to what they want faster</a:t>
            </a:r>
          </a:p>
        </p:txBody>
      </p:sp>
      <p:sp>
        <p:nvSpPr>
          <p:cNvPr id="31"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2" name="Group 31"/>
          <p:cNvGrpSpPr/>
          <p:nvPr/>
        </p:nvGrpSpPr>
        <p:grpSpPr>
          <a:xfrm>
            <a:off x="3286614" y="3087896"/>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8" name="TextBox 27"/>
          <p:cNvSpPr txBox="1"/>
          <p:nvPr/>
        </p:nvSpPr>
        <p:spPr>
          <a:xfrm rot="16200000">
            <a:off x="3611787" y="3156059"/>
            <a:ext cx="452929" cy="615129"/>
          </a:xfrm>
          <a:prstGeom prst="rect">
            <a:avLst/>
          </a:prstGeom>
          <a:noFill/>
        </p:spPr>
        <p:txBody>
          <a:bodyPr wrap="none" lIns="179171" tIns="143336" rIns="179171" bIns="143336" rtlCol="0">
            <a:spAutoFit/>
          </a:bodyPr>
          <a:lstStyle/>
          <a:p>
            <a:pPr defTabSz="895838">
              <a:lnSpc>
                <a:spcPct val="90000"/>
              </a:lnSpc>
              <a:spcAft>
                <a:spcPts val="588"/>
              </a:spcAft>
            </a:pPr>
            <a:r>
              <a:rPr lang="en-US" sz="2351" kern="0" dirty="0">
                <a:solidFill>
                  <a:srgbClr val="000000"/>
                </a:solidFill>
              </a:rPr>
              <a:t>[</a:t>
            </a:r>
          </a:p>
        </p:txBody>
      </p:sp>
    </p:spTree>
    <p:extLst>
      <p:ext uri="{BB962C8B-B14F-4D97-AF65-F5344CB8AC3E}">
        <p14:creationId xmlns:p14="http://schemas.microsoft.com/office/powerpoint/2010/main" val="3921838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4" y="487"/>
            <a:ext cx="12191377" cy="6857027"/>
          </a:xfrm>
          <a:prstGeom prst="rect">
            <a:avLst/>
          </a:prstGeom>
        </p:spPr>
      </p:pic>
      <p:sp>
        <p:nvSpPr>
          <p:cNvPr id="5" name="Rectangle 4"/>
          <p:cNvSpPr/>
          <p:nvPr/>
        </p:nvSpPr>
        <p:spPr bwMode="auto">
          <a:xfrm>
            <a:off x="642750" y="-17246"/>
            <a:ext cx="6050868"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470"/>
              </a:spcAft>
              <a:buClrTx/>
              <a:buSzTx/>
              <a:buFontTx/>
              <a:buNone/>
              <a:tabLst/>
              <a:defRPr/>
            </a:pPr>
            <a:endParaRPr kumimoji="0" lang="en-US" sz="1568" b="0" i="1" u="none" strike="noStrike" kern="0" cap="none" spc="0" normalizeH="0" baseline="0" noProof="0" dirty="0">
              <a:ln>
                <a:noFill/>
              </a:ln>
              <a:solidFill>
                <a:schemeClr val="bg1"/>
              </a:solidFill>
              <a:effectLst/>
              <a:uLnTx/>
              <a:uFillTx/>
            </a:endParaRPr>
          </a:p>
        </p:txBody>
      </p:sp>
      <p:grpSp>
        <p:nvGrpSpPr>
          <p:cNvPr id="2" name="Group 1"/>
          <p:cNvGrpSpPr/>
          <p:nvPr/>
        </p:nvGrpSpPr>
        <p:grpSpPr>
          <a:xfrm>
            <a:off x="772563" y="243520"/>
            <a:ext cx="5599591" cy="6329099"/>
            <a:chOff x="-2123037" y="-299405"/>
            <a:chExt cx="6197599" cy="6329099"/>
          </a:xfrm>
        </p:grpSpPr>
        <p:sp>
          <p:nvSpPr>
            <p:cNvPr id="7" name="Rectangle 6"/>
            <p:cNvSpPr/>
            <p:nvPr/>
          </p:nvSpPr>
          <p:spPr bwMode="auto">
            <a:xfrm>
              <a:off x="-2123037" y="1191432"/>
              <a:ext cx="61975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Learn more on the Cortana Intelligence Suite </a:t>
              </a:r>
              <a:r>
                <a:rPr kumimoji="0" lang="en-US" sz="2000" b="0" i="0" u="none" strike="noStrike" kern="0" cap="none" spc="0" normalizeH="0" baseline="0" noProof="0" dirty="0">
                  <a:ln>
                    <a:noFill/>
                  </a:ln>
                  <a:solidFill>
                    <a:schemeClr val="bg1"/>
                  </a:solidFill>
                  <a:effectLst/>
                  <a:uLnTx/>
                  <a:uFillTx/>
                  <a:hlinkClick r:id="rId4"/>
                </a:rPr>
                <a:t>website</a:t>
              </a:r>
              <a:r>
                <a:rPr kumimoji="0" lang="en-US" sz="2000" b="0" i="0" u="none" strike="noStrike" kern="0" cap="none" spc="0" normalizeH="0" baseline="0" noProof="0" dirty="0">
                  <a:ln>
                    <a:noFill/>
                  </a:ln>
                  <a:solidFill>
                    <a:schemeClr val="bg1"/>
                  </a:solidFill>
                  <a:effectLst/>
                  <a:uLnTx/>
                  <a:uFillTx/>
                </a:rPr>
                <a:t> and Cognitive Services </a:t>
              </a:r>
              <a:r>
                <a:rPr kumimoji="0" lang="en-US" sz="2000" b="0" i="0" u="none" strike="noStrike" kern="0" cap="none" spc="0" normalizeH="0" baseline="0" noProof="0" dirty="0">
                  <a:ln>
                    <a:noFill/>
                  </a:ln>
                  <a:solidFill>
                    <a:schemeClr val="bg1"/>
                  </a:solidFill>
                  <a:effectLst/>
                  <a:uLnTx/>
                  <a:uFillTx/>
                  <a:hlinkClick r:id="rId5"/>
                </a:rPr>
                <a:t>website</a:t>
              </a:r>
              <a:endParaRPr kumimoji="0" lang="en-US" sz="2000" b="0" i="0" u="none" strike="noStrike" kern="0" cap="none" spc="0" normalizeH="0" baseline="0" noProof="0" dirty="0">
                <a:ln>
                  <a:noFill/>
                </a:ln>
                <a:solidFill>
                  <a:schemeClr val="bg1"/>
                </a:solidFill>
                <a:effectLst/>
                <a:uLnTx/>
                <a:uFillTx/>
              </a:endParaRPr>
            </a:p>
          </p:txBody>
        </p:sp>
        <p:sp>
          <p:nvSpPr>
            <p:cNvPr id="8" name="Rectangle 7"/>
            <p:cNvSpPr/>
            <p:nvPr/>
          </p:nvSpPr>
          <p:spPr bwMode="auto">
            <a:xfrm>
              <a:off x="-2123037" y="2756238"/>
              <a:ext cx="61975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Schedule a workshop to identify areas in your business where analytics and intelligence can drive transformation</a:t>
              </a:r>
            </a:p>
          </p:txBody>
        </p:sp>
        <p:sp>
          <p:nvSpPr>
            <p:cNvPr id="9" name="Rectangle 8"/>
            <p:cNvSpPr/>
            <p:nvPr/>
          </p:nvSpPr>
          <p:spPr bwMode="auto">
            <a:xfrm>
              <a:off x="-2123037" y="4344705"/>
              <a:ext cx="56387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Talk with your Microsoft contact about licensing options and partners</a:t>
              </a:r>
            </a:p>
          </p:txBody>
        </p:sp>
        <p:cxnSp>
          <p:nvCxnSpPr>
            <p:cNvPr id="10" name="Straight Connector 9"/>
            <p:cNvCxnSpPr/>
            <p:nvPr/>
          </p:nvCxnSpPr>
          <p:spPr>
            <a:xfrm>
              <a:off x="-967338" y="1500099"/>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67338" y="3064905"/>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7338" y="4653372"/>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845606" y="1742385"/>
              <a:ext cx="648798" cy="583082"/>
              <a:chOff x="2206625" y="3448050"/>
              <a:chExt cx="862013" cy="774701"/>
            </a:xfrm>
            <a:solidFill>
              <a:schemeClr val="accent1"/>
            </a:solidFill>
          </p:grpSpPr>
          <p:sp>
            <p:nvSpPr>
              <p:cNvPr id="14" name="Freeform 20"/>
              <p:cNvSpPr>
                <a:spLocks/>
              </p:cNvSpPr>
              <p:nvPr/>
            </p:nvSpPr>
            <p:spPr bwMode="auto">
              <a:xfrm>
                <a:off x="2206625" y="3448050"/>
                <a:ext cx="663575" cy="417513"/>
              </a:xfrm>
              <a:custGeom>
                <a:avLst/>
                <a:gdLst>
                  <a:gd name="T0" fmla="*/ 225 w 418"/>
                  <a:gd name="T1" fmla="*/ 263 h 263"/>
                  <a:gd name="T2" fmla="*/ 0 w 418"/>
                  <a:gd name="T3" fmla="*/ 263 h 263"/>
                  <a:gd name="T4" fmla="*/ 0 w 418"/>
                  <a:gd name="T5" fmla="*/ 0 h 263"/>
                  <a:gd name="T6" fmla="*/ 418 w 418"/>
                  <a:gd name="T7" fmla="*/ 0 h 263"/>
                  <a:gd name="T8" fmla="*/ 418 w 418"/>
                  <a:gd name="T9" fmla="*/ 90 h 263"/>
                  <a:gd name="T10" fmla="*/ 407 w 418"/>
                  <a:gd name="T11" fmla="*/ 90 h 263"/>
                  <a:gd name="T12" fmla="*/ 407 w 418"/>
                  <a:gd name="T13" fmla="*/ 12 h 263"/>
                  <a:gd name="T14" fmla="*/ 12 w 418"/>
                  <a:gd name="T15" fmla="*/ 12 h 263"/>
                  <a:gd name="T16" fmla="*/ 12 w 418"/>
                  <a:gd name="T17" fmla="*/ 250 h 263"/>
                  <a:gd name="T18" fmla="*/ 225 w 418"/>
                  <a:gd name="T19" fmla="*/ 250 h 263"/>
                  <a:gd name="T20" fmla="*/ 225 w 418"/>
                  <a:gd name="T2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263">
                    <a:moveTo>
                      <a:pt x="225" y="263"/>
                    </a:moveTo>
                    <a:lnTo>
                      <a:pt x="0" y="263"/>
                    </a:lnTo>
                    <a:lnTo>
                      <a:pt x="0" y="0"/>
                    </a:lnTo>
                    <a:lnTo>
                      <a:pt x="418" y="0"/>
                    </a:lnTo>
                    <a:lnTo>
                      <a:pt x="418" y="90"/>
                    </a:lnTo>
                    <a:lnTo>
                      <a:pt x="407" y="90"/>
                    </a:lnTo>
                    <a:lnTo>
                      <a:pt x="407" y="12"/>
                    </a:lnTo>
                    <a:lnTo>
                      <a:pt x="12" y="12"/>
                    </a:lnTo>
                    <a:lnTo>
                      <a:pt x="12" y="250"/>
                    </a:lnTo>
                    <a:lnTo>
                      <a:pt x="225" y="250"/>
                    </a:lnTo>
                    <a:lnTo>
                      <a:pt x="225" y="263"/>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4"/>
              <p:cNvSpPr>
                <a:spLocks noChangeArrowheads="1"/>
              </p:cNvSpPr>
              <p:nvPr/>
            </p:nvSpPr>
            <p:spPr bwMode="auto">
              <a:xfrm>
                <a:off x="2384425" y="3910013"/>
                <a:ext cx="231775" cy="19050"/>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15"/>
              <p:cNvSpPr>
                <a:spLocks noChangeArrowheads="1"/>
              </p:cNvSpPr>
              <p:nvPr/>
            </p:nvSpPr>
            <p:spPr bwMode="auto">
              <a:xfrm>
                <a:off x="2430463" y="3854450"/>
                <a:ext cx="20638" cy="65088"/>
              </a:xfrm>
              <a:prstGeom prst="rect">
                <a:avLst/>
              </a:prstGeom>
              <a:solidFill>
                <a:srgbClr val="002050"/>
              </a:solidFill>
              <a:ln w="9525">
                <a:solidFill>
                  <a:srgbClr val="00205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9"/>
              <p:cNvSpPr>
                <a:spLocks noEditPoints="1"/>
              </p:cNvSpPr>
              <p:nvPr/>
            </p:nvSpPr>
            <p:spPr bwMode="auto">
              <a:xfrm>
                <a:off x="2359025" y="3519488"/>
                <a:ext cx="709613" cy="703263"/>
              </a:xfrm>
              <a:custGeom>
                <a:avLst/>
                <a:gdLst>
                  <a:gd name="T0" fmla="*/ 3 w 447"/>
                  <a:gd name="T1" fmla="*/ 418 h 443"/>
                  <a:gd name="T2" fmla="*/ 11 w 447"/>
                  <a:gd name="T3" fmla="*/ 356 h 443"/>
                  <a:gd name="T4" fmla="*/ 41 w 447"/>
                  <a:gd name="T5" fmla="*/ 322 h 443"/>
                  <a:gd name="T6" fmla="*/ 83 w 447"/>
                  <a:gd name="T7" fmla="*/ 305 h 443"/>
                  <a:gd name="T8" fmla="*/ 139 w 447"/>
                  <a:gd name="T9" fmla="*/ 281 h 443"/>
                  <a:gd name="T10" fmla="*/ 156 w 447"/>
                  <a:gd name="T11" fmla="*/ 260 h 443"/>
                  <a:gd name="T12" fmla="*/ 134 w 447"/>
                  <a:gd name="T13" fmla="*/ 228 h 443"/>
                  <a:gd name="T14" fmla="*/ 101 w 447"/>
                  <a:gd name="T15" fmla="*/ 177 h 443"/>
                  <a:gd name="T16" fmla="*/ 103 w 447"/>
                  <a:gd name="T17" fmla="*/ 138 h 443"/>
                  <a:gd name="T18" fmla="*/ 106 w 447"/>
                  <a:gd name="T19" fmla="*/ 103 h 443"/>
                  <a:gd name="T20" fmla="*/ 123 w 447"/>
                  <a:gd name="T21" fmla="*/ 48 h 443"/>
                  <a:gd name="T22" fmla="*/ 165 w 447"/>
                  <a:gd name="T23" fmla="*/ 19 h 443"/>
                  <a:gd name="T24" fmla="*/ 252 w 447"/>
                  <a:gd name="T25" fmla="*/ 0 h 443"/>
                  <a:gd name="T26" fmla="*/ 296 w 447"/>
                  <a:gd name="T27" fmla="*/ 22 h 443"/>
                  <a:gd name="T28" fmla="*/ 314 w 447"/>
                  <a:gd name="T29" fmla="*/ 37 h 443"/>
                  <a:gd name="T30" fmla="*/ 339 w 447"/>
                  <a:gd name="T31" fmla="*/ 67 h 443"/>
                  <a:gd name="T32" fmla="*/ 345 w 447"/>
                  <a:gd name="T33" fmla="*/ 115 h 443"/>
                  <a:gd name="T34" fmla="*/ 347 w 447"/>
                  <a:gd name="T35" fmla="*/ 152 h 443"/>
                  <a:gd name="T36" fmla="*/ 336 w 447"/>
                  <a:gd name="T37" fmla="*/ 197 h 443"/>
                  <a:gd name="T38" fmla="*/ 297 w 447"/>
                  <a:gd name="T39" fmla="*/ 247 h 443"/>
                  <a:gd name="T40" fmla="*/ 285 w 447"/>
                  <a:gd name="T41" fmla="*/ 264 h 443"/>
                  <a:gd name="T42" fmla="*/ 305 w 447"/>
                  <a:gd name="T43" fmla="*/ 281 h 443"/>
                  <a:gd name="T44" fmla="*/ 395 w 447"/>
                  <a:gd name="T45" fmla="*/ 316 h 443"/>
                  <a:gd name="T46" fmla="*/ 434 w 447"/>
                  <a:gd name="T47" fmla="*/ 347 h 443"/>
                  <a:gd name="T48" fmla="*/ 445 w 447"/>
                  <a:gd name="T49" fmla="*/ 396 h 443"/>
                  <a:gd name="T50" fmla="*/ 14 w 447"/>
                  <a:gd name="T51" fmla="*/ 431 h 443"/>
                  <a:gd name="T52" fmla="*/ 434 w 447"/>
                  <a:gd name="T53" fmla="*/ 395 h 443"/>
                  <a:gd name="T54" fmla="*/ 423 w 447"/>
                  <a:gd name="T55" fmla="*/ 353 h 443"/>
                  <a:gd name="T56" fmla="*/ 391 w 447"/>
                  <a:gd name="T57" fmla="*/ 328 h 443"/>
                  <a:gd name="T58" fmla="*/ 299 w 447"/>
                  <a:gd name="T59" fmla="*/ 292 h 443"/>
                  <a:gd name="T60" fmla="*/ 272 w 447"/>
                  <a:gd name="T61" fmla="*/ 266 h 443"/>
                  <a:gd name="T62" fmla="*/ 280 w 447"/>
                  <a:gd name="T63" fmla="*/ 249 h 443"/>
                  <a:gd name="T64" fmla="*/ 317 w 447"/>
                  <a:gd name="T65" fmla="*/ 202 h 443"/>
                  <a:gd name="T66" fmla="*/ 336 w 447"/>
                  <a:gd name="T67" fmla="*/ 168 h 443"/>
                  <a:gd name="T68" fmla="*/ 333 w 447"/>
                  <a:gd name="T69" fmla="*/ 135 h 443"/>
                  <a:gd name="T70" fmla="*/ 331 w 447"/>
                  <a:gd name="T71" fmla="*/ 82 h 443"/>
                  <a:gd name="T72" fmla="*/ 313 w 447"/>
                  <a:gd name="T73" fmla="*/ 50 h 443"/>
                  <a:gd name="T74" fmla="*/ 293 w 447"/>
                  <a:gd name="T75" fmla="*/ 37 h 443"/>
                  <a:gd name="T76" fmla="*/ 263 w 447"/>
                  <a:gd name="T77" fmla="*/ 14 h 443"/>
                  <a:gd name="T78" fmla="*/ 213 w 447"/>
                  <a:gd name="T79" fmla="*/ 16 h 443"/>
                  <a:gd name="T80" fmla="*/ 137 w 447"/>
                  <a:gd name="T81" fmla="*/ 50 h 443"/>
                  <a:gd name="T82" fmla="*/ 118 w 447"/>
                  <a:gd name="T83" fmla="*/ 106 h 443"/>
                  <a:gd name="T84" fmla="*/ 117 w 447"/>
                  <a:gd name="T85" fmla="*/ 132 h 443"/>
                  <a:gd name="T86" fmla="*/ 111 w 447"/>
                  <a:gd name="T87" fmla="*/ 159 h 443"/>
                  <a:gd name="T88" fmla="*/ 128 w 447"/>
                  <a:gd name="T89" fmla="*/ 200 h 443"/>
                  <a:gd name="T90" fmla="*/ 165 w 447"/>
                  <a:gd name="T91" fmla="*/ 246 h 443"/>
                  <a:gd name="T92" fmla="*/ 157 w 447"/>
                  <a:gd name="T93" fmla="*/ 281 h 443"/>
                  <a:gd name="T94" fmla="*/ 111 w 447"/>
                  <a:gd name="T95" fmla="*/ 308 h 443"/>
                  <a:gd name="T96" fmla="*/ 70 w 447"/>
                  <a:gd name="T97" fmla="*/ 322 h 443"/>
                  <a:gd name="T98" fmla="*/ 34 w 447"/>
                  <a:gd name="T99" fmla="*/ 342 h 443"/>
                  <a:gd name="T100" fmla="*/ 17 w 447"/>
                  <a:gd name="T101" fmla="*/ 376 h 443"/>
                  <a:gd name="T102" fmla="*/ 14 w 447"/>
                  <a:gd name="T103" fmla="*/ 4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7" h="443">
                    <a:moveTo>
                      <a:pt x="447" y="443"/>
                    </a:moveTo>
                    <a:lnTo>
                      <a:pt x="0" y="443"/>
                    </a:lnTo>
                    <a:lnTo>
                      <a:pt x="2" y="437"/>
                    </a:lnTo>
                    <a:lnTo>
                      <a:pt x="2" y="437"/>
                    </a:lnTo>
                    <a:lnTo>
                      <a:pt x="3" y="418"/>
                    </a:lnTo>
                    <a:lnTo>
                      <a:pt x="3" y="418"/>
                    </a:lnTo>
                    <a:lnTo>
                      <a:pt x="6" y="375"/>
                    </a:lnTo>
                    <a:lnTo>
                      <a:pt x="6" y="375"/>
                    </a:lnTo>
                    <a:lnTo>
                      <a:pt x="8" y="365"/>
                    </a:lnTo>
                    <a:lnTo>
                      <a:pt x="11" y="356"/>
                    </a:lnTo>
                    <a:lnTo>
                      <a:pt x="14" y="348"/>
                    </a:lnTo>
                    <a:lnTo>
                      <a:pt x="20" y="340"/>
                    </a:lnTo>
                    <a:lnTo>
                      <a:pt x="25" y="333"/>
                    </a:lnTo>
                    <a:lnTo>
                      <a:pt x="33" y="326"/>
                    </a:lnTo>
                    <a:lnTo>
                      <a:pt x="41" y="322"/>
                    </a:lnTo>
                    <a:lnTo>
                      <a:pt x="50" y="317"/>
                    </a:lnTo>
                    <a:lnTo>
                      <a:pt x="50" y="317"/>
                    </a:lnTo>
                    <a:lnTo>
                      <a:pt x="67" y="311"/>
                    </a:lnTo>
                    <a:lnTo>
                      <a:pt x="83" y="305"/>
                    </a:lnTo>
                    <a:lnTo>
                      <a:pt x="83" y="305"/>
                    </a:lnTo>
                    <a:lnTo>
                      <a:pt x="104" y="297"/>
                    </a:lnTo>
                    <a:lnTo>
                      <a:pt x="106" y="297"/>
                    </a:lnTo>
                    <a:lnTo>
                      <a:pt x="106" y="297"/>
                    </a:lnTo>
                    <a:lnTo>
                      <a:pt x="123" y="291"/>
                    </a:lnTo>
                    <a:lnTo>
                      <a:pt x="139" y="281"/>
                    </a:lnTo>
                    <a:lnTo>
                      <a:pt x="139" y="281"/>
                    </a:lnTo>
                    <a:lnTo>
                      <a:pt x="146" y="275"/>
                    </a:lnTo>
                    <a:lnTo>
                      <a:pt x="154" y="264"/>
                    </a:lnTo>
                    <a:lnTo>
                      <a:pt x="154" y="264"/>
                    </a:lnTo>
                    <a:lnTo>
                      <a:pt x="156" y="260"/>
                    </a:lnTo>
                    <a:lnTo>
                      <a:pt x="156" y="255"/>
                    </a:lnTo>
                    <a:lnTo>
                      <a:pt x="154" y="250"/>
                    </a:lnTo>
                    <a:lnTo>
                      <a:pt x="151" y="246"/>
                    </a:lnTo>
                    <a:lnTo>
                      <a:pt x="151" y="246"/>
                    </a:lnTo>
                    <a:lnTo>
                      <a:pt x="134" y="228"/>
                    </a:lnTo>
                    <a:lnTo>
                      <a:pt x="118" y="207"/>
                    </a:lnTo>
                    <a:lnTo>
                      <a:pt x="118" y="207"/>
                    </a:lnTo>
                    <a:lnTo>
                      <a:pt x="107" y="193"/>
                    </a:lnTo>
                    <a:lnTo>
                      <a:pt x="104" y="185"/>
                    </a:lnTo>
                    <a:lnTo>
                      <a:pt x="101" y="177"/>
                    </a:lnTo>
                    <a:lnTo>
                      <a:pt x="100" y="168"/>
                    </a:lnTo>
                    <a:lnTo>
                      <a:pt x="98" y="159"/>
                    </a:lnTo>
                    <a:lnTo>
                      <a:pt x="100" y="149"/>
                    </a:lnTo>
                    <a:lnTo>
                      <a:pt x="103" y="138"/>
                    </a:lnTo>
                    <a:lnTo>
                      <a:pt x="103" y="138"/>
                    </a:lnTo>
                    <a:lnTo>
                      <a:pt x="104" y="131"/>
                    </a:lnTo>
                    <a:lnTo>
                      <a:pt x="104" y="120"/>
                    </a:lnTo>
                    <a:lnTo>
                      <a:pt x="104" y="120"/>
                    </a:lnTo>
                    <a:lnTo>
                      <a:pt x="104" y="112"/>
                    </a:lnTo>
                    <a:lnTo>
                      <a:pt x="106" y="103"/>
                    </a:lnTo>
                    <a:lnTo>
                      <a:pt x="106" y="103"/>
                    </a:lnTo>
                    <a:lnTo>
                      <a:pt x="112" y="76"/>
                    </a:lnTo>
                    <a:lnTo>
                      <a:pt x="120" y="54"/>
                    </a:lnTo>
                    <a:lnTo>
                      <a:pt x="120" y="54"/>
                    </a:lnTo>
                    <a:lnTo>
                      <a:pt x="123" y="48"/>
                    </a:lnTo>
                    <a:lnTo>
                      <a:pt x="128" y="42"/>
                    </a:lnTo>
                    <a:lnTo>
                      <a:pt x="134" y="36"/>
                    </a:lnTo>
                    <a:lnTo>
                      <a:pt x="142" y="31"/>
                    </a:lnTo>
                    <a:lnTo>
                      <a:pt x="142" y="31"/>
                    </a:lnTo>
                    <a:lnTo>
                      <a:pt x="165" y="19"/>
                    </a:lnTo>
                    <a:lnTo>
                      <a:pt x="187" y="9"/>
                    </a:lnTo>
                    <a:lnTo>
                      <a:pt x="212" y="3"/>
                    </a:lnTo>
                    <a:lnTo>
                      <a:pt x="235" y="0"/>
                    </a:lnTo>
                    <a:lnTo>
                      <a:pt x="235" y="0"/>
                    </a:lnTo>
                    <a:lnTo>
                      <a:pt x="252" y="0"/>
                    </a:lnTo>
                    <a:lnTo>
                      <a:pt x="261" y="2"/>
                    </a:lnTo>
                    <a:lnTo>
                      <a:pt x="271" y="5"/>
                    </a:lnTo>
                    <a:lnTo>
                      <a:pt x="280" y="8"/>
                    </a:lnTo>
                    <a:lnTo>
                      <a:pt x="288" y="14"/>
                    </a:lnTo>
                    <a:lnTo>
                      <a:pt x="296" y="22"/>
                    </a:lnTo>
                    <a:lnTo>
                      <a:pt x="303" y="31"/>
                    </a:lnTo>
                    <a:lnTo>
                      <a:pt x="303" y="31"/>
                    </a:lnTo>
                    <a:lnTo>
                      <a:pt x="305" y="34"/>
                    </a:lnTo>
                    <a:lnTo>
                      <a:pt x="305" y="34"/>
                    </a:lnTo>
                    <a:lnTo>
                      <a:pt x="314" y="37"/>
                    </a:lnTo>
                    <a:lnTo>
                      <a:pt x="322" y="42"/>
                    </a:lnTo>
                    <a:lnTo>
                      <a:pt x="328" y="47"/>
                    </a:lnTo>
                    <a:lnTo>
                      <a:pt x="333" y="53"/>
                    </a:lnTo>
                    <a:lnTo>
                      <a:pt x="336" y="61"/>
                    </a:lnTo>
                    <a:lnTo>
                      <a:pt x="339" y="67"/>
                    </a:lnTo>
                    <a:lnTo>
                      <a:pt x="342" y="81"/>
                    </a:lnTo>
                    <a:lnTo>
                      <a:pt x="342" y="81"/>
                    </a:lnTo>
                    <a:lnTo>
                      <a:pt x="345" y="96"/>
                    </a:lnTo>
                    <a:lnTo>
                      <a:pt x="345" y="113"/>
                    </a:lnTo>
                    <a:lnTo>
                      <a:pt x="345" y="115"/>
                    </a:lnTo>
                    <a:lnTo>
                      <a:pt x="345" y="115"/>
                    </a:lnTo>
                    <a:lnTo>
                      <a:pt x="345" y="134"/>
                    </a:lnTo>
                    <a:lnTo>
                      <a:pt x="345" y="143"/>
                    </a:lnTo>
                    <a:lnTo>
                      <a:pt x="347" y="152"/>
                    </a:lnTo>
                    <a:lnTo>
                      <a:pt x="347" y="152"/>
                    </a:lnTo>
                    <a:lnTo>
                      <a:pt x="349" y="160"/>
                    </a:lnTo>
                    <a:lnTo>
                      <a:pt x="349" y="168"/>
                    </a:lnTo>
                    <a:lnTo>
                      <a:pt x="347" y="176"/>
                    </a:lnTo>
                    <a:lnTo>
                      <a:pt x="344" y="183"/>
                    </a:lnTo>
                    <a:lnTo>
                      <a:pt x="336" y="197"/>
                    </a:lnTo>
                    <a:lnTo>
                      <a:pt x="327" y="210"/>
                    </a:lnTo>
                    <a:lnTo>
                      <a:pt x="327" y="210"/>
                    </a:lnTo>
                    <a:lnTo>
                      <a:pt x="302" y="241"/>
                    </a:lnTo>
                    <a:lnTo>
                      <a:pt x="302" y="241"/>
                    </a:lnTo>
                    <a:lnTo>
                      <a:pt x="297" y="247"/>
                    </a:lnTo>
                    <a:lnTo>
                      <a:pt x="297" y="247"/>
                    </a:lnTo>
                    <a:lnTo>
                      <a:pt x="289" y="256"/>
                    </a:lnTo>
                    <a:lnTo>
                      <a:pt x="289" y="256"/>
                    </a:lnTo>
                    <a:lnTo>
                      <a:pt x="285" y="261"/>
                    </a:lnTo>
                    <a:lnTo>
                      <a:pt x="285" y="264"/>
                    </a:lnTo>
                    <a:lnTo>
                      <a:pt x="285" y="264"/>
                    </a:lnTo>
                    <a:lnTo>
                      <a:pt x="286" y="267"/>
                    </a:lnTo>
                    <a:lnTo>
                      <a:pt x="289" y="270"/>
                    </a:lnTo>
                    <a:lnTo>
                      <a:pt x="289" y="270"/>
                    </a:lnTo>
                    <a:lnTo>
                      <a:pt x="305" y="281"/>
                    </a:lnTo>
                    <a:lnTo>
                      <a:pt x="325" y="291"/>
                    </a:lnTo>
                    <a:lnTo>
                      <a:pt x="325" y="291"/>
                    </a:lnTo>
                    <a:lnTo>
                      <a:pt x="364" y="305"/>
                    </a:lnTo>
                    <a:lnTo>
                      <a:pt x="364" y="305"/>
                    </a:lnTo>
                    <a:lnTo>
                      <a:pt x="395" y="316"/>
                    </a:lnTo>
                    <a:lnTo>
                      <a:pt x="395" y="316"/>
                    </a:lnTo>
                    <a:lnTo>
                      <a:pt x="408" y="322"/>
                    </a:lnTo>
                    <a:lnTo>
                      <a:pt x="419" y="330"/>
                    </a:lnTo>
                    <a:lnTo>
                      <a:pt x="426" y="337"/>
                    </a:lnTo>
                    <a:lnTo>
                      <a:pt x="434" y="347"/>
                    </a:lnTo>
                    <a:lnTo>
                      <a:pt x="440" y="358"/>
                    </a:lnTo>
                    <a:lnTo>
                      <a:pt x="443" y="368"/>
                    </a:lnTo>
                    <a:lnTo>
                      <a:pt x="445" y="382"/>
                    </a:lnTo>
                    <a:lnTo>
                      <a:pt x="445" y="396"/>
                    </a:lnTo>
                    <a:lnTo>
                      <a:pt x="445" y="396"/>
                    </a:lnTo>
                    <a:lnTo>
                      <a:pt x="445" y="424"/>
                    </a:lnTo>
                    <a:lnTo>
                      <a:pt x="445" y="424"/>
                    </a:lnTo>
                    <a:lnTo>
                      <a:pt x="447" y="437"/>
                    </a:lnTo>
                    <a:lnTo>
                      <a:pt x="447" y="443"/>
                    </a:lnTo>
                    <a:close/>
                    <a:moveTo>
                      <a:pt x="14" y="431"/>
                    </a:moveTo>
                    <a:lnTo>
                      <a:pt x="434" y="431"/>
                    </a:lnTo>
                    <a:lnTo>
                      <a:pt x="434" y="431"/>
                    </a:lnTo>
                    <a:lnTo>
                      <a:pt x="434" y="424"/>
                    </a:lnTo>
                    <a:lnTo>
                      <a:pt x="434" y="424"/>
                    </a:lnTo>
                    <a:lnTo>
                      <a:pt x="434" y="395"/>
                    </a:lnTo>
                    <a:lnTo>
                      <a:pt x="434" y="395"/>
                    </a:lnTo>
                    <a:lnTo>
                      <a:pt x="434" y="384"/>
                    </a:lnTo>
                    <a:lnTo>
                      <a:pt x="431" y="371"/>
                    </a:lnTo>
                    <a:lnTo>
                      <a:pt x="428" y="362"/>
                    </a:lnTo>
                    <a:lnTo>
                      <a:pt x="423" y="353"/>
                    </a:lnTo>
                    <a:lnTo>
                      <a:pt x="419" y="345"/>
                    </a:lnTo>
                    <a:lnTo>
                      <a:pt x="411" y="339"/>
                    </a:lnTo>
                    <a:lnTo>
                      <a:pt x="401" y="333"/>
                    </a:lnTo>
                    <a:lnTo>
                      <a:pt x="391" y="328"/>
                    </a:lnTo>
                    <a:lnTo>
                      <a:pt x="391" y="328"/>
                    </a:lnTo>
                    <a:lnTo>
                      <a:pt x="359" y="316"/>
                    </a:lnTo>
                    <a:lnTo>
                      <a:pt x="359" y="316"/>
                    </a:lnTo>
                    <a:lnTo>
                      <a:pt x="321" y="302"/>
                    </a:lnTo>
                    <a:lnTo>
                      <a:pt x="321" y="302"/>
                    </a:lnTo>
                    <a:lnTo>
                      <a:pt x="299" y="292"/>
                    </a:lnTo>
                    <a:lnTo>
                      <a:pt x="282" y="280"/>
                    </a:lnTo>
                    <a:lnTo>
                      <a:pt x="282" y="280"/>
                    </a:lnTo>
                    <a:lnTo>
                      <a:pt x="275" y="274"/>
                    </a:lnTo>
                    <a:lnTo>
                      <a:pt x="272" y="270"/>
                    </a:lnTo>
                    <a:lnTo>
                      <a:pt x="272" y="266"/>
                    </a:lnTo>
                    <a:lnTo>
                      <a:pt x="272" y="266"/>
                    </a:lnTo>
                    <a:lnTo>
                      <a:pt x="272" y="261"/>
                    </a:lnTo>
                    <a:lnTo>
                      <a:pt x="274" y="256"/>
                    </a:lnTo>
                    <a:lnTo>
                      <a:pt x="280" y="249"/>
                    </a:lnTo>
                    <a:lnTo>
                      <a:pt x="280" y="249"/>
                    </a:lnTo>
                    <a:lnTo>
                      <a:pt x="288" y="239"/>
                    </a:lnTo>
                    <a:lnTo>
                      <a:pt x="288" y="239"/>
                    </a:lnTo>
                    <a:lnTo>
                      <a:pt x="293" y="233"/>
                    </a:lnTo>
                    <a:lnTo>
                      <a:pt x="293" y="233"/>
                    </a:lnTo>
                    <a:lnTo>
                      <a:pt x="317" y="202"/>
                    </a:lnTo>
                    <a:lnTo>
                      <a:pt x="317" y="202"/>
                    </a:lnTo>
                    <a:lnTo>
                      <a:pt x="325" y="191"/>
                    </a:lnTo>
                    <a:lnTo>
                      <a:pt x="333" y="180"/>
                    </a:lnTo>
                    <a:lnTo>
                      <a:pt x="335" y="174"/>
                    </a:lnTo>
                    <a:lnTo>
                      <a:pt x="336" y="168"/>
                    </a:lnTo>
                    <a:lnTo>
                      <a:pt x="336" y="162"/>
                    </a:lnTo>
                    <a:lnTo>
                      <a:pt x="336" y="155"/>
                    </a:lnTo>
                    <a:lnTo>
                      <a:pt x="336" y="155"/>
                    </a:lnTo>
                    <a:lnTo>
                      <a:pt x="333" y="145"/>
                    </a:lnTo>
                    <a:lnTo>
                      <a:pt x="333" y="135"/>
                    </a:lnTo>
                    <a:lnTo>
                      <a:pt x="333" y="115"/>
                    </a:lnTo>
                    <a:lnTo>
                      <a:pt x="333" y="113"/>
                    </a:lnTo>
                    <a:lnTo>
                      <a:pt x="333" y="113"/>
                    </a:lnTo>
                    <a:lnTo>
                      <a:pt x="333" y="96"/>
                    </a:lnTo>
                    <a:lnTo>
                      <a:pt x="331" y="82"/>
                    </a:lnTo>
                    <a:lnTo>
                      <a:pt x="331" y="82"/>
                    </a:lnTo>
                    <a:lnTo>
                      <a:pt x="327" y="68"/>
                    </a:lnTo>
                    <a:lnTo>
                      <a:pt x="321" y="57"/>
                    </a:lnTo>
                    <a:lnTo>
                      <a:pt x="317" y="53"/>
                    </a:lnTo>
                    <a:lnTo>
                      <a:pt x="313" y="50"/>
                    </a:lnTo>
                    <a:lnTo>
                      <a:pt x="302" y="45"/>
                    </a:lnTo>
                    <a:lnTo>
                      <a:pt x="302" y="45"/>
                    </a:lnTo>
                    <a:lnTo>
                      <a:pt x="296" y="42"/>
                    </a:lnTo>
                    <a:lnTo>
                      <a:pt x="293" y="37"/>
                    </a:lnTo>
                    <a:lnTo>
                      <a:pt x="293" y="37"/>
                    </a:lnTo>
                    <a:lnTo>
                      <a:pt x="288" y="31"/>
                    </a:lnTo>
                    <a:lnTo>
                      <a:pt x="283" y="25"/>
                    </a:lnTo>
                    <a:lnTo>
                      <a:pt x="277" y="20"/>
                    </a:lnTo>
                    <a:lnTo>
                      <a:pt x="271" y="17"/>
                    </a:lnTo>
                    <a:lnTo>
                      <a:pt x="263" y="14"/>
                    </a:lnTo>
                    <a:lnTo>
                      <a:pt x="255" y="12"/>
                    </a:lnTo>
                    <a:lnTo>
                      <a:pt x="246" y="12"/>
                    </a:lnTo>
                    <a:lnTo>
                      <a:pt x="237" y="12"/>
                    </a:lnTo>
                    <a:lnTo>
                      <a:pt x="237" y="12"/>
                    </a:lnTo>
                    <a:lnTo>
                      <a:pt x="213" y="16"/>
                    </a:lnTo>
                    <a:lnTo>
                      <a:pt x="191" y="20"/>
                    </a:lnTo>
                    <a:lnTo>
                      <a:pt x="170" y="30"/>
                    </a:lnTo>
                    <a:lnTo>
                      <a:pt x="148" y="40"/>
                    </a:lnTo>
                    <a:lnTo>
                      <a:pt x="148" y="40"/>
                    </a:lnTo>
                    <a:lnTo>
                      <a:pt x="137" y="50"/>
                    </a:lnTo>
                    <a:lnTo>
                      <a:pt x="134" y="54"/>
                    </a:lnTo>
                    <a:lnTo>
                      <a:pt x="131" y="59"/>
                    </a:lnTo>
                    <a:lnTo>
                      <a:pt x="131" y="59"/>
                    </a:lnTo>
                    <a:lnTo>
                      <a:pt x="125" y="79"/>
                    </a:lnTo>
                    <a:lnTo>
                      <a:pt x="118" y="106"/>
                    </a:lnTo>
                    <a:lnTo>
                      <a:pt x="118" y="106"/>
                    </a:lnTo>
                    <a:lnTo>
                      <a:pt x="117" y="112"/>
                    </a:lnTo>
                    <a:lnTo>
                      <a:pt x="117" y="120"/>
                    </a:lnTo>
                    <a:lnTo>
                      <a:pt x="117" y="120"/>
                    </a:lnTo>
                    <a:lnTo>
                      <a:pt x="117" y="132"/>
                    </a:lnTo>
                    <a:lnTo>
                      <a:pt x="117" y="137"/>
                    </a:lnTo>
                    <a:lnTo>
                      <a:pt x="115" y="143"/>
                    </a:lnTo>
                    <a:lnTo>
                      <a:pt x="115" y="143"/>
                    </a:lnTo>
                    <a:lnTo>
                      <a:pt x="112" y="151"/>
                    </a:lnTo>
                    <a:lnTo>
                      <a:pt x="111" y="159"/>
                    </a:lnTo>
                    <a:lnTo>
                      <a:pt x="111" y="165"/>
                    </a:lnTo>
                    <a:lnTo>
                      <a:pt x="112" y="173"/>
                    </a:lnTo>
                    <a:lnTo>
                      <a:pt x="115" y="179"/>
                    </a:lnTo>
                    <a:lnTo>
                      <a:pt x="118" y="185"/>
                    </a:lnTo>
                    <a:lnTo>
                      <a:pt x="128" y="200"/>
                    </a:lnTo>
                    <a:lnTo>
                      <a:pt x="128" y="200"/>
                    </a:lnTo>
                    <a:lnTo>
                      <a:pt x="143" y="221"/>
                    </a:lnTo>
                    <a:lnTo>
                      <a:pt x="160" y="238"/>
                    </a:lnTo>
                    <a:lnTo>
                      <a:pt x="160" y="238"/>
                    </a:lnTo>
                    <a:lnTo>
                      <a:pt x="165" y="246"/>
                    </a:lnTo>
                    <a:lnTo>
                      <a:pt x="168" y="253"/>
                    </a:lnTo>
                    <a:lnTo>
                      <a:pt x="168" y="263"/>
                    </a:lnTo>
                    <a:lnTo>
                      <a:pt x="165" y="270"/>
                    </a:lnTo>
                    <a:lnTo>
                      <a:pt x="165" y="270"/>
                    </a:lnTo>
                    <a:lnTo>
                      <a:pt x="157" y="281"/>
                    </a:lnTo>
                    <a:lnTo>
                      <a:pt x="151" y="288"/>
                    </a:lnTo>
                    <a:lnTo>
                      <a:pt x="145" y="292"/>
                    </a:lnTo>
                    <a:lnTo>
                      <a:pt x="145" y="292"/>
                    </a:lnTo>
                    <a:lnTo>
                      <a:pt x="128" y="302"/>
                    </a:lnTo>
                    <a:lnTo>
                      <a:pt x="111" y="308"/>
                    </a:lnTo>
                    <a:lnTo>
                      <a:pt x="109" y="308"/>
                    </a:lnTo>
                    <a:lnTo>
                      <a:pt x="109" y="308"/>
                    </a:lnTo>
                    <a:lnTo>
                      <a:pt x="87" y="316"/>
                    </a:lnTo>
                    <a:lnTo>
                      <a:pt x="87" y="316"/>
                    </a:lnTo>
                    <a:lnTo>
                      <a:pt x="70" y="322"/>
                    </a:lnTo>
                    <a:lnTo>
                      <a:pt x="55" y="328"/>
                    </a:lnTo>
                    <a:lnTo>
                      <a:pt x="55" y="328"/>
                    </a:lnTo>
                    <a:lnTo>
                      <a:pt x="47" y="331"/>
                    </a:lnTo>
                    <a:lnTo>
                      <a:pt x="41" y="336"/>
                    </a:lnTo>
                    <a:lnTo>
                      <a:pt x="34" y="342"/>
                    </a:lnTo>
                    <a:lnTo>
                      <a:pt x="30" y="347"/>
                    </a:lnTo>
                    <a:lnTo>
                      <a:pt x="25" y="353"/>
                    </a:lnTo>
                    <a:lnTo>
                      <a:pt x="22" y="361"/>
                    </a:lnTo>
                    <a:lnTo>
                      <a:pt x="19" y="368"/>
                    </a:lnTo>
                    <a:lnTo>
                      <a:pt x="17" y="376"/>
                    </a:lnTo>
                    <a:lnTo>
                      <a:pt x="17" y="376"/>
                    </a:lnTo>
                    <a:lnTo>
                      <a:pt x="14" y="418"/>
                    </a:lnTo>
                    <a:lnTo>
                      <a:pt x="14" y="418"/>
                    </a:lnTo>
                    <a:lnTo>
                      <a:pt x="14" y="431"/>
                    </a:lnTo>
                    <a:lnTo>
                      <a:pt x="14" y="431"/>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8" name="Group 17"/>
            <p:cNvGrpSpPr/>
            <p:nvPr/>
          </p:nvGrpSpPr>
          <p:grpSpPr>
            <a:xfrm>
              <a:off x="-1824922" y="3267079"/>
              <a:ext cx="506105" cy="595116"/>
              <a:chOff x="7789863" y="4140200"/>
              <a:chExt cx="315913" cy="371475"/>
            </a:xfrm>
            <a:solidFill>
              <a:schemeClr val="accent1"/>
            </a:solidFill>
          </p:grpSpPr>
          <p:sp>
            <p:nvSpPr>
              <p:cNvPr id="19" name="Freeform 234"/>
              <p:cNvSpPr>
                <a:spLocks noEditPoints="1"/>
              </p:cNvSpPr>
              <p:nvPr/>
            </p:nvSpPr>
            <p:spPr bwMode="auto">
              <a:xfrm>
                <a:off x="7867651" y="4175125"/>
                <a:ext cx="200025" cy="171450"/>
              </a:xfrm>
              <a:custGeom>
                <a:avLst/>
                <a:gdLst>
                  <a:gd name="T0" fmla="*/ 249 w 254"/>
                  <a:gd name="T1" fmla="*/ 93 h 216"/>
                  <a:gd name="T2" fmla="*/ 232 w 254"/>
                  <a:gd name="T3" fmla="*/ 64 h 216"/>
                  <a:gd name="T4" fmla="*/ 212 w 254"/>
                  <a:gd name="T5" fmla="*/ 45 h 216"/>
                  <a:gd name="T6" fmla="*/ 208 w 254"/>
                  <a:gd name="T7" fmla="*/ 36 h 216"/>
                  <a:gd name="T8" fmla="*/ 188 w 254"/>
                  <a:gd name="T9" fmla="*/ 26 h 216"/>
                  <a:gd name="T10" fmla="*/ 176 w 254"/>
                  <a:gd name="T11" fmla="*/ 16 h 216"/>
                  <a:gd name="T12" fmla="*/ 155 w 254"/>
                  <a:gd name="T13" fmla="*/ 12 h 216"/>
                  <a:gd name="T14" fmla="*/ 126 w 254"/>
                  <a:gd name="T15" fmla="*/ 8 h 216"/>
                  <a:gd name="T16" fmla="*/ 109 w 254"/>
                  <a:gd name="T17" fmla="*/ 0 h 216"/>
                  <a:gd name="T18" fmla="*/ 80 w 254"/>
                  <a:gd name="T19" fmla="*/ 10 h 216"/>
                  <a:gd name="T20" fmla="*/ 54 w 254"/>
                  <a:gd name="T21" fmla="*/ 21 h 216"/>
                  <a:gd name="T22" fmla="*/ 24 w 254"/>
                  <a:gd name="T23" fmla="*/ 40 h 216"/>
                  <a:gd name="T24" fmla="*/ 10 w 254"/>
                  <a:gd name="T25" fmla="*/ 72 h 216"/>
                  <a:gd name="T26" fmla="*/ 3 w 254"/>
                  <a:gd name="T27" fmla="*/ 93 h 216"/>
                  <a:gd name="T28" fmla="*/ 0 w 254"/>
                  <a:gd name="T29" fmla="*/ 119 h 216"/>
                  <a:gd name="T30" fmla="*/ 19 w 254"/>
                  <a:gd name="T31" fmla="*/ 147 h 216"/>
                  <a:gd name="T32" fmla="*/ 35 w 254"/>
                  <a:gd name="T33" fmla="*/ 162 h 216"/>
                  <a:gd name="T34" fmla="*/ 54 w 254"/>
                  <a:gd name="T35" fmla="*/ 165 h 216"/>
                  <a:gd name="T36" fmla="*/ 75 w 254"/>
                  <a:gd name="T37" fmla="*/ 178 h 216"/>
                  <a:gd name="T38" fmla="*/ 91 w 254"/>
                  <a:gd name="T39" fmla="*/ 170 h 216"/>
                  <a:gd name="T40" fmla="*/ 102 w 254"/>
                  <a:gd name="T41" fmla="*/ 178 h 216"/>
                  <a:gd name="T42" fmla="*/ 136 w 254"/>
                  <a:gd name="T43" fmla="*/ 171 h 216"/>
                  <a:gd name="T44" fmla="*/ 141 w 254"/>
                  <a:gd name="T45" fmla="*/ 189 h 216"/>
                  <a:gd name="T46" fmla="*/ 157 w 254"/>
                  <a:gd name="T47" fmla="*/ 197 h 216"/>
                  <a:gd name="T48" fmla="*/ 176 w 254"/>
                  <a:gd name="T49" fmla="*/ 213 h 216"/>
                  <a:gd name="T50" fmla="*/ 192 w 254"/>
                  <a:gd name="T51" fmla="*/ 214 h 216"/>
                  <a:gd name="T52" fmla="*/ 211 w 254"/>
                  <a:gd name="T53" fmla="*/ 194 h 216"/>
                  <a:gd name="T54" fmla="*/ 238 w 254"/>
                  <a:gd name="T55" fmla="*/ 184 h 216"/>
                  <a:gd name="T56" fmla="*/ 241 w 254"/>
                  <a:gd name="T57" fmla="*/ 168 h 216"/>
                  <a:gd name="T58" fmla="*/ 251 w 254"/>
                  <a:gd name="T59" fmla="*/ 141 h 216"/>
                  <a:gd name="T60" fmla="*/ 254 w 254"/>
                  <a:gd name="T61" fmla="*/ 125 h 216"/>
                  <a:gd name="T62" fmla="*/ 230 w 254"/>
                  <a:gd name="T63" fmla="*/ 143 h 216"/>
                  <a:gd name="T64" fmla="*/ 222 w 254"/>
                  <a:gd name="T65" fmla="*/ 168 h 216"/>
                  <a:gd name="T66" fmla="*/ 193 w 254"/>
                  <a:gd name="T67" fmla="*/ 184 h 216"/>
                  <a:gd name="T68" fmla="*/ 181 w 254"/>
                  <a:gd name="T69" fmla="*/ 192 h 216"/>
                  <a:gd name="T70" fmla="*/ 169 w 254"/>
                  <a:gd name="T71" fmla="*/ 179 h 216"/>
                  <a:gd name="T72" fmla="*/ 155 w 254"/>
                  <a:gd name="T73" fmla="*/ 159 h 216"/>
                  <a:gd name="T74" fmla="*/ 144 w 254"/>
                  <a:gd name="T75" fmla="*/ 152 h 216"/>
                  <a:gd name="T76" fmla="*/ 110 w 254"/>
                  <a:gd name="T77" fmla="*/ 160 h 216"/>
                  <a:gd name="T78" fmla="*/ 101 w 254"/>
                  <a:gd name="T79" fmla="*/ 154 h 216"/>
                  <a:gd name="T80" fmla="*/ 80 w 254"/>
                  <a:gd name="T81" fmla="*/ 154 h 216"/>
                  <a:gd name="T82" fmla="*/ 73 w 254"/>
                  <a:gd name="T83" fmla="*/ 155 h 216"/>
                  <a:gd name="T84" fmla="*/ 45 w 254"/>
                  <a:gd name="T85" fmla="*/ 141 h 216"/>
                  <a:gd name="T86" fmla="*/ 35 w 254"/>
                  <a:gd name="T87" fmla="*/ 138 h 216"/>
                  <a:gd name="T88" fmla="*/ 19 w 254"/>
                  <a:gd name="T89" fmla="*/ 114 h 216"/>
                  <a:gd name="T90" fmla="*/ 22 w 254"/>
                  <a:gd name="T91" fmla="*/ 91 h 216"/>
                  <a:gd name="T92" fmla="*/ 22 w 254"/>
                  <a:gd name="T93" fmla="*/ 85 h 216"/>
                  <a:gd name="T94" fmla="*/ 38 w 254"/>
                  <a:gd name="T95" fmla="*/ 53 h 216"/>
                  <a:gd name="T96" fmla="*/ 72 w 254"/>
                  <a:gd name="T97" fmla="*/ 31 h 216"/>
                  <a:gd name="T98" fmla="*/ 105 w 254"/>
                  <a:gd name="T99" fmla="*/ 20 h 216"/>
                  <a:gd name="T100" fmla="*/ 128 w 254"/>
                  <a:gd name="T101" fmla="*/ 28 h 216"/>
                  <a:gd name="T102" fmla="*/ 144 w 254"/>
                  <a:gd name="T103" fmla="*/ 31 h 216"/>
                  <a:gd name="T104" fmla="*/ 163 w 254"/>
                  <a:gd name="T105" fmla="*/ 32 h 216"/>
                  <a:gd name="T106" fmla="*/ 173 w 254"/>
                  <a:gd name="T107" fmla="*/ 37 h 216"/>
                  <a:gd name="T108" fmla="*/ 190 w 254"/>
                  <a:gd name="T109" fmla="*/ 45 h 216"/>
                  <a:gd name="T110" fmla="*/ 195 w 254"/>
                  <a:gd name="T111" fmla="*/ 52 h 216"/>
                  <a:gd name="T112" fmla="*/ 212 w 254"/>
                  <a:gd name="T113" fmla="*/ 64 h 216"/>
                  <a:gd name="T114" fmla="*/ 224 w 254"/>
                  <a:gd name="T115" fmla="*/ 83 h 216"/>
                  <a:gd name="T116" fmla="*/ 228 w 254"/>
                  <a:gd name="T117" fmla="*/ 104 h 216"/>
                  <a:gd name="T118" fmla="*/ 235 w 254"/>
                  <a:gd name="T119" fmla="*/ 119 h 216"/>
                  <a:gd name="T120" fmla="*/ 230 w 254"/>
                  <a:gd name="T121"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 h="216">
                    <a:moveTo>
                      <a:pt x="248" y="103"/>
                    </a:moveTo>
                    <a:lnTo>
                      <a:pt x="248" y="103"/>
                    </a:lnTo>
                    <a:lnTo>
                      <a:pt x="248" y="101"/>
                    </a:lnTo>
                    <a:lnTo>
                      <a:pt x="248" y="101"/>
                    </a:lnTo>
                    <a:lnTo>
                      <a:pt x="249" y="93"/>
                    </a:lnTo>
                    <a:lnTo>
                      <a:pt x="249" y="93"/>
                    </a:lnTo>
                    <a:lnTo>
                      <a:pt x="248" y="87"/>
                    </a:lnTo>
                    <a:lnTo>
                      <a:pt x="244" y="80"/>
                    </a:lnTo>
                    <a:lnTo>
                      <a:pt x="241" y="74"/>
                    </a:lnTo>
                    <a:lnTo>
                      <a:pt x="236" y="69"/>
                    </a:lnTo>
                    <a:lnTo>
                      <a:pt x="236" y="69"/>
                    </a:lnTo>
                    <a:lnTo>
                      <a:pt x="232" y="64"/>
                    </a:lnTo>
                    <a:lnTo>
                      <a:pt x="232" y="64"/>
                    </a:lnTo>
                    <a:lnTo>
                      <a:pt x="230" y="58"/>
                    </a:lnTo>
                    <a:lnTo>
                      <a:pt x="227" y="52"/>
                    </a:lnTo>
                    <a:lnTo>
                      <a:pt x="220" y="47"/>
                    </a:lnTo>
                    <a:lnTo>
                      <a:pt x="212" y="45"/>
                    </a:lnTo>
                    <a:lnTo>
                      <a:pt x="212" y="45"/>
                    </a:lnTo>
                    <a:lnTo>
                      <a:pt x="212" y="45"/>
                    </a:lnTo>
                    <a:lnTo>
                      <a:pt x="212" y="45"/>
                    </a:lnTo>
                    <a:lnTo>
                      <a:pt x="211" y="42"/>
                    </a:lnTo>
                    <a:lnTo>
                      <a:pt x="208" y="37"/>
                    </a:lnTo>
                    <a:lnTo>
                      <a:pt x="208" y="37"/>
                    </a:lnTo>
                    <a:lnTo>
                      <a:pt x="208" y="36"/>
                    </a:lnTo>
                    <a:lnTo>
                      <a:pt x="208" y="36"/>
                    </a:lnTo>
                    <a:lnTo>
                      <a:pt x="201" y="29"/>
                    </a:lnTo>
                    <a:lnTo>
                      <a:pt x="196" y="28"/>
                    </a:lnTo>
                    <a:lnTo>
                      <a:pt x="192" y="26"/>
                    </a:lnTo>
                    <a:lnTo>
                      <a:pt x="192" y="26"/>
                    </a:lnTo>
                    <a:lnTo>
                      <a:pt x="188" y="26"/>
                    </a:lnTo>
                    <a:lnTo>
                      <a:pt x="188" y="26"/>
                    </a:lnTo>
                    <a:lnTo>
                      <a:pt x="184" y="21"/>
                    </a:lnTo>
                    <a:lnTo>
                      <a:pt x="182" y="20"/>
                    </a:lnTo>
                    <a:lnTo>
                      <a:pt x="177" y="18"/>
                    </a:lnTo>
                    <a:lnTo>
                      <a:pt x="177" y="18"/>
                    </a:lnTo>
                    <a:lnTo>
                      <a:pt x="176" y="16"/>
                    </a:lnTo>
                    <a:lnTo>
                      <a:pt x="176" y="16"/>
                    </a:lnTo>
                    <a:lnTo>
                      <a:pt x="168" y="15"/>
                    </a:lnTo>
                    <a:lnTo>
                      <a:pt x="161" y="13"/>
                    </a:lnTo>
                    <a:lnTo>
                      <a:pt x="157" y="15"/>
                    </a:lnTo>
                    <a:lnTo>
                      <a:pt x="157" y="15"/>
                    </a:lnTo>
                    <a:lnTo>
                      <a:pt x="155" y="12"/>
                    </a:lnTo>
                    <a:lnTo>
                      <a:pt x="153" y="8"/>
                    </a:lnTo>
                    <a:lnTo>
                      <a:pt x="153" y="8"/>
                    </a:lnTo>
                    <a:lnTo>
                      <a:pt x="147" y="5"/>
                    </a:lnTo>
                    <a:lnTo>
                      <a:pt x="141" y="4"/>
                    </a:lnTo>
                    <a:lnTo>
                      <a:pt x="133" y="5"/>
                    </a:lnTo>
                    <a:lnTo>
                      <a:pt x="126" y="8"/>
                    </a:lnTo>
                    <a:lnTo>
                      <a:pt x="126" y="8"/>
                    </a:lnTo>
                    <a:lnTo>
                      <a:pt x="123" y="5"/>
                    </a:lnTo>
                    <a:lnTo>
                      <a:pt x="123" y="5"/>
                    </a:lnTo>
                    <a:lnTo>
                      <a:pt x="117" y="2"/>
                    </a:lnTo>
                    <a:lnTo>
                      <a:pt x="109" y="0"/>
                    </a:lnTo>
                    <a:lnTo>
                      <a:pt x="109" y="0"/>
                    </a:lnTo>
                    <a:lnTo>
                      <a:pt x="102" y="2"/>
                    </a:lnTo>
                    <a:lnTo>
                      <a:pt x="97" y="4"/>
                    </a:lnTo>
                    <a:lnTo>
                      <a:pt x="93" y="7"/>
                    </a:lnTo>
                    <a:lnTo>
                      <a:pt x="93" y="7"/>
                    </a:lnTo>
                    <a:lnTo>
                      <a:pt x="88" y="8"/>
                    </a:lnTo>
                    <a:lnTo>
                      <a:pt x="80" y="10"/>
                    </a:lnTo>
                    <a:lnTo>
                      <a:pt x="80" y="10"/>
                    </a:lnTo>
                    <a:lnTo>
                      <a:pt x="69" y="12"/>
                    </a:lnTo>
                    <a:lnTo>
                      <a:pt x="62" y="13"/>
                    </a:lnTo>
                    <a:lnTo>
                      <a:pt x="58" y="18"/>
                    </a:lnTo>
                    <a:lnTo>
                      <a:pt x="58" y="18"/>
                    </a:lnTo>
                    <a:lnTo>
                      <a:pt x="54" y="21"/>
                    </a:lnTo>
                    <a:lnTo>
                      <a:pt x="54" y="21"/>
                    </a:lnTo>
                    <a:lnTo>
                      <a:pt x="46" y="28"/>
                    </a:lnTo>
                    <a:lnTo>
                      <a:pt x="35" y="32"/>
                    </a:lnTo>
                    <a:lnTo>
                      <a:pt x="35" y="32"/>
                    </a:lnTo>
                    <a:lnTo>
                      <a:pt x="29" y="36"/>
                    </a:lnTo>
                    <a:lnTo>
                      <a:pt x="24" y="40"/>
                    </a:lnTo>
                    <a:lnTo>
                      <a:pt x="19" y="48"/>
                    </a:lnTo>
                    <a:lnTo>
                      <a:pt x="19" y="60"/>
                    </a:lnTo>
                    <a:lnTo>
                      <a:pt x="19" y="60"/>
                    </a:lnTo>
                    <a:lnTo>
                      <a:pt x="18" y="63"/>
                    </a:lnTo>
                    <a:lnTo>
                      <a:pt x="10" y="72"/>
                    </a:lnTo>
                    <a:lnTo>
                      <a:pt x="10" y="72"/>
                    </a:lnTo>
                    <a:lnTo>
                      <a:pt x="5" y="79"/>
                    </a:lnTo>
                    <a:lnTo>
                      <a:pt x="3" y="82"/>
                    </a:lnTo>
                    <a:lnTo>
                      <a:pt x="3" y="90"/>
                    </a:lnTo>
                    <a:lnTo>
                      <a:pt x="3" y="90"/>
                    </a:lnTo>
                    <a:lnTo>
                      <a:pt x="3" y="93"/>
                    </a:lnTo>
                    <a:lnTo>
                      <a:pt x="3" y="93"/>
                    </a:lnTo>
                    <a:lnTo>
                      <a:pt x="2" y="101"/>
                    </a:lnTo>
                    <a:lnTo>
                      <a:pt x="2" y="101"/>
                    </a:lnTo>
                    <a:lnTo>
                      <a:pt x="2" y="109"/>
                    </a:lnTo>
                    <a:lnTo>
                      <a:pt x="2" y="109"/>
                    </a:lnTo>
                    <a:lnTo>
                      <a:pt x="0" y="114"/>
                    </a:lnTo>
                    <a:lnTo>
                      <a:pt x="0" y="119"/>
                    </a:lnTo>
                    <a:lnTo>
                      <a:pt x="3" y="128"/>
                    </a:lnTo>
                    <a:lnTo>
                      <a:pt x="8" y="139"/>
                    </a:lnTo>
                    <a:lnTo>
                      <a:pt x="10" y="143"/>
                    </a:lnTo>
                    <a:lnTo>
                      <a:pt x="13" y="144"/>
                    </a:lnTo>
                    <a:lnTo>
                      <a:pt x="13" y="144"/>
                    </a:lnTo>
                    <a:lnTo>
                      <a:pt x="19" y="147"/>
                    </a:lnTo>
                    <a:lnTo>
                      <a:pt x="19" y="147"/>
                    </a:lnTo>
                    <a:lnTo>
                      <a:pt x="21" y="154"/>
                    </a:lnTo>
                    <a:lnTo>
                      <a:pt x="24" y="159"/>
                    </a:lnTo>
                    <a:lnTo>
                      <a:pt x="29" y="162"/>
                    </a:lnTo>
                    <a:lnTo>
                      <a:pt x="35" y="162"/>
                    </a:lnTo>
                    <a:lnTo>
                      <a:pt x="35" y="162"/>
                    </a:lnTo>
                    <a:lnTo>
                      <a:pt x="43" y="162"/>
                    </a:lnTo>
                    <a:lnTo>
                      <a:pt x="43" y="162"/>
                    </a:lnTo>
                    <a:lnTo>
                      <a:pt x="45" y="160"/>
                    </a:lnTo>
                    <a:lnTo>
                      <a:pt x="45" y="160"/>
                    </a:lnTo>
                    <a:lnTo>
                      <a:pt x="51" y="162"/>
                    </a:lnTo>
                    <a:lnTo>
                      <a:pt x="54" y="165"/>
                    </a:lnTo>
                    <a:lnTo>
                      <a:pt x="61" y="170"/>
                    </a:lnTo>
                    <a:lnTo>
                      <a:pt x="61" y="170"/>
                    </a:lnTo>
                    <a:lnTo>
                      <a:pt x="67" y="175"/>
                    </a:lnTo>
                    <a:lnTo>
                      <a:pt x="70" y="176"/>
                    </a:lnTo>
                    <a:lnTo>
                      <a:pt x="75" y="178"/>
                    </a:lnTo>
                    <a:lnTo>
                      <a:pt x="75" y="178"/>
                    </a:lnTo>
                    <a:lnTo>
                      <a:pt x="81" y="176"/>
                    </a:lnTo>
                    <a:lnTo>
                      <a:pt x="86" y="173"/>
                    </a:lnTo>
                    <a:lnTo>
                      <a:pt x="86" y="173"/>
                    </a:lnTo>
                    <a:lnTo>
                      <a:pt x="89" y="170"/>
                    </a:lnTo>
                    <a:lnTo>
                      <a:pt x="89" y="170"/>
                    </a:lnTo>
                    <a:lnTo>
                      <a:pt x="91" y="170"/>
                    </a:lnTo>
                    <a:lnTo>
                      <a:pt x="91" y="170"/>
                    </a:lnTo>
                    <a:lnTo>
                      <a:pt x="93" y="171"/>
                    </a:lnTo>
                    <a:lnTo>
                      <a:pt x="94" y="173"/>
                    </a:lnTo>
                    <a:lnTo>
                      <a:pt x="94" y="173"/>
                    </a:lnTo>
                    <a:lnTo>
                      <a:pt x="97" y="176"/>
                    </a:lnTo>
                    <a:lnTo>
                      <a:pt x="102" y="178"/>
                    </a:lnTo>
                    <a:lnTo>
                      <a:pt x="110" y="179"/>
                    </a:lnTo>
                    <a:lnTo>
                      <a:pt x="118" y="178"/>
                    </a:lnTo>
                    <a:lnTo>
                      <a:pt x="125" y="173"/>
                    </a:lnTo>
                    <a:lnTo>
                      <a:pt x="125" y="173"/>
                    </a:lnTo>
                    <a:lnTo>
                      <a:pt x="128" y="173"/>
                    </a:lnTo>
                    <a:lnTo>
                      <a:pt x="136" y="171"/>
                    </a:lnTo>
                    <a:lnTo>
                      <a:pt x="136" y="173"/>
                    </a:lnTo>
                    <a:lnTo>
                      <a:pt x="136" y="173"/>
                    </a:lnTo>
                    <a:lnTo>
                      <a:pt x="134" y="179"/>
                    </a:lnTo>
                    <a:lnTo>
                      <a:pt x="137" y="186"/>
                    </a:lnTo>
                    <a:lnTo>
                      <a:pt x="137" y="186"/>
                    </a:lnTo>
                    <a:lnTo>
                      <a:pt x="141" y="189"/>
                    </a:lnTo>
                    <a:lnTo>
                      <a:pt x="144" y="190"/>
                    </a:lnTo>
                    <a:lnTo>
                      <a:pt x="147" y="190"/>
                    </a:lnTo>
                    <a:lnTo>
                      <a:pt x="147" y="190"/>
                    </a:lnTo>
                    <a:lnTo>
                      <a:pt x="153" y="189"/>
                    </a:lnTo>
                    <a:lnTo>
                      <a:pt x="153" y="189"/>
                    </a:lnTo>
                    <a:lnTo>
                      <a:pt x="157" y="197"/>
                    </a:lnTo>
                    <a:lnTo>
                      <a:pt x="157" y="197"/>
                    </a:lnTo>
                    <a:lnTo>
                      <a:pt x="160" y="200"/>
                    </a:lnTo>
                    <a:lnTo>
                      <a:pt x="165" y="205"/>
                    </a:lnTo>
                    <a:lnTo>
                      <a:pt x="171" y="208"/>
                    </a:lnTo>
                    <a:lnTo>
                      <a:pt x="171" y="208"/>
                    </a:lnTo>
                    <a:lnTo>
                      <a:pt x="176" y="213"/>
                    </a:lnTo>
                    <a:lnTo>
                      <a:pt x="176" y="213"/>
                    </a:lnTo>
                    <a:lnTo>
                      <a:pt x="182" y="216"/>
                    </a:lnTo>
                    <a:lnTo>
                      <a:pt x="185" y="216"/>
                    </a:lnTo>
                    <a:lnTo>
                      <a:pt x="185" y="216"/>
                    </a:lnTo>
                    <a:lnTo>
                      <a:pt x="185" y="216"/>
                    </a:lnTo>
                    <a:lnTo>
                      <a:pt x="192" y="214"/>
                    </a:lnTo>
                    <a:lnTo>
                      <a:pt x="196" y="211"/>
                    </a:lnTo>
                    <a:lnTo>
                      <a:pt x="203" y="203"/>
                    </a:lnTo>
                    <a:lnTo>
                      <a:pt x="203" y="203"/>
                    </a:lnTo>
                    <a:lnTo>
                      <a:pt x="208" y="197"/>
                    </a:lnTo>
                    <a:lnTo>
                      <a:pt x="208" y="197"/>
                    </a:lnTo>
                    <a:lnTo>
                      <a:pt x="211" y="194"/>
                    </a:lnTo>
                    <a:lnTo>
                      <a:pt x="216" y="192"/>
                    </a:lnTo>
                    <a:lnTo>
                      <a:pt x="225" y="190"/>
                    </a:lnTo>
                    <a:lnTo>
                      <a:pt x="225" y="190"/>
                    </a:lnTo>
                    <a:lnTo>
                      <a:pt x="233" y="189"/>
                    </a:lnTo>
                    <a:lnTo>
                      <a:pt x="238" y="184"/>
                    </a:lnTo>
                    <a:lnTo>
                      <a:pt x="238" y="184"/>
                    </a:lnTo>
                    <a:lnTo>
                      <a:pt x="241" y="181"/>
                    </a:lnTo>
                    <a:lnTo>
                      <a:pt x="241" y="176"/>
                    </a:lnTo>
                    <a:lnTo>
                      <a:pt x="241" y="170"/>
                    </a:lnTo>
                    <a:lnTo>
                      <a:pt x="241" y="170"/>
                    </a:lnTo>
                    <a:lnTo>
                      <a:pt x="241" y="168"/>
                    </a:lnTo>
                    <a:lnTo>
                      <a:pt x="241" y="168"/>
                    </a:lnTo>
                    <a:lnTo>
                      <a:pt x="241" y="162"/>
                    </a:lnTo>
                    <a:lnTo>
                      <a:pt x="243" y="159"/>
                    </a:lnTo>
                    <a:lnTo>
                      <a:pt x="243" y="159"/>
                    </a:lnTo>
                    <a:lnTo>
                      <a:pt x="246" y="154"/>
                    </a:lnTo>
                    <a:lnTo>
                      <a:pt x="249" y="149"/>
                    </a:lnTo>
                    <a:lnTo>
                      <a:pt x="251" y="141"/>
                    </a:lnTo>
                    <a:lnTo>
                      <a:pt x="249" y="138"/>
                    </a:lnTo>
                    <a:lnTo>
                      <a:pt x="248" y="135"/>
                    </a:lnTo>
                    <a:lnTo>
                      <a:pt x="248" y="135"/>
                    </a:lnTo>
                    <a:lnTo>
                      <a:pt x="249" y="131"/>
                    </a:lnTo>
                    <a:lnTo>
                      <a:pt x="249" y="131"/>
                    </a:lnTo>
                    <a:lnTo>
                      <a:pt x="254" y="125"/>
                    </a:lnTo>
                    <a:lnTo>
                      <a:pt x="254" y="117"/>
                    </a:lnTo>
                    <a:lnTo>
                      <a:pt x="252" y="109"/>
                    </a:lnTo>
                    <a:lnTo>
                      <a:pt x="248" y="103"/>
                    </a:lnTo>
                    <a:lnTo>
                      <a:pt x="248" y="103"/>
                    </a:lnTo>
                    <a:close/>
                    <a:moveTo>
                      <a:pt x="230" y="143"/>
                    </a:moveTo>
                    <a:lnTo>
                      <a:pt x="230" y="143"/>
                    </a:lnTo>
                    <a:lnTo>
                      <a:pt x="228" y="146"/>
                    </a:lnTo>
                    <a:lnTo>
                      <a:pt x="228" y="146"/>
                    </a:lnTo>
                    <a:lnTo>
                      <a:pt x="224" y="152"/>
                    </a:lnTo>
                    <a:lnTo>
                      <a:pt x="222" y="157"/>
                    </a:lnTo>
                    <a:lnTo>
                      <a:pt x="222" y="168"/>
                    </a:lnTo>
                    <a:lnTo>
                      <a:pt x="222" y="168"/>
                    </a:lnTo>
                    <a:lnTo>
                      <a:pt x="222" y="171"/>
                    </a:lnTo>
                    <a:lnTo>
                      <a:pt x="222" y="171"/>
                    </a:lnTo>
                    <a:lnTo>
                      <a:pt x="214" y="173"/>
                    </a:lnTo>
                    <a:lnTo>
                      <a:pt x="206" y="175"/>
                    </a:lnTo>
                    <a:lnTo>
                      <a:pt x="200" y="179"/>
                    </a:lnTo>
                    <a:lnTo>
                      <a:pt x="193" y="184"/>
                    </a:lnTo>
                    <a:lnTo>
                      <a:pt x="193" y="184"/>
                    </a:lnTo>
                    <a:lnTo>
                      <a:pt x="187" y="192"/>
                    </a:lnTo>
                    <a:lnTo>
                      <a:pt x="187" y="192"/>
                    </a:lnTo>
                    <a:lnTo>
                      <a:pt x="185" y="195"/>
                    </a:lnTo>
                    <a:lnTo>
                      <a:pt x="185" y="195"/>
                    </a:lnTo>
                    <a:lnTo>
                      <a:pt x="181" y="192"/>
                    </a:lnTo>
                    <a:lnTo>
                      <a:pt x="181" y="192"/>
                    </a:lnTo>
                    <a:lnTo>
                      <a:pt x="176" y="189"/>
                    </a:lnTo>
                    <a:lnTo>
                      <a:pt x="173" y="186"/>
                    </a:lnTo>
                    <a:lnTo>
                      <a:pt x="173" y="186"/>
                    </a:lnTo>
                    <a:lnTo>
                      <a:pt x="169" y="179"/>
                    </a:lnTo>
                    <a:lnTo>
                      <a:pt x="169" y="179"/>
                    </a:lnTo>
                    <a:lnTo>
                      <a:pt x="165" y="173"/>
                    </a:lnTo>
                    <a:lnTo>
                      <a:pt x="161" y="171"/>
                    </a:lnTo>
                    <a:lnTo>
                      <a:pt x="157" y="170"/>
                    </a:lnTo>
                    <a:lnTo>
                      <a:pt x="157" y="170"/>
                    </a:lnTo>
                    <a:lnTo>
                      <a:pt x="158" y="163"/>
                    </a:lnTo>
                    <a:lnTo>
                      <a:pt x="155" y="159"/>
                    </a:lnTo>
                    <a:lnTo>
                      <a:pt x="155" y="159"/>
                    </a:lnTo>
                    <a:lnTo>
                      <a:pt x="152" y="155"/>
                    </a:lnTo>
                    <a:lnTo>
                      <a:pt x="149" y="154"/>
                    </a:lnTo>
                    <a:lnTo>
                      <a:pt x="144" y="152"/>
                    </a:lnTo>
                    <a:lnTo>
                      <a:pt x="144" y="152"/>
                    </a:lnTo>
                    <a:lnTo>
                      <a:pt x="144" y="152"/>
                    </a:lnTo>
                    <a:lnTo>
                      <a:pt x="141" y="152"/>
                    </a:lnTo>
                    <a:lnTo>
                      <a:pt x="137" y="152"/>
                    </a:lnTo>
                    <a:lnTo>
                      <a:pt x="137" y="152"/>
                    </a:lnTo>
                    <a:lnTo>
                      <a:pt x="123" y="154"/>
                    </a:lnTo>
                    <a:lnTo>
                      <a:pt x="117" y="155"/>
                    </a:lnTo>
                    <a:lnTo>
                      <a:pt x="110" y="160"/>
                    </a:lnTo>
                    <a:lnTo>
                      <a:pt x="110" y="160"/>
                    </a:lnTo>
                    <a:lnTo>
                      <a:pt x="109" y="160"/>
                    </a:lnTo>
                    <a:lnTo>
                      <a:pt x="109" y="160"/>
                    </a:lnTo>
                    <a:lnTo>
                      <a:pt x="107" y="159"/>
                    </a:lnTo>
                    <a:lnTo>
                      <a:pt x="107" y="159"/>
                    </a:lnTo>
                    <a:lnTo>
                      <a:pt x="101" y="154"/>
                    </a:lnTo>
                    <a:lnTo>
                      <a:pt x="96" y="151"/>
                    </a:lnTo>
                    <a:lnTo>
                      <a:pt x="91" y="151"/>
                    </a:lnTo>
                    <a:lnTo>
                      <a:pt x="91" y="151"/>
                    </a:lnTo>
                    <a:lnTo>
                      <a:pt x="86" y="151"/>
                    </a:lnTo>
                    <a:lnTo>
                      <a:pt x="80" y="154"/>
                    </a:lnTo>
                    <a:lnTo>
                      <a:pt x="80" y="154"/>
                    </a:lnTo>
                    <a:lnTo>
                      <a:pt x="75" y="157"/>
                    </a:lnTo>
                    <a:lnTo>
                      <a:pt x="75" y="157"/>
                    </a:lnTo>
                    <a:lnTo>
                      <a:pt x="75" y="157"/>
                    </a:lnTo>
                    <a:lnTo>
                      <a:pt x="75" y="157"/>
                    </a:lnTo>
                    <a:lnTo>
                      <a:pt x="73" y="155"/>
                    </a:lnTo>
                    <a:lnTo>
                      <a:pt x="73" y="155"/>
                    </a:lnTo>
                    <a:lnTo>
                      <a:pt x="67" y="151"/>
                    </a:lnTo>
                    <a:lnTo>
                      <a:pt x="59" y="146"/>
                    </a:lnTo>
                    <a:lnTo>
                      <a:pt x="51" y="143"/>
                    </a:lnTo>
                    <a:lnTo>
                      <a:pt x="45" y="141"/>
                    </a:lnTo>
                    <a:lnTo>
                      <a:pt x="45" y="141"/>
                    </a:lnTo>
                    <a:lnTo>
                      <a:pt x="45" y="141"/>
                    </a:lnTo>
                    <a:lnTo>
                      <a:pt x="45" y="141"/>
                    </a:lnTo>
                    <a:lnTo>
                      <a:pt x="40" y="143"/>
                    </a:lnTo>
                    <a:lnTo>
                      <a:pt x="40" y="143"/>
                    </a:lnTo>
                    <a:lnTo>
                      <a:pt x="38" y="143"/>
                    </a:lnTo>
                    <a:lnTo>
                      <a:pt x="38" y="143"/>
                    </a:lnTo>
                    <a:lnTo>
                      <a:pt x="35" y="138"/>
                    </a:lnTo>
                    <a:lnTo>
                      <a:pt x="32" y="133"/>
                    </a:lnTo>
                    <a:lnTo>
                      <a:pt x="22" y="128"/>
                    </a:lnTo>
                    <a:lnTo>
                      <a:pt x="22" y="128"/>
                    </a:lnTo>
                    <a:lnTo>
                      <a:pt x="21" y="120"/>
                    </a:lnTo>
                    <a:lnTo>
                      <a:pt x="19" y="114"/>
                    </a:lnTo>
                    <a:lnTo>
                      <a:pt x="19" y="114"/>
                    </a:lnTo>
                    <a:lnTo>
                      <a:pt x="21" y="107"/>
                    </a:lnTo>
                    <a:lnTo>
                      <a:pt x="21" y="103"/>
                    </a:lnTo>
                    <a:lnTo>
                      <a:pt x="21" y="103"/>
                    </a:lnTo>
                    <a:lnTo>
                      <a:pt x="22" y="96"/>
                    </a:lnTo>
                    <a:lnTo>
                      <a:pt x="22" y="96"/>
                    </a:lnTo>
                    <a:lnTo>
                      <a:pt x="22" y="91"/>
                    </a:lnTo>
                    <a:lnTo>
                      <a:pt x="22" y="88"/>
                    </a:lnTo>
                    <a:lnTo>
                      <a:pt x="22" y="88"/>
                    </a:lnTo>
                    <a:lnTo>
                      <a:pt x="22" y="87"/>
                    </a:lnTo>
                    <a:lnTo>
                      <a:pt x="22" y="87"/>
                    </a:lnTo>
                    <a:lnTo>
                      <a:pt x="22" y="85"/>
                    </a:lnTo>
                    <a:lnTo>
                      <a:pt x="22" y="85"/>
                    </a:lnTo>
                    <a:lnTo>
                      <a:pt x="30" y="77"/>
                    </a:lnTo>
                    <a:lnTo>
                      <a:pt x="34" y="71"/>
                    </a:lnTo>
                    <a:lnTo>
                      <a:pt x="37" y="64"/>
                    </a:lnTo>
                    <a:lnTo>
                      <a:pt x="37" y="58"/>
                    </a:lnTo>
                    <a:lnTo>
                      <a:pt x="37" y="58"/>
                    </a:lnTo>
                    <a:lnTo>
                      <a:pt x="38" y="53"/>
                    </a:lnTo>
                    <a:lnTo>
                      <a:pt x="42" y="52"/>
                    </a:lnTo>
                    <a:lnTo>
                      <a:pt x="42" y="52"/>
                    </a:lnTo>
                    <a:lnTo>
                      <a:pt x="54" y="45"/>
                    </a:lnTo>
                    <a:lnTo>
                      <a:pt x="64" y="39"/>
                    </a:lnTo>
                    <a:lnTo>
                      <a:pt x="69" y="34"/>
                    </a:lnTo>
                    <a:lnTo>
                      <a:pt x="72" y="31"/>
                    </a:lnTo>
                    <a:lnTo>
                      <a:pt x="72" y="31"/>
                    </a:lnTo>
                    <a:lnTo>
                      <a:pt x="80" y="29"/>
                    </a:lnTo>
                    <a:lnTo>
                      <a:pt x="80" y="29"/>
                    </a:lnTo>
                    <a:lnTo>
                      <a:pt x="89" y="28"/>
                    </a:lnTo>
                    <a:lnTo>
                      <a:pt x="99" y="24"/>
                    </a:lnTo>
                    <a:lnTo>
                      <a:pt x="105" y="20"/>
                    </a:lnTo>
                    <a:lnTo>
                      <a:pt x="105" y="20"/>
                    </a:lnTo>
                    <a:lnTo>
                      <a:pt x="110" y="20"/>
                    </a:lnTo>
                    <a:lnTo>
                      <a:pt x="110" y="20"/>
                    </a:lnTo>
                    <a:lnTo>
                      <a:pt x="118" y="24"/>
                    </a:lnTo>
                    <a:lnTo>
                      <a:pt x="123" y="26"/>
                    </a:lnTo>
                    <a:lnTo>
                      <a:pt x="128" y="28"/>
                    </a:lnTo>
                    <a:lnTo>
                      <a:pt x="128" y="28"/>
                    </a:lnTo>
                    <a:lnTo>
                      <a:pt x="134" y="26"/>
                    </a:lnTo>
                    <a:lnTo>
                      <a:pt x="139" y="23"/>
                    </a:lnTo>
                    <a:lnTo>
                      <a:pt x="139" y="23"/>
                    </a:lnTo>
                    <a:lnTo>
                      <a:pt x="141" y="26"/>
                    </a:lnTo>
                    <a:lnTo>
                      <a:pt x="144" y="31"/>
                    </a:lnTo>
                    <a:lnTo>
                      <a:pt x="147" y="34"/>
                    </a:lnTo>
                    <a:lnTo>
                      <a:pt x="153" y="36"/>
                    </a:lnTo>
                    <a:lnTo>
                      <a:pt x="153" y="36"/>
                    </a:lnTo>
                    <a:lnTo>
                      <a:pt x="161" y="34"/>
                    </a:lnTo>
                    <a:lnTo>
                      <a:pt x="161" y="34"/>
                    </a:lnTo>
                    <a:lnTo>
                      <a:pt x="163" y="32"/>
                    </a:lnTo>
                    <a:lnTo>
                      <a:pt x="163" y="32"/>
                    </a:lnTo>
                    <a:lnTo>
                      <a:pt x="168" y="34"/>
                    </a:lnTo>
                    <a:lnTo>
                      <a:pt x="168" y="34"/>
                    </a:lnTo>
                    <a:lnTo>
                      <a:pt x="171" y="36"/>
                    </a:lnTo>
                    <a:lnTo>
                      <a:pt x="171" y="36"/>
                    </a:lnTo>
                    <a:lnTo>
                      <a:pt x="173" y="37"/>
                    </a:lnTo>
                    <a:lnTo>
                      <a:pt x="173" y="37"/>
                    </a:lnTo>
                    <a:lnTo>
                      <a:pt x="177" y="44"/>
                    </a:lnTo>
                    <a:lnTo>
                      <a:pt x="182" y="45"/>
                    </a:lnTo>
                    <a:lnTo>
                      <a:pt x="187" y="47"/>
                    </a:lnTo>
                    <a:lnTo>
                      <a:pt x="187" y="47"/>
                    </a:lnTo>
                    <a:lnTo>
                      <a:pt x="190" y="45"/>
                    </a:lnTo>
                    <a:lnTo>
                      <a:pt x="190" y="45"/>
                    </a:lnTo>
                    <a:lnTo>
                      <a:pt x="192" y="47"/>
                    </a:lnTo>
                    <a:lnTo>
                      <a:pt x="192" y="47"/>
                    </a:lnTo>
                    <a:lnTo>
                      <a:pt x="195" y="50"/>
                    </a:lnTo>
                    <a:lnTo>
                      <a:pt x="195" y="50"/>
                    </a:lnTo>
                    <a:lnTo>
                      <a:pt x="195" y="52"/>
                    </a:lnTo>
                    <a:lnTo>
                      <a:pt x="195" y="52"/>
                    </a:lnTo>
                    <a:lnTo>
                      <a:pt x="196" y="56"/>
                    </a:lnTo>
                    <a:lnTo>
                      <a:pt x="200" y="60"/>
                    </a:lnTo>
                    <a:lnTo>
                      <a:pt x="204" y="63"/>
                    </a:lnTo>
                    <a:lnTo>
                      <a:pt x="212" y="64"/>
                    </a:lnTo>
                    <a:lnTo>
                      <a:pt x="212" y="64"/>
                    </a:lnTo>
                    <a:lnTo>
                      <a:pt x="212" y="66"/>
                    </a:lnTo>
                    <a:lnTo>
                      <a:pt x="212" y="66"/>
                    </a:lnTo>
                    <a:lnTo>
                      <a:pt x="214" y="71"/>
                    </a:lnTo>
                    <a:lnTo>
                      <a:pt x="217" y="75"/>
                    </a:lnTo>
                    <a:lnTo>
                      <a:pt x="224" y="83"/>
                    </a:lnTo>
                    <a:lnTo>
                      <a:pt x="224" y="83"/>
                    </a:lnTo>
                    <a:lnTo>
                      <a:pt x="227" y="88"/>
                    </a:lnTo>
                    <a:lnTo>
                      <a:pt x="230" y="95"/>
                    </a:lnTo>
                    <a:lnTo>
                      <a:pt x="230" y="95"/>
                    </a:lnTo>
                    <a:lnTo>
                      <a:pt x="230" y="96"/>
                    </a:lnTo>
                    <a:lnTo>
                      <a:pt x="230" y="96"/>
                    </a:lnTo>
                    <a:lnTo>
                      <a:pt x="228" y="104"/>
                    </a:lnTo>
                    <a:lnTo>
                      <a:pt x="230" y="111"/>
                    </a:lnTo>
                    <a:lnTo>
                      <a:pt x="233" y="115"/>
                    </a:lnTo>
                    <a:lnTo>
                      <a:pt x="233" y="115"/>
                    </a:lnTo>
                    <a:lnTo>
                      <a:pt x="235" y="119"/>
                    </a:lnTo>
                    <a:lnTo>
                      <a:pt x="235" y="119"/>
                    </a:lnTo>
                    <a:lnTo>
                      <a:pt x="235" y="119"/>
                    </a:lnTo>
                    <a:lnTo>
                      <a:pt x="235" y="119"/>
                    </a:lnTo>
                    <a:lnTo>
                      <a:pt x="230" y="127"/>
                    </a:lnTo>
                    <a:lnTo>
                      <a:pt x="228" y="133"/>
                    </a:lnTo>
                    <a:lnTo>
                      <a:pt x="228" y="138"/>
                    </a:lnTo>
                    <a:lnTo>
                      <a:pt x="230" y="143"/>
                    </a:lnTo>
                    <a:lnTo>
                      <a:pt x="230" y="14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20" name="Freeform 235"/>
              <p:cNvSpPr>
                <a:spLocks noEditPoints="1"/>
              </p:cNvSpPr>
              <p:nvPr/>
            </p:nvSpPr>
            <p:spPr bwMode="auto">
              <a:xfrm>
                <a:off x="7789863" y="4140200"/>
                <a:ext cx="315913" cy="371475"/>
              </a:xfrm>
              <a:custGeom>
                <a:avLst/>
                <a:gdLst>
                  <a:gd name="T0" fmla="*/ 381 w 397"/>
                  <a:gd name="T1" fmla="*/ 85 h 468"/>
                  <a:gd name="T2" fmla="*/ 340 w 397"/>
                  <a:gd name="T3" fmla="*/ 39 h 468"/>
                  <a:gd name="T4" fmla="*/ 260 w 397"/>
                  <a:gd name="T5" fmla="*/ 5 h 468"/>
                  <a:gd name="T6" fmla="*/ 220 w 397"/>
                  <a:gd name="T7" fmla="*/ 0 h 468"/>
                  <a:gd name="T8" fmla="*/ 126 w 397"/>
                  <a:gd name="T9" fmla="*/ 18 h 468"/>
                  <a:gd name="T10" fmla="*/ 71 w 397"/>
                  <a:gd name="T11" fmla="*/ 58 h 468"/>
                  <a:gd name="T12" fmla="*/ 47 w 397"/>
                  <a:gd name="T13" fmla="*/ 106 h 468"/>
                  <a:gd name="T14" fmla="*/ 36 w 397"/>
                  <a:gd name="T15" fmla="*/ 160 h 468"/>
                  <a:gd name="T16" fmla="*/ 12 w 397"/>
                  <a:gd name="T17" fmla="*/ 221 h 468"/>
                  <a:gd name="T18" fmla="*/ 1 w 397"/>
                  <a:gd name="T19" fmla="*/ 238 h 468"/>
                  <a:gd name="T20" fmla="*/ 1 w 397"/>
                  <a:gd name="T21" fmla="*/ 253 h 468"/>
                  <a:gd name="T22" fmla="*/ 22 w 397"/>
                  <a:gd name="T23" fmla="*/ 267 h 468"/>
                  <a:gd name="T24" fmla="*/ 28 w 397"/>
                  <a:gd name="T25" fmla="*/ 272 h 468"/>
                  <a:gd name="T26" fmla="*/ 27 w 397"/>
                  <a:gd name="T27" fmla="*/ 289 h 468"/>
                  <a:gd name="T28" fmla="*/ 35 w 397"/>
                  <a:gd name="T29" fmla="*/ 301 h 468"/>
                  <a:gd name="T30" fmla="*/ 41 w 397"/>
                  <a:gd name="T31" fmla="*/ 323 h 468"/>
                  <a:gd name="T32" fmla="*/ 43 w 397"/>
                  <a:gd name="T33" fmla="*/ 350 h 468"/>
                  <a:gd name="T34" fmla="*/ 68 w 397"/>
                  <a:gd name="T35" fmla="*/ 377 h 468"/>
                  <a:gd name="T36" fmla="*/ 99 w 397"/>
                  <a:gd name="T37" fmla="*/ 380 h 468"/>
                  <a:gd name="T38" fmla="*/ 121 w 397"/>
                  <a:gd name="T39" fmla="*/ 380 h 468"/>
                  <a:gd name="T40" fmla="*/ 132 w 397"/>
                  <a:gd name="T41" fmla="*/ 392 h 468"/>
                  <a:gd name="T42" fmla="*/ 145 w 397"/>
                  <a:gd name="T43" fmla="*/ 428 h 468"/>
                  <a:gd name="T44" fmla="*/ 150 w 397"/>
                  <a:gd name="T45" fmla="*/ 462 h 468"/>
                  <a:gd name="T46" fmla="*/ 158 w 397"/>
                  <a:gd name="T47" fmla="*/ 468 h 468"/>
                  <a:gd name="T48" fmla="*/ 325 w 397"/>
                  <a:gd name="T49" fmla="*/ 419 h 468"/>
                  <a:gd name="T50" fmla="*/ 329 w 397"/>
                  <a:gd name="T51" fmla="*/ 409 h 468"/>
                  <a:gd name="T52" fmla="*/ 330 w 397"/>
                  <a:gd name="T53" fmla="*/ 350 h 468"/>
                  <a:gd name="T54" fmla="*/ 353 w 397"/>
                  <a:gd name="T55" fmla="*/ 283 h 468"/>
                  <a:gd name="T56" fmla="*/ 386 w 397"/>
                  <a:gd name="T57" fmla="*/ 222 h 468"/>
                  <a:gd name="T58" fmla="*/ 397 w 397"/>
                  <a:gd name="T59" fmla="*/ 165 h 468"/>
                  <a:gd name="T60" fmla="*/ 353 w 397"/>
                  <a:gd name="T61" fmla="*/ 245 h 468"/>
                  <a:gd name="T62" fmla="*/ 329 w 397"/>
                  <a:gd name="T63" fmla="*/ 291 h 468"/>
                  <a:gd name="T64" fmla="*/ 309 w 397"/>
                  <a:gd name="T65" fmla="*/ 358 h 468"/>
                  <a:gd name="T66" fmla="*/ 164 w 397"/>
                  <a:gd name="T67" fmla="*/ 446 h 468"/>
                  <a:gd name="T68" fmla="*/ 159 w 397"/>
                  <a:gd name="T69" fmla="*/ 398 h 468"/>
                  <a:gd name="T70" fmla="*/ 139 w 397"/>
                  <a:gd name="T71" fmla="*/ 371 h 468"/>
                  <a:gd name="T72" fmla="*/ 121 w 397"/>
                  <a:gd name="T73" fmla="*/ 360 h 468"/>
                  <a:gd name="T74" fmla="*/ 97 w 397"/>
                  <a:gd name="T75" fmla="*/ 361 h 468"/>
                  <a:gd name="T76" fmla="*/ 76 w 397"/>
                  <a:gd name="T77" fmla="*/ 361 h 468"/>
                  <a:gd name="T78" fmla="*/ 62 w 397"/>
                  <a:gd name="T79" fmla="*/ 345 h 468"/>
                  <a:gd name="T80" fmla="*/ 60 w 397"/>
                  <a:gd name="T81" fmla="*/ 320 h 468"/>
                  <a:gd name="T82" fmla="*/ 52 w 397"/>
                  <a:gd name="T83" fmla="*/ 307 h 468"/>
                  <a:gd name="T84" fmla="*/ 55 w 397"/>
                  <a:gd name="T85" fmla="*/ 301 h 468"/>
                  <a:gd name="T86" fmla="*/ 54 w 397"/>
                  <a:gd name="T87" fmla="*/ 289 h 468"/>
                  <a:gd name="T88" fmla="*/ 46 w 397"/>
                  <a:gd name="T89" fmla="*/ 285 h 468"/>
                  <a:gd name="T90" fmla="*/ 49 w 397"/>
                  <a:gd name="T91" fmla="*/ 270 h 468"/>
                  <a:gd name="T92" fmla="*/ 49 w 397"/>
                  <a:gd name="T93" fmla="*/ 253 h 468"/>
                  <a:gd name="T94" fmla="*/ 32 w 397"/>
                  <a:gd name="T95" fmla="*/ 248 h 468"/>
                  <a:gd name="T96" fmla="*/ 19 w 397"/>
                  <a:gd name="T97" fmla="*/ 246 h 468"/>
                  <a:gd name="T98" fmla="*/ 25 w 397"/>
                  <a:gd name="T99" fmla="*/ 235 h 468"/>
                  <a:gd name="T100" fmla="*/ 52 w 397"/>
                  <a:gd name="T101" fmla="*/ 179 h 468"/>
                  <a:gd name="T102" fmla="*/ 62 w 397"/>
                  <a:gd name="T103" fmla="*/ 122 h 468"/>
                  <a:gd name="T104" fmla="*/ 94 w 397"/>
                  <a:gd name="T105" fmla="*/ 64 h 468"/>
                  <a:gd name="T106" fmla="*/ 143 w 397"/>
                  <a:gd name="T107" fmla="*/ 32 h 468"/>
                  <a:gd name="T108" fmla="*/ 220 w 397"/>
                  <a:gd name="T109" fmla="*/ 19 h 468"/>
                  <a:gd name="T110" fmla="*/ 255 w 397"/>
                  <a:gd name="T111" fmla="*/ 24 h 468"/>
                  <a:gd name="T112" fmla="*/ 325 w 397"/>
                  <a:gd name="T113" fmla="*/ 53 h 468"/>
                  <a:gd name="T114" fmla="*/ 364 w 397"/>
                  <a:gd name="T115" fmla="*/ 93 h 468"/>
                  <a:gd name="T116" fmla="*/ 378 w 397"/>
                  <a:gd name="T117" fmla="*/ 163 h 468"/>
                  <a:gd name="T118" fmla="*/ 369 w 397"/>
                  <a:gd name="T119" fmla="*/ 21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7" h="468">
                    <a:moveTo>
                      <a:pt x="391" y="117"/>
                    </a:moveTo>
                    <a:lnTo>
                      <a:pt x="391" y="117"/>
                    </a:lnTo>
                    <a:lnTo>
                      <a:pt x="388" y="101"/>
                    </a:lnTo>
                    <a:lnTo>
                      <a:pt x="381" y="85"/>
                    </a:lnTo>
                    <a:lnTo>
                      <a:pt x="373" y="71"/>
                    </a:lnTo>
                    <a:lnTo>
                      <a:pt x="364" y="59"/>
                    </a:lnTo>
                    <a:lnTo>
                      <a:pt x="353" y="48"/>
                    </a:lnTo>
                    <a:lnTo>
                      <a:pt x="340" y="39"/>
                    </a:lnTo>
                    <a:lnTo>
                      <a:pt x="325" y="31"/>
                    </a:lnTo>
                    <a:lnTo>
                      <a:pt x="313" y="23"/>
                    </a:lnTo>
                    <a:lnTo>
                      <a:pt x="285" y="13"/>
                    </a:lnTo>
                    <a:lnTo>
                      <a:pt x="260" y="5"/>
                    </a:lnTo>
                    <a:lnTo>
                      <a:pt x="239" y="2"/>
                    </a:lnTo>
                    <a:lnTo>
                      <a:pt x="226" y="0"/>
                    </a:lnTo>
                    <a:lnTo>
                      <a:pt x="220" y="0"/>
                    </a:lnTo>
                    <a:lnTo>
                      <a:pt x="220" y="0"/>
                    </a:lnTo>
                    <a:lnTo>
                      <a:pt x="191" y="2"/>
                    </a:lnTo>
                    <a:lnTo>
                      <a:pt x="167" y="5"/>
                    </a:lnTo>
                    <a:lnTo>
                      <a:pt x="145" y="11"/>
                    </a:lnTo>
                    <a:lnTo>
                      <a:pt x="126" y="18"/>
                    </a:lnTo>
                    <a:lnTo>
                      <a:pt x="110" y="26"/>
                    </a:lnTo>
                    <a:lnTo>
                      <a:pt x="95" y="37"/>
                    </a:lnTo>
                    <a:lnTo>
                      <a:pt x="83" y="47"/>
                    </a:lnTo>
                    <a:lnTo>
                      <a:pt x="71" y="58"/>
                    </a:lnTo>
                    <a:lnTo>
                      <a:pt x="63" y="71"/>
                    </a:lnTo>
                    <a:lnTo>
                      <a:pt x="57" y="82"/>
                    </a:lnTo>
                    <a:lnTo>
                      <a:pt x="51" y="93"/>
                    </a:lnTo>
                    <a:lnTo>
                      <a:pt x="47" y="106"/>
                    </a:lnTo>
                    <a:lnTo>
                      <a:pt x="43" y="125"/>
                    </a:lnTo>
                    <a:lnTo>
                      <a:pt x="40" y="141"/>
                    </a:lnTo>
                    <a:lnTo>
                      <a:pt x="40" y="141"/>
                    </a:lnTo>
                    <a:lnTo>
                      <a:pt x="36" y="160"/>
                    </a:lnTo>
                    <a:lnTo>
                      <a:pt x="32" y="184"/>
                    </a:lnTo>
                    <a:lnTo>
                      <a:pt x="22" y="205"/>
                    </a:lnTo>
                    <a:lnTo>
                      <a:pt x="17" y="214"/>
                    </a:lnTo>
                    <a:lnTo>
                      <a:pt x="12" y="221"/>
                    </a:lnTo>
                    <a:lnTo>
                      <a:pt x="12" y="221"/>
                    </a:lnTo>
                    <a:lnTo>
                      <a:pt x="8" y="225"/>
                    </a:lnTo>
                    <a:lnTo>
                      <a:pt x="3" y="233"/>
                    </a:lnTo>
                    <a:lnTo>
                      <a:pt x="1" y="238"/>
                    </a:lnTo>
                    <a:lnTo>
                      <a:pt x="0" y="243"/>
                    </a:lnTo>
                    <a:lnTo>
                      <a:pt x="0" y="248"/>
                    </a:lnTo>
                    <a:lnTo>
                      <a:pt x="1" y="253"/>
                    </a:lnTo>
                    <a:lnTo>
                      <a:pt x="1" y="253"/>
                    </a:lnTo>
                    <a:lnTo>
                      <a:pt x="3" y="257"/>
                    </a:lnTo>
                    <a:lnTo>
                      <a:pt x="6" y="261"/>
                    </a:lnTo>
                    <a:lnTo>
                      <a:pt x="14" y="265"/>
                    </a:lnTo>
                    <a:lnTo>
                      <a:pt x="22" y="267"/>
                    </a:lnTo>
                    <a:lnTo>
                      <a:pt x="30" y="267"/>
                    </a:lnTo>
                    <a:lnTo>
                      <a:pt x="30" y="267"/>
                    </a:lnTo>
                    <a:lnTo>
                      <a:pt x="28" y="272"/>
                    </a:lnTo>
                    <a:lnTo>
                      <a:pt x="28" y="272"/>
                    </a:lnTo>
                    <a:lnTo>
                      <a:pt x="28" y="278"/>
                    </a:lnTo>
                    <a:lnTo>
                      <a:pt x="27" y="285"/>
                    </a:lnTo>
                    <a:lnTo>
                      <a:pt x="27" y="285"/>
                    </a:lnTo>
                    <a:lnTo>
                      <a:pt x="27" y="289"/>
                    </a:lnTo>
                    <a:lnTo>
                      <a:pt x="28" y="293"/>
                    </a:lnTo>
                    <a:lnTo>
                      <a:pt x="32" y="297"/>
                    </a:lnTo>
                    <a:lnTo>
                      <a:pt x="35" y="301"/>
                    </a:lnTo>
                    <a:lnTo>
                      <a:pt x="35" y="301"/>
                    </a:lnTo>
                    <a:lnTo>
                      <a:pt x="33" y="307"/>
                    </a:lnTo>
                    <a:lnTo>
                      <a:pt x="35" y="312"/>
                    </a:lnTo>
                    <a:lnTo>
                      <a:pt x="36" y="318"/>
                    </a:lnTo>
                    <a:lnTo>
                      <a:pt x="41" y="323"/>
                    </a:lnTo>
                    <a:lnTo>
                      <a:pt x="41" y="323"/>
                    </a:lnTo>
                    <a:lnTo>
                      <a:pt x="41" y="339"/>
                    </a:lnTo>
                    <a:lnTo>
                      <a:pt x="41" y="339"/>
                    </a:lnTo>
                    <a:lnTo>
                      <a:pt x="43" y="350"/>
                    </a:lnTo>
                    <a:lnTo>
                      <a:pt x="47" y="360"/>
                    </a:lnTo>
                    <a:lnTo>
                      <a:pt x="52" y="366"/>
                    </a:lnTo>
                    <a:lnTo>
                      <a:pt x="60" y="372"/>
                    </a:lnTo>
                    <a:lnTo>
                      <a:pt x="68" y="377"/>
                    </a:lnTo>
                    <a:lnTo>
                      <a:pt x="78" y="380"/>
                    </a:lnTo>
                    <a:lnTo>
                      <a:pt x="87" y="382"/>
                    </a:lnTo>
                    <a:lnTo>
                      <a:pt x="97" y="380"/>
                    </a:lnTo>
                    <a:lnTo>
                      <a:pt x="99" y="380"/>
                    </a:lnTo>
                    <a:lnTo>
                      <a:pt x="99" y="380"/>
                    </a:lnTo>
                    <a:lnTo>
                      <a:pt x="115" y="379"/>
                    </a:lnTo>
                    <a:lnTo>
                      <a:pt x="115" y="379"/>
                    </a:lnTo>
                    <a:lnTo>
                      <a:pt x="121" y="380"/>
                    </a:lnTo>
                    <a:lnTo>
                      <a:pt x="124" y="382"/>
                    </a:lnTo>
                    <a:lnTo>
                      <a:pt x="124" y="382"/>
                    </a:lnTo>
                    <a:lnTo>
                      <a:pt x="132" y="392"/>
                    </a:lnTo>
                    <a:lnTo>
                      <a:pt x="132" y="392"/>
                    </a:lnTo>
                    <a:lnTo>
                      <a:pt x="137" y="398"/>
                    </a:lnTo>
                    <a:lnTo>
                      <a:pt x="142" y="404"/>
                    </a:lnTo>
                    <a:lnTo>
                      <a:pt x="143" y="414"/>
                    </a:lnTo>
                    <a:lnTo>
                      <a:pt x="145" y="428"/>
                    </a:lnTo>
                    <a:lnTo>
                      <a:pt x="145" y="428"/>
                    </a:lnTo>
                    <a:lnTo>
                      <a:pt x="147" y="449"/>
                    </a:lnTo>
                    <a:lnTo>
                      <a:pt x="148" y="459"/>
                    </a:lnTo>
                    <a:lnTo>
                      <a:pt x="150" y="462"/>
                    </a:lnTo>
                    <a:lnTo>
                      <a:pt x="150" y="462"/>
                    </a:lnTo>
                    <a:lnTo>
                      <a:pt x="153" y="467"/>
                    </a:lnTo>
                    <a:lnTo>
                      <a:pt x="158" y="468"/>
                    </a:lnTo>
                    <a:lnTo>
                      <a:pt x="158" y="468"/>
                    </a:lnTo>
                    <a:lnTo>
                      <a:pt x="161" y="467"/>
                    </a:lnTo>
                    <a:lnTo>
                      <a:pt x="322" y="420"/>
                    </a:lnTo>
                    <a:lnTo>
                      <a:pt x="322" y="420"/>
                    </a:lnTo>
                    <a:lnTo>
                      <a:pt x="325" y="419"/>
                    </a:lnTo>
                    <a:lnTo>
                      <a:pt x="327" y="416"/>
                    </a:lnTo>
                    <a:lnTo>
                      <a:pt x="329" y="412"/>
                    </a:lnTo>
                    <a:lnTo>
                      <a:pt x="329" y="409"/>
                    </a:lnTo>
                    <a:lnTo>
                      <a:pt x="329" y="409"/>
                    </a:lnTo>
                    <a:lnTo>
                      <a:pt x="329" y="396"/>
                    </a:lnTo>
                    <a:lnTo>
                      <a:pt x="327" y="382"/>
                    </a:lnTo>
                    <a:lnTo>
                      <a:pt x="329" y="368"/>
                    </a:lnTo>
                    <a:lnTo>
                      <a:pt x="330" y="350"/>
                    </a:lnTo>
                    <a:lnTo>
                      <a:pt x="333" y="334"/>
                    </a:lnTo>
                    <a:lnTo>
                      <a:pt x="338" y="317"/>
                    </a:lnTo>
                    <a:lnTo>
                      <a:pt x="345" y="299"/>
                    </a:lnTo>
                    <a:lnTo>
                      <a:pt x="353" y="283"/>
                    </a:lnTo>
                    <a:lnTo>
                      <a:pt x="353" y="283"/>
                    </a:lnTo>
                    <a:lnTo>
                      <a:pt x="370" y="254"/>
                    </a:lnTo>
                    <a:lnTo>
                      <a:pt x="370" y="254"/>
                    </a:lnTo>
                    <a:lnTo>
                      <a:pt x="386" y="222"/>
                    </a:lnTo>
                    <a:lnTo>
                      <a:pt x="393" y="210"/>
                    </a:lnTo>
                    <a:lnTo>
                      <a:pt x="396" y="197"/>
                    </a:lnTo>
                    <a:lnTo>
                      <a:pt x="397" y="182"/>
                    </a:lnTo>
                    <a:lnTo>
                      <a:pt x="397" y="165"/>
                    </a:lnTo>
                    <a:lnTo>
                      <a:pt x="396" y="144"/>
                    </a:lnTo>
                    <a:lnTo>
                      <a:pt x="391" y="117"/>
                    </a:lnTo>
                    <a:lnTo>
                      <a:pt x="391" y="117"/>
                    </a:lnTo>
                    <a:close/>
                    <a:moveTo>
                      <a:pt x="353" y="245"/>
                    </a:moveTo>
                    <a:lnTo>
                      <a:pt x="353" y="245"/>
                    </a:lnTo>
                    <a:lnTo>
                      <a:pt x="337" y="273"/>
                    </a:lnTo>
                    <a:lnTo>
                      <a:pt x="337" y="273"/>
                    </a:lnTo>
                    <a:lnTo>
                      <a:pt x="329" y="291"/>
                    </a:lnTo>
                    <a:lnTo>
                      <a:pt x="321" y="307"/>
                    </a:lnTo>
                    <a:lnTo>
                      <a:pt x="316" y="325"/>
                    </a:lnTo>
                    <a:lnTo>
                      <a:pt x="313" y="342"/>
                    </a:lnTo>
                    <a:lnTo>
                      <a:pt x="309" y="358"/>
                    </a:lnTo>
                    <a:lnTo>
                      <a:pt x="309" y="376"/>
                    </a:lnTo>
                    <a:lnTo>
                      <a:pt x="309" y="403"/>
                    </a:lnTo>
                    <a:lnTo>
                      <a:pt x="164" y="446"/>
                    </a:lnTo>
                    <a:lnTo>
                      <a:pt x="164" y="446"/>
                    </a:lnTo>
                    <a:lnTo>
                      <a:pt x="164" y="428"/>
                    </a:lnTo>
                    <a:lnTo>
                      <a:pt x="164" y="428"/>
                    </a:lnTo>
                    <a:lnTo>
                      <a:pt x="163" y="411"/>
                    </a:lnTo>
                    <a:lnTo>
                      <a:pt x="159" y="398"/>
                    </a:lnTo>
                    <a:lnTo>
                      <a:pt x="153" y="388"/>
                    </a:lnTo>
                    <a:lnTo>
                      <a:pt x="147" y="379"/>
                    </a:lnTo>
                    <a:lnTo>
                      <a:pt x="147" y="379"/>
                    </a:lnTo>
                    <a:lnTo>
                      <a:pt x="139" y="371"/>
                    </a:lnTo>
                    <a:lnTo>
                      <a:pt x="139" y="371"/>
                    </a:lnTo>
                    <a:lnTo>
                      <a:pt x="134" y="364"/>
                    </a:lnTo>
                    <a:lnTo>
                      <a:pt x="127" y="361"/>
                    </a:lnTo>
                    <a:lnTo>
                      <a:pt x="121" y="360"/>
                    </a:lnTo>
                    <a:lnTo>
                      <a:pt x="115" y="360"/>
                    </a:lnTo>
                    <a:lnTo>
                      <a:pt x="115" y="360"/>
                    </a:lnTo>
                    <a:lnTo>
                      <a:pt x="105" y="360"/>
                    </a:lnTo>
                    <a:lnTo>
                      <a:pt x="97" y="361"/>
                    </a:lnTo>
                    <a:lnTo>
                      <a:pt x="94" y="363"/>
                    </a:lnTo>
                    <a:lnTo>
                      <a:pt x="94" y="363"/>
                    </a:lnTo>
                    <a:lnTo>
                      <a:pt x="83" y="361"/>
                    </a:lnTo>
                    <a:lnTo>
                      <a:pt x="76" y="361"/>
                    </a:lnTo>
                    <a:lnTo>
                      <a:pt x="71" y="358"/>
                    </a:lnTo>
                    <a:lnTo>
                      <a:pt x="67" y="355"/>
                    </a:lnTo>
                    <a:lnTo>
                      <a:pt x="63" y="350"/>
                    </a:lnTo>
                    <a:lnTo>
                      <a:pt x="62" y="345"/>
                    </a:lnTo>
                    <a:lnTo>
                      <a:pt x="60" y="339"/>
                    </a:lnTo>
                    <a:lnTo>
                      <a:pt x="60" y="339"/>
                    </a:lnTo>
                    <a:lnTo>
                      <a:pt x="60" y="328"/>
                    </a:lnTo>
                    <a:lnTo>
                      <a:pt x="60" y="320"/>
                    </a:lnTo>
                    <a:lnTo>
                      <a:pt x="57" y="315"/>
                    </a:lnTo>
                    <a:lnTo>
                      <a:pt x="54" y="310"/>
                    </a:lnTo>
                    <a:lnTo>
                      <a:pt x="54" y="310"/>
                    </a:lnTo>
                    <a:lnTo>
                      <a:pt x="52" y="307"/>
                    </a:lnTo>
                    <a:lnTo>
                      <a:pt x="54" y="304"/>
                    </a:lnTo>
                    <a:lnTo>
                      <a:pt x="54" y="304"/>
                    </a:lnTo>
                    <a:lnTo>
                      <a:pt x="55" y="301"/>
                    </a:lnTo>
                    <a:lnTo>
                      <a:pt x="55" y="301"/>
                    </a:lnTo>
                    <a:lnTo>
                      <a:pt x="57" y="297"/>
                    </a:lnTo>
                    <a:lnTo>
                      <a:pt x="57" y="293"/>
                    </a:lnTo>
                    <a:lnTo>
                      <a:pt x="57" y="293"/>
                    </a:lnTo>
                    <a:lnTo>
                      <a:pt x="54" y="289"/>
                    </a:lnTo>
                    <a:lnTo>
                      <a:pt x="51" y="288"/>
                    </a:lnTo>
                    <a:lnTo>
                      <a:pt x="51" y="288"/>
                    </a:lnTo>
                    <a:lnTo>
                      <a:pt x="46" y="286"/>
                    </a:lnTo>
                    <a:lnTo>
                      <a:pt x="46" y="285"/>
                    </a:lnTo>
                    <a:lnTo>
                      <a:pt x="46" y="285"/>
                    </a:lnTo>
                    <a:lnTo>
                      <a:pt x="47" y="278"/>
                    </a:lnTo>
                    <a:lnTo>
                      <a:pt x="47" y="278"/>
                    </a:lnTo>
                    <a:lnTo>
                      <a:pt x="49" y="270"/>
                    </a:lnTo>
                    <a:lnTo>
                      <a:pt x="51" y="259"/>
                    </a:lnTo>
                    <a:lnTo>
                      <a:pt x="51" y="259"/>
                    </a:lnTo>
                    <a:lnTo>
                      <a:pt x="51" y="256"/>
                    </a:lnTo>
                    <a:lnTo>
                      <a:pt x="49" y="253"/>
                    </a:lnTo>
                    <a:lnTo>
                      <a:pt x="46" y="249"/>
                    </a:lnTo>
                    <a:lnTo>
                      <a:pt x="43" y="249"/>
                    </a:lnTo>
                    <a:lnTo>
                      <a:pt x="43" y="249"/>
                    </a:lnTo>
                    <a:lnTo>
                      <a:pt x="32" y="248"/>
                    </a:lnTo>
                    <a:lnTo>
                      <a:pt x="32" y="248"/>
                    </a:lnTo>
                    <a:lnTo>
                      <a:pt x="22" y="248"/>
                    </a:lnTo>
                    <a:lnTo>
                      <a:pt x="20" y="246"/>
                    </a:lnTo>
                    <a:lnTo>
                      <a:pt x="19" y="246"/>
                    </a:lnTo>
                    <a:lnTo>
                      <a:pt x="19" y="246"/>
                    </a:lnTo>
                    <a:lnTo>
                      <a:pt x="20" y="241"/>
                    </a:lnTo>
                    <a:lnTo>
                      <a:pt x="25" y="235"/>
                    </a:lnTo>
                    <a:lnTo>
                      <a:pt x="25" y="235"/>
                    </a:lnTo>
                    <a:lnTo>
                      <a:pt x="35" y="222"/>
                    </a:lnTo>
                    <a:lnTo>
                      <a:pt x="41" y="210"/>
                    </a:lnTo>
                    <a:lnTo>
                      <a:pt x="47" y="194"/>
                    </a:lnTo>
                    <a:lnTo>
                      <a:pt x="52" y="179"/>
                    </a:lnTo>
                    <a:lnTo>
                      <a:pt x="57" y="154"/>
                    </a:lnTo>
                    <a:lnTo>
                      <a:pt x="59" y="142"/>
                    </a:lnTo>
                    <a:lnTo>
                      <a:pt x="59" y="142"/>
                    </a:lnTo>
                    <a:lnTo>
                      <a:pt x="62" y="122"/>
                    </a:lnTo>
                    <a:lnTo>
                      <a:pt x="67" y="104"/>
                    </a:lnTo>
                    <a:lnTo>
                      <a:pt x="75" y="88"/>
                    </a:lnTo>
                    <a:lnTo>
                      <a:pt x="83" y="75"/>
                    </a:lnTo>
                    <a:lnTo>
                      <a:pt x="94" y="64"/>
                    </a:lnTo>
                    <a:lnTo>
                      <a:pt x="105" y="53"/>
                    </a:lnTo>
                    <a:lnTo>
                      <a:pt x="116" y="45"/>
                    </a:lnTo>
                    <a:lnTo>
                      <a:pt x="129" y="39"/>
                    </a:lnTo>
                    <a:lnTo>
                      <a:pt x="143" y="32"/>
                    </a:lnTo>
                    <a:lnTo>
                      <a:pt x="156" y="29"/>
                    </a:lnTo>
                    <a:lnTo>
                      <a:pt x="182" y="23"/>
                    </a:lnTo>
                    <a:lnTo>
                      <a:pt x="202" y="21"/>
                    </a:lnTo>
                    <a:lnTo>
                      <a:pt x="220" y="19"/>
                    </a:lnTo>
                    <a:lnTo>
                      <a:pt x="226" y="19"/>
                    </a:lnTo>
                    <a:lnTo>
                      <a:pt x="226" y="19"/>
                    </a:lnTo>
                    <a:lnTo>
                      <a:pt x="238" y="21"/>
                    </a:lnTo>
                    <a:lnTo>
                      <a:pt x="255" y="24"/>
                    </a:lnTo>
                    <a:lnTo>
                      <a:pt x="278" y="31"/>
                    </a:lnTo>
                    <a:lnTo>
                      <a:pt x="301" y="39"/>
                    </a:lnTo>
                    <a:lnTo>
                      <a:pt x="314" y="45"/>
                    </a:lnTo>
                    <a:lnTo>
                      <a:pt x="325" y="53"/>
                    </a:lnTo>
                    <a:lnTo>
                      <a:pt x="337" y="61"/>
                    </a:lnTo>
                    <a:lnTo>
                      <a:pt x="348" y="71"/>
                    </a:lnTo>
                    <a:lnTo>
                      <a:pt x="356" y="80"/>
                    </a:lnTo>
                    <a:lnTo>
                      <a:pt x="364" y="93"/>
                    </a:lnTo>
                    <a:lnTo>
                      <a:pt x="369" y="106"/>
                    </a:lnTo>
                    <a:lnTo>
                      <a:pt x="373" y="120"/>
                    </a:lnTo>
                    <a:lnTo>
                      <a:pt x="373" y="120"/>
                    </a:lnTo>
                    <a:lnTo>
                      <a:pt x="378" y="163"/>
                    </a:lnTo>
                    <a:lnTo>
                      <a:pt x="378" y="179"/>
                    </a:lnTo>
                    <a:lnTo>
                      <a:pt x="377" y="192"/>
                    </a:lnTo>
                    <a:lnTo>
                      <a:pt x="373" y="203"/>
                    </a:lnTo>
                    <a:lnTo>
                      <a:pt x="369" y="216"/>
                    </a:lnTo>
                    <a:lnTo>
                      <a:pt x="353" y="245"/>
                    </a:lnTo>
                    <a:lnTo>
                      <a:pt x="353" y="2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grpSp>
          <p:nvGrpSpPr>
            <p:cNvPr id="21" name="Group 20"/>
            <p:cNvGrpSpPr/>
            <p:nvPr/>
          </p:nvGrpSpPr>
          <p:grpSpPr>
            <a:xfrm>
              <a:off x="-1877026" y="4926720"/>
              <a:ext cx="543301" cy="555268"/>
              <a:chOff x="5864226" y="2549525"/>
              <a:chExt cx="360363" cy="368300"/>
            </a:xfrm>
            <a:solidFill>
              <a:schemeClr val="accent1"/>
            </a:solidFill>
          </p:grpSpPr>
          <p:sp>
            <p:nvSpPr>
              <p:cNvPr id="22" name="Freeform 72"/>
              <p:cNvSpPr>
                <a:spLocks/>
              </p:cNvSpPr>
              <p:nvPr/>
            </p:nvSpPr>
            <p:spPr bwMode="auto">
              <a:xfrm>
                <a:off x="6043613" y="2671763"/>
                <a:ext cx="46038" cy="63500"/>
              </a:xfrm>
              <a:custGeom>
                <a:avLst/>
                <a:gdLst>
                  <a:gd name="T0" fmla="*/ 30 w 58"/>
                  <a:gd name="T1" fmla="*/ 10 h 80"/>
                  <a:gd name="T2" fmla="*/ 30 w 58"/>
                  <a:gd name="T3" fmla="*/ 10 h 80"/>
                  <a:gd name="T4" fmla="*/ 26 w 58"/>
                  <a:gd name="T5" fmla="*/ 5 h 80"/>
                  <a:gd name="T6" fmla="*/ 19 w 58"/>
                  <a:gd name="T7" fmla="*/ 2 h 80"/>
                  <a:gd name="T8" fmla="*/ 13 w 58"/>
                  <a:gd name="T9" fmla="*/ 0 h 80"/>
                  <a:gd name="T10" fmla="*/ 8 w 58"/>
                  <a:gd name="T11" fmla="*/ 3 h 80"/>
                  <a:gd name="T12" fmla="*/ 8 w 58"/>
                  <a:gd name="T13" fmla="*/ 3 h 80"/>
                  <a:gd name="T14" fmla="*/ 3 w 58"/>
                  <a:gd name="T15" fmla="*/ 6 h 80"/>
                  <a:gd name="T16" fmla="*/ 0 w 58"/>
                  <a:gd name="T17" fmla="*/ 13 h 80"/>
                  <a:gd name="T18" fmla="*/ 0 w 58"/>
                  <a:gd name="T19" fmla="*/ 19 h 80"/>
                  <a:gd name="T20" fmla="*/ 2 w 58"/>
                  <a:gd name="T21" fmla="*/ 25 h 80"/>
                  <a:gd name="T22" fmla="*/ 27 w 58"/>
                  <a:gd name="T23" fmla="*/ 70 h 80"/>
                  <a:gd name="T24" fmla="*/ 27 w 58"/>
                  <a:gd name="T25" fmla="*/ 70 h 80"/>
                  <a:gd name="T26" fmla="*/ 30 w 58"/>
                  <a:gd name="T27" fmla="*/ 75 h 80"/>
                  <a:gd name="T28" fmla="*/ 34 w 58"/>
                  <a:gd name="T29" fmla="*/ 77 h 80"/>
                  <a:gd name="T30" fmla="*/ 38 w 58"/>
                  <a:gd name="T31" fmla="*/ 80 h 80"/>
                  <a:gd name="T32" fmla="*/ 43 w 58"/>
                  <a:gd name="T33" fmla="*/ 80 h 80"/>
                  <a:gd name="T34" fmla="*/ 43 w 58"/>
                  <a:gd name="T35" fmla="*/ 80 h 80"/>
                  <a:gd name="T36" fmla="*/ 50 w 58"/>
                  <a:gd name="T37" fmla="*/ 78 h 80"/>
                  <a:gd name="T38" fmla="*/ 50 w 58"/>
                  <a:gd name="T39" fmla="*/ 78 h 80"/>
                  <a:gd name="T40" fmla="*/ 54 w 58"/>
                  <a:gd name="T41" fmla="*/ 73 h 80"/>
                  <a:gd name="T42" fmla="*/ 58 w 58"/>
                  <a:gd name="T43" fmla="*/ 69 h 80"/>
                  <a:gd name="T44" fmla="*/ 58 w 58"/>
                  <a:gd name="T45" fmla="*/ 69 h 80"/>
                  <a:gd name="T46" fmla="*/ 58 w 58"/>
                  <a:gd name="T47" fmla="*/ 62 h 80"/>
                  <a:gd name="T48" fmla="*/ 54 w 58"/>
                  <a:gd name="T49" fmla="*/ 56 h 80"/>
                  <a:gd name="T50" fmla="*/ 30 w 58"/>
                  <a:gd name="T5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80">
                    <a:moveTo>
                      <a:pt x="30" y="10"/>
                    </a:moveTo>
                    <a:lnTo>
                      <a:pt x="30" y="10"/>
                    </a:lnTo>
                    <a:lnTo>
                      <a:pt x="26" y="5"/>
                    </a:lnTo>
                    <a:lnTo>
                      <a:pt x="19" y="2"/>
                    </a:lnTo>
                    <a:lnTo>
                      <a:pt x="13" y="0"/>
                    </a:lnTo>
                    <a:lnTo>
                      <a:pt x="8" y="3"/>
                    </a:lnTo>
                    <a:lnTo>
                      <a:pt x="8" y="3"/>
                    </a:lnTo>
                    <a:lnTo>
                      <a:pt x="3" y="6"/>
                    </a:lnTo>
                    <a:lnTo>
                      <a:pt x="0" y="13"/>
                    </a:lnTo>
                    <a:lnTo>
                      <a:pt x="0" y="19"/>
                    </a:lnTo>
                    <a:lnTo>
                      <a:pt x="2" y="25"/>
                    </a:lnTo>
                    <a:lnTo>
                      <a:pt x="27" y="70"/>
                    </a:lnTo>
                    <a:lnTo>
                      <a:pt x="27" y="70"/>
                    </a:lnTo>
                    <a:lnTo>
                      <a:pt x="30" y="75"/>
                    </a:lnTo>
                    <a:lnTo>
                      <a:pt x="34" y="77"/>
                    </a:lnTo>
                    <a:lnTo>
                      <a:pt x="38" y="80"/>
                    </a:lnTo>
                    <a:lnTo>
                      <a:pt x="43" y="80"/>
                    </a:lnTo>
                    <a:lnTo>
                      <a:pt x="43" y="80"/>
                    </a:lnTo>
                    <a:lnTo>
                      <a:pt x="50" y="78"/>
                    </a:lnTo>
                    <a:lnTo>
                      <a:pt x="50" y="78"/>
                    </a:lnTo>
                    <a:lnTo>
                      <a:pt x="54" y="73"/>
                    </a:lnTo>
                    <a:lnTo>
                      <a:pt x="58" y="69"/>
                    </a:lnTo>
                    <a:lnTo>
                      <a:pt x="58" y="69"/>
                    </a:lnTo>
                    <a:lnTo>
                      <a:pt x="58" y="62"/>
                    </a:lnTo>
                    <a:lnTo>
                      <a:pt x="54" y="56"/>
                    </a:lnTo>
                    <a:lnTo>
                      <a:pt x="30"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23" name="Freeform 73"/>
              <p:cNvSpPr>
                <a:spLocks noEditPoints="1"/>
              </p:cNvSpPr>
              <p:nvPr/>
            </p:nvSpPr>
            <p:spPr bwMode="auto">
              <a:xfrm>
                <a:off x="5864226" y="2549525"/>
                <a:ext cx="360363" cy="368300"/>
              </a:xfrm>
              <a:custGeom>
                <a:avLst/>
                <a:gdLst>
                  <a:gd name="T0" fmla="*/ 360 w 456"/>
                  <a:gd name="T1" fmla="*/ 141 h 465"/>
                  <a:gd name="T2" fmla="*/ 334 w 456"/>
                  <a:gd name="T3" fmla="*/ 110 h 465"/>
                  <a:gd name="T4" fmla="*/ 296 w 456"/>
                  <a:gd name="T5" fmla="*/ 93 h 465"/>
                  <a:gd name="T6" fmla="*/ 269 w 456"/>
                  <a:gd name="T7" fmla="*/ 89 h 465"/>
                  <a:gd name="T8" fmla="*/ 227 w 456"/>
                  <a:gd name="T9" fmla="*/ 96 h 465"/>
                  <a:gd name="T10" fmla="*/ 200 w 456"/>
                  <a:gd name="T11" fmla="*/ 73 h 465"/>
                  <a:gd name="T12" fmla="*/ 184 w 456"/>
                  <a:gd name="T13" fmla="*/ 54 h 465"/>
                  <a:gd name="T14" fmla="*/ 154 w 456"/>
                  <a:gd name="T15" fmla="*/ 45 h 465"/>
                  <a:gd name="T16" fmla="*/ 104 w 456"/>
                  <a:gd name="T17" fmla="*/ 61 h 465"/>
                  <a:gd name="T18" fmla="*/ 103 w 456"/>
                  <a:gd name="T19" fmla="*/ 62 h 465"/>
                  <a:gd name="T20" fmla="*/ 75 w 456"/>
                  <a:gd name="T21" fmla="*/ 69 h 465"/>
                  <a:gd name="T22" fmla="*/ 47 w 456"/>
                  <a:gd name="T23" fmla="*/ 59 h 465"/>
                  <a:gd name="T24" fmla="*/ 18 w 456"/>
                  <a:gd name="T25" fmla="*/ 5 h 465"/>
                  <a:gd name="T26" fmla="*/ 13 w 456"/>
                  <a:gd name="T27" fmla="*/ 0 h 465"/>
                  <a:gd name="T28" fmla="*/ 5 w 456"/>
                  <a:gd name="T29" fmla="*/ 2 h 465"/>
                  <a:gd name="T30" fmla="*/ 0 w 456"/>
                  <a:gd name="T31" fmla="*/ 10 h 465"/>
                  <a:gd name="T32" fmla="*/ 23 w 456"/>
                  <a:gd name="T33" fmla="*/ 59 h 465"/>
                  <a:gd name="T34" fmla="*/ 51 w 456"/>
                  <a:gd name="T35" fmla="*/ 83 h 465"/>
                  <a:gd name="T36" fmla="*/ 85 w 456"/>
                  <a:gd name="T37" fmla="*/ 86 h 465"/>
                  <a:gd name="T38" fmla="*/ 106 w 456"/>
                  <a:gd name="T39" fmla="*/ 81 h 465"/>
                  <a:gd name="T40" fmla="*/ 107 w 456"/>
                  <a:gd name="T41" fmla="*/ 81 h 465"/>
                  <a:gd name="T42" fmla="*/ 112 w 456"/>
                  <a:gd name="T43" fmla="*/ 78 h 465"/>
                  <a:gd name="T44" fmla="*/ 112 w 456"/>
                  <a:gd name="T45" fmla="*/ 78 h 465"/>
                  <a:gd name="T46" fmla="*/ 146 w 456"/>
                  <a:gd name="T47" fmla="*/ 64 h 465"/>
                  <a:gd name="T48" fmla="*/ 170 w 456"/>
                  <a:gd name="T49" fmla="*/ 69 h 465"/>
                  <a:gd name="T50" fmla="*/ 182 w 456"/>
                  <a:gd name="T51" fmla="*/ 83 h 465"/>
                  <a:gd name="T52" fmla="*/ 189 w 456"/>
                  <a:gd name="T53" fmla="*/ 118 h 465"/>
                  <a:gd name="T54" fmla="*/ 155 w 456"/>
                  <a:gd name="T55" fmla="*/ 158 h 465"/>
                  <a:gd name="T56" fmla="*/ 142 w 456"/>
                  <a:gd name="T57" fmla="*/ 208 h 465"/>
                  <a:gd name="T58" fmla="*/ 147 w 456"/>
                  <a:gd name="T59" fmla="*/ 236 h 465"/>
                  <a:gd name="T60" fmla="*/ 249 w 456"/>
                  <a:gd name="T61" fmla="*/ 412 h 465"/>
                  <a:gd name="T62" fmla="*/ 269 w 456"/>
                  <a:gd name="T63" fmla="*/ 434 h 465"/>
                  <a:gd name="T64" fmla="*/ 302 w 456"/>
                  <a:gd name="T65" fmla="*/ 457 h 465"/>
                  <a:gd name="T66" fmla="*/ 342 w 456"/>
                  <a:gd name="T67" fmla="*/ 465 h 465"/>
                  <a:gd name="T68" fmla="*/ 371 w 456"/>
                  <a:gd name="T69" fmla="*/ 462 h 465"/>
                  <a:gd name="T70" fmla="*/ 398 w 456"/>
                  <a:gd name="T71" fmla="*/ 450 h 465"/>
                  <a:gd name="T72" fmla="*/ 424 w 456"/>
                  <a:gd name="T73" fmla="*/ 430 h 465"/>
                  <a:gd name="T74" fmla="*/ 443 w 456"/>
                  <a:gd name="T75" fmla="*/ 406 h 465"/>
                  <a:gd name="T76" fmla="*/ 454 w 456"/>
                  <a:gd name="T77" fmla="*/ 377 h 465"/>
                  <a:gd name="T78" fmla="*/ 456 w 456"/>
                  <a:gd name="T79" fmla="*/ 347 h 465"/>
                  <a:gd name="T80" fmla="*/ 449 w 456"/>
                  <a:gd name="T81" fmla="*/ 315 h 465"/>
                  <a:gd name="T82" fmla="*/ 388 w 456"/>
                  <a:gd name="T83" fmla="*/ 433 h 465"/>
                  <a:gd name="T84" fmla="*/ 366 w 456"/>
                  <a:gd name="T85" fmla="*/ 442 h 465"/>
                  <a:gd name="T86" fmla="*/ 342 w 456"/>
                  <a:gd name="T87" fmla="*/ 446 h 465"/>
                  <a:gd name="T88" fmla="*/ 310 w 456"/>
                  <a:gd name="T89" fmla="*/ 439 h 465"/>
                  <a:gd name="T90" fmla="*/ 281 w 456"/>
                  <a:gd name="T91" fmla="*/ 422 h 465"/>
                  <a:gd name="T92" fmla="*/ 171 w 456"/>
                  <a:gd name="T93" fmla="*/ 246 h 465"/>
                  <a:gd name="T94" fmla="*/ 165 w 456"/>
                  <a:gd name="T95" fmla="*/ 230 h 465"/>
                  <a:gd name="T96" fmla="*/ 163 w 456"/>
                  <a:gd name="T97" fmla="*/ 196 h 465"/>
                  <a:gd name="T98" fmla="*/ 186 w 456"/>
                  <a:gd name="T99" fmla="*/ 147 h 465"/>
                  <a:gd name="T100" fmla="*/ 216 w 456"/>
                  <a:gd name="T101" fmla="*/ 123 h 465"/>
                  <a:gd name="T102" fmla="*/ 254 w 456"/>
                  <a:gd name="T103" fmla="*/ 110 h 465"/>
                  <a:gd name="T104" fmla="*/ 280 w 456"/>
                  <a:gd name="T105" fmla="*/ 109 h 465"/>
                  <a:gd name="T106" fmla="*/ 313 w 456"/>
                  <a:gd name="T107" fmla="*/ 120 h 465"/>
                  <a:gd name="T108" fmla="*/ 337 w 456"/>
                  <a:gd name="T109" fmla="*/ 141 h 465"/>
                  <a:gd name="T110" fmla="*/ 427 w 456"/>
                  <a:gd name="T111" fmla="*/ 311 h 465"/>
                  <a:gd name="T112" fmla="*/ 436 w 456"/>
                  <a:gd name="T113" fmla="*/ 364 h 465"/>
                  <a:gd name="T114" fmla="*/ 417 w 456"/>
                  <a:gd name="T115" fmla="*/ 410 h 465"/>
                  <a:gd name="T116" fmla="*/ 388 w 456"/>
                  <a:gd name="T11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6" h="465">
                    <a:moveTo>
                      <a:pt x="444" y="303"/>
                    </a:moveTo>
                    <a:lnTo>
                      <a:pt x="360" y="141"/>
                    </a:lnTo>
                    <a:lnTo>
                      <a:pt x="360" y="141"/>
                    </a:lnTo>
                    <a:lnTo>
                      <a:pt x="353" y="129"/>
                    </a:lnTo>
                    <a:lnTo>
                      <a:pt x="344" y="120"/>
                    </a:lnTo>
                    <a:lnTo>
                      <a:pt x="334" y="110"/>
                    </a:lnTo>
                    <a:lnTo>
                      <a:pt x="323" y="104"/>
                    </a:lnTo>
                    <a:lnTo>
                      <a:pt x="310" y="97"/>
                    </a:lnTo>
                    <a:lnTo>
                      <a:pt x="296" y="93"/>
                    </a:lnTo>
                    <a:lnTo>
                      <a:pt x="283" y="91"/>
                    </a:lnTo>
                    <a:lnTo>
                      <a:pt x="269" y="89"/>
                    </a:lnTo>
                    <a:lnTo>
                      <a:pt x="269" y="89"/>
                    </a:lnTo>
                    <a:lnTo>
                      <a:pt x="254" y="91"/>
                    </a:lnTo>
                    <a:lnTo>
                      <a:pt x="242" y="93"/>
                    </a:lnTo>
                    <a:lnTo>
                      <a:pt x="227" y="96"/>
                    </a:lnTo>
                    <a:lnTo>
                      <a:pt x="214" y="102"/>
                    </a:lnTo>
                    <a:lnTo>
                      <a:pt x="200" y="73"/>
                    </a:lnTo>
                    <a:lnTo>
                      <a:pt x="200" y="73"/>
                    </a:lnTo>
                    <a:lnTo>
                      <a:pt x="195" y="67"/>
                    </a:lnTo>
                    <a:lnTo>
                      <a:pt x="190" y="61"/>
                    </a:lnTo>
                    <a:lnTo>
                      <a:pt x="184" y="54"/>
                    </a:lnTo>
                    <a:lnTo>
                      <a:pt x="174" y="50"/>
                    </a:lnTo>
                    <a:lnTo>
                      <a:pt x="165" y="45"/>
                    </a:lnTo>
                    <a:lnTo>
                      <a:pt x="154" y="45"/>
                    </a:lnTo>
                    <a:lnTo>
                      <a:pt x="141" y="46"/>
                    </a:lnTo>
                    <a:lnTo>
                      <a:pt x="126" y="51"/>
                    </a:lnTo>
                    <a:lnTo>
                      <a:pt x="104" y="61"/>
                    </a:lnTo>
                    <a:lnTo>
                      <a:pt x="104" y="61"/>
                    </a:lnTo>
                    <a:lnTo>
                      <a:pt x="103" y="62"/>
                    </a:lnTo>
                    <a:lnTo>
                      <a:pt x="103" y="62"/>
                    </a:lnTo>
                    <a:lnTo>
                      <a:pt x="95" y="65"/>
                    </a:lnTo>
                    <a:lnTo>
                      <a:pt x="85" y="67"/>
                    </a:lnTo>
                    <a:lnTo>
                      <a:pt x="75" y="69"/>
                    </a:lnTo>
                    <a:lnTo>
                      <a:pt x="66" y="69"/>
                    </a:lnTo>
                    <a:lnTo>
                      <a:pt x="56" y="65"/>
                    </a:lnTo>
                    <a:lnTo>
                      <a:pt x="47" y="59"/>
                    </a:lnTo>
                    <a:lnTo>
                      <a:pt x="43" y="56"/>
                    </a:lnTo>
                    <a:lnTo>
                      <a:pt x="40" y="50"/>
                    </a:lnTo>
                    <a:lnTo>
                      <a:pt x="18" y="5"/>
                    </a:lnTo>
                    <a:lnTo>
                      <a:pt x="18" y="5"/>
                    </a:lnTo>
                    <a:lnTo>
                      <a:pt x="16" y="3"/>
                    </a:lnTo>
                    <a:lnTo>
                      <a:pt x="13" y="0"/>
                    </a:lnTo>
                    <a:lnTo>
                      <a:pt x="10" y="0"/>
                    </a:lnTo>
                    <a:lnTo>
                      <a:pt x="5" y="2"/>
                    </a:lnTo>
                    <a:lnTo>
                      <a:pt x="5" y="2"/>
                    </a:lnTo>
                    <a:lnTo>
                      <a:pt x="2" y="3"/>
                    </a:lnTo>
                    <a:lnTo>
                      <a:pt x="0" y="6"/>
                    </a:lnTo>
                    <a:lnTo>
                      <a:pt x="0" y="10"/>
                    </a:lnTo>
                    <a:lnTo>
                      <a:pt x="0" y="14"/>
                    </a:lnTo>
                    <a:lnTo>
                      <a:pt x="23" y="59"/>
                    </a:lnTo>
                    <a:lnTo>
                      <a:pt x="23" y="59"/>
                    </a:lnTo>
                    <a:lnTo>
                      <a:pt x="31" y="70"/>
                    </a:lnTo>
                    <a:lnTo>
                      <a:pt x="40" y="78"/>
                    </a:lnTo>
                    <a:lnTo>
                      <a:pt x="51" y="83"/>
                    </a:lnTo>
                    <a:lnTo>
                      <a:pt x="63" y="86"/>
                    </a:lnTo>
                    <a:lnTo>
                      <a:pt x="74" y="88"/>
                    </a:lnTo>
                    <a:lnTo>
                      <a:pt x="85" y="86"/>
                    </a:lnTo>
                    <a:lnTo>
                      <a:pt x="96" y="85"/>
                    </a:lnTo>
                    <a:lnTo>
                      <a:pt x="106" y="81"/>
                    </a:lnTo>
                    <a:lnTo>
                      <a:pt x="106" y="81"/>
                    </a:lnTo>
                    <a:lnTo>
                      <a:pt x="107" y="81"/>
                    </a:lnTo>
                    <a:lnTo>
                      <a:pt x="107" y="81"/>
                    </a:lnTo>
                    <a:lnTo>
                      <a:pt x="107" y="81"/>
                    </a:lnTo>
                    <a:lnTo>
                      <a:pt x="111" y="80"/>
                    </a:lnTo>
                    <a:lnTo>
                      <a:pt x="111" y="80"/>
                    </a:lnTo>
                    <a:lnTo>
                      <a:pt x="112" y="78"/>
                    </a:lnTo>
                    <a:lnTo>
                      <a:pt x="112" y="78"/>
                    </a:lnTo>
                    <a:lnTo>
                      <a:pt x="112" y="78"/>
                    </a:lnTo>
                    <a:lnTo>
                      <a:pt x="112" y="78"/>
                    </a:lnTo>
                    <a:lnTo>
                      <a:pt x="134" y="67"/>
                    </a:lnTo>
                    <a:lnTo>
                      <a:pt x="134" y="67"/>
                    </a:lnTo>
                    <a:lnTo>
                      <a:pt x="146" y="64"/>
                    </a:lnTo>
                    <a:lnTo>
                      <a:pt x="155" y="64"/>
                    </a:lnTo>
                    <a:lnTo>
                      <a:pt x="163" y="65"/>
                    </a:lnTo>
                    <a:lnTo>
                      <a:pt x="170" y="69"/>
                    </a:lnTo>
                    <a:lnTo>
                      <a:pt x="176" y="72"/>
                    </a:lnTo>
                    <a:lnTo>
                      <a:pt x="179" y="77"/>
                    </a:lnTo>
                    <a:lnTo>
                      <a:pt x="182" y="83"/>
                    </a:lnTo>
                    <a:lnTo>
                      <a:pt x="198" y="110"/>
                    </a:lnTo>
                    <a:lnTo>
                      <a:pt x="198" y="110"/>
                    </a:lnTo>
                    <a:lnTo>
                      <a:pt x="189" y="118"/>
                    </a:lnTo>
                    <a:lnTo>
                      <a:pt x="181" y="125"/>
                    </a:lnTo>
                    <a:lnTo>
                      <a:pt x="166" y="141"/>
                    </a:lnTo>
                    <a:lnTo>
                      <a:pt x="155" y="158"/>
                    </a:lnTo>
                    <a:lnTo>
                      <a:pt x="147" y="177"/>
                    </a:lnTo>
                    <a:lnTo>
                      <a:pt x="144" y="198"/>
                    </a:lnTo>
                    <a:lnTo>
                      <a:pt x="142" y="208"/>
                    </a:lnTo>
                    <a:lnTo>
                      <a:pt x="142" y="217"/>
                    </a:lnTo>
                    <a:lnTo>
                      <a:pt x="144" y="227"/>
                    </a:lnTo>
                    <a:lnTo>
                      <a:pt x="147" y="236"/>
                    </a:lnTo>
                    <a:lnTo>
                      <a:pt x="150" y="246"/>
                    </a:lnTo>
                    <a:lnTo>
                      <a:pt x="155" y="256"/>
                    </a:lnTo>
                    <a:lnTo>
                      <a:pt x="249" y="412"/>
                    </a:lnTo>
                    <a:lnTo>
                      <a:pt x="249" y="412"/>
                    </a:lnTo>
                    <a:lnTo>
                      <a:pt x="259" y="425"/>
                    </a:lnTo>
                    <a:lnTo>
                      <a:pt x="269" y="434"/>
                    </a:lnTo>
                    <a:lnTo>
                      <a:pt x="278" y="444"/>
                    </a:lnTo>
                    <a:lnTo>
                      <a:pt x="291" y="450"/>
                    </a:lnTo>
                    <a:lnTo>
                      <a:pt x="302" y="457"/>
                    </a:lnTo>
                    <a:lnTo>
                      <a:pt x="315" y="462"/>
                    </a:lnTo>
                    <a:lnTo>
                      <a:pt x="329" y="463"/>
                    </a:lnTo>
                    <a:lnTo>
                      <a:pt x="342" y="465"/>
                    </a:lnTo>
                    <a:lnTo>
                      <a:pt x="342" y="465"/>
                    </a:lnTo>
                    <a:lnTo>
                      <a:pt x="357" y="463"/>
                    </a:lnTo>
                    <a:lnTo>
                      <a:pt x="371" y="462"/>
                    </a:lnTo>
                    <a:lnTo>
                      <a:pt x="384" y="457"/>
                    </a:lnTo>
                    <a:lnTo>
                      <a:pt x="398" y="450"/>
                    </a:lnTo>
                    <a:lnTo>
                      <a:pt x="398" y="450"/>
                    </a:lnTo>
                    <a:lnTo>
                      <a:pt x="408" y="444"/>
                    </a:lnTo>
                    <a:lnTo>
                      <a:pt x="417" y="438"/>
                    </a:lnTo>
                    <a:lnTo>
                      <a:pt x="424" y="430"/>
                    </a:lnTo>
                    <a:lnTo>
                      <a:pt x="432" y="422"/>
                    </a:lnTo>
                    <a:lnTo>
                      <a:pt x="438" y="414"/>
                    </a:lnTo>
                    <a:lnTo>
                      <a:pt x="443" y="406"/>
                    </a:lnTo>
                    <a:lnTo>
                      <a:pt x="448" y="396"/>
                    </a:lnTo>
                    <a:lnTo>
                      <a:pt x="451" y="387"/>
                    </a:lnTo>
                    <a:lnTo>
                      <a:pt x="454" y="377"/>
                    </a:lnTo>
                    <a:lnTo>
                      <a:pt x="456" y="367"/>
                    </a:lnTo>
                    <a:lnTo>
                      <a:pt x="456" y="358"/>
                    </a:lnTo>
                    <a:lnTo>
                      <a:pt x="456" y="347"/>
                    </a:lnTo>
                    <a:lnTo>
                      <a:pt x="454" y="335"/>
                    </a:lnTo>
                    <a:lnTo>
                      <a:pt x="452" y="326"/>
                    </a:lnTo>
                    <a:lnTo>
                      <a:pt x="449" y="315"/>
                    </a:lnTo>
                    <a:lnTo>
                      <a:pt x="444" y="303"/>
                    </a:lnTo>
                    <a:lnTo>
                      <a:pt x="444" y="303"/>
                    </a:lnTo>
                    <a:close/>
                    <a:moveTo>
                      <a:pt x="388" y="433"/>
                    </a:moveTo>
                    <a:lnTo>
                      <a:pt x="388" y="433"/>
                    </a:lnTo>
                    <a:lnTo>
                      <a:pt x="377" y="439"/>
                    </a:lnTo>
                    <a:lnTo>
                      <a:pt x="366" y="442"/>
                    </a:lnTo>
                    <a:lnTo>
                      <a:pt x="353" y="446"/>
                    </a:lnTo>
                    <a:lnTo>
                      <a:pt x="342" y="446"/>
                    </a:lnTo>
                    <a:lnTo>
                      <a:pt x="342" y="446"/>
                    </a:lnTo>
                    <a:lnTo>
                      <a:pt x="331" y="446"/>
                    </a:lnTo>
                    <a:lnTo>
                      <a:pt x="320" y="442"/>
                    </a:lnTo>
                    <a:lnTo>
                      <a:pt x="310" y="439"/>
                    </a:lnTo>
                    <a:lnTo>
                      <a:pt x="299" y="434"/>
                    </a:lnTo>
                    <a:lnTo>
                      <a:pt x="289" y="428"/>
                    </a:lnTo>
                    <a:lnTo>
                      <a:pt x="281" y="422"/>
                    </a:lnTo>
                    <a:lnTo>
                      <a:pt x="273" y="412"/>
                    </a:lnTo>
                    <a:lnTo>
                      <a:pt x="265" y="402"/>
                    </a:lnTo>
                    <a:lnTo>
                      <a:pt x="171" y="246"/>
                    </a:lnTo>
                    <a:lnTo>
                      <a:pt x="171" y="246"/>
                    </a:lnTo>
                    <a:lnTo>
                      <a:pt x="168" y="238"/>
                    </a:lnTo>
                    <a:lnTo>
                      <a:pt x="165" y="230"/>
                    </a:lnTo>
                    <a:lnTo>
                      <a:pt x="163" y="222"/>
                    </a:lnTo>
                    <a:lnTo>
                      <a:pt x="162" y="212"/>
                    </a:lnTo>
                    <a:lnTo>
                      <a:pt x="163" y="196"/>
                    </a:lnTo>
                    <a:lnTo>
                      <a:pt x="166" y="179"/>
                    </a:lnTo>
                    <a:lnTo>
                      <a:pt x="174" y="163"/>
                    </a:lnTo>
                    <a:lnTo>
                      <a:pt x="186" y="147"/>
                    </a:lnTo>
                    <a:lnTo>
                      <a:pt x="198" y="134"/>
                    </a:lnTo>
                    <a:lnTo>
                      <a:pt x="216" y="123"/>
                    </a:lnTo>
                    <a:lnTo>
                      <a:pt x="216" y="123"/>
                    </a:lnTo>
                    <a:lnTo>
                      <a:pt x="227" y="117"/>
                    </a:lnTo>
                    <a:lnTo>
                      <a:pt x="242" y="112"/>
                    </a:lnTo>
                    <a:lnTo>
                      <a:pt x="254" y="110"/>
                    </a:lnTo>
                    <a:lnTo>
                      <a:pt x="269" y="109"/>
                    </a:lnTo>
                    <a:lnTo>
                      <a:pt x="269" y="109"/>
                    </a:lnTo>
                    <a:lnTo>
                      <a:pt x="280" y="109"/>
                    </a:lnTo>
                    <a:lnTo>
                      <a:pt x="291" y="112"/>
                    </a:lnTo>
                    <a:lnTo>
                      <a:pt x="302" y="115"/>
                    </a:lnTo>
                    <a:lnTo>
                      <a:pt x="313" y="120"/>
                    </a:lnTo>
                    <a:lnTo>
                      <a:pt x="321" y="126"/>
                    </a:lnTo>
                    <a:lnTo>
                      <a:pt x="331" y="133"/>
                    </a:lnTo>
                    <a:lnTo>
                      <a:pt x="337" y="141"/>
                    </a:lnTo>
                    <a:lnTo>
                      <a:pt x="344" y="150"/>
                    </a:lnTo>
                    <a:lnTo>
                      <a:pt x="427" y="311"/>
                    </a:lnTo>
                    <a:lnTo>
                      <a:pt x="427" y="311"/>
                    </a:lnTo>
                    <a:lnTo>
                      <a:pt x="433" y="329"/>
                    </a:lnTo>
                    <a:lnTo>
                      <a:pt x="436" y="347"/>
                    </a:lnTo>
                    <a:lnTo>
                      <a:pt x="436" y="364"/>
                    </a:lnTo>
                    <a:lnTo>
                      <a:pt x="433" y="382"/>
                    </a:lnTo>
                    <a:lnTo>
                      <a:pt x="427" y="396"/>
                    </a:lnTo>
                    <a:lnTo>
                      <a:pt x="417" y="410"/>
                    </a:lnTo>
                    <a:lnTo>
                      <a:pt x="404" y="423"/>
                    </a:lnTo>
                    <a:lnTo>
                      <a:pt x="388" y="433"/>
                    </a:lnTo>
                    <a:lnTo>
                      <a:pt x="388" y="43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sp>
          <p:nvSpPr>
            <p:cNvPr id="24" name="Rectangle 23"/>
            <p:cNvSpPr/>
            <p:nvPr/>
          </p:nvSpPr>
          <p:spPr bwMode="auto">
            <a:xfrm>
              <a:off x="-2123037" y="-299405"/>
              <a:ext cx="61975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lvl="0">
                <a:spcBef>
                  <a:spcPts val="1800"/>
                </a:spcBef>
                <a:defRPr/>
              </a:pPr>
              <a:r>
                <a:rPr kumimoji="0" lang="en-US" sz="2000" b="0" i="0" u="none" strike="noStrike" kern="0" cap="none" spc="0" normalizeH="0" baseline="0" noProof="0" dirty="0">
                  <a:ln>
                    <a:noFill/>
                  </a:ln>
                  <a:solidFill>
                    <a:schemeClr val="bg1"/>
                  </a:solidFill>
                  <a:effectLst/>
                  <a:uLnTx/>
                  <a:uFillTx/>
                </a:rPr>
                <a:t>Get started for free at</a:t>
              </a:r>
              <a:r>
                <a:rPr kumimoji="0" lang="en-US" sz="2000" b="0" i="0" u="none" strike="noStrike" kern="0" cap="none" spc="0" normalizeH="0" noProof="0" dirty="0">
                  <a:ln>
                    <a:noFill/>
                  </a:ln>
                  <a:solidFill>
                    <a:schemeClr val="bg1"/>
                  </a:solidFill>
                  <a:effectLst/>
                  <a:uLnTx/>
                  <a:uFillTx/>
                </a:rPr>
                <a:t> </a:t>
              </a:r>
              <a:r>
                <a:rPr kumimoji="0" lang="en-US" sz="2000" b="0" i="0" u="none" strike="noStrike" kern="0" cap="none" spc="0" normalizeH="0" noProof="0" dirty="0">
                  <a:ln>
                    <a:noFill/>
                  </a:ln>
                  <a:solidFill>
                    <a:schemeClr val="bg1"/>
                  </a:solidFill>
                  <a:effectLst/>
                  <a:uLnTx/>
                  <a:uFillTx/>
                  <a:hlinkClick r:id="rId6"/>
                </a:rPr>
                <a:t>http://</a:t>
              </a:r>
              <a:r>
                <a:rPr lang="en-US" sz="2000" spc="-98" dirty="0">
                  <a:solidFill>
                    <a:schemeClr val="bg1"/>
                  </a:solidFill>
                  <a:hlinkClick r:id="rId6"/>
                </a:rPr>
                <a:t>microsoft.com/Cognitive</a:t>
              </a:r>
              <a:r>
                <a:rPr lang="en-US" sz="2000" spc="-98" dirty="0">
                  <a:solidFill>
                    <a:schemeClr val="bg1"/>
                  </a:solidFill>
                </a:rPr>
                <a:t> </a:t>
              </a:r>
              <a:endParaRPr kumimoji="0" lang="en-US" sz="2000" b="0" i="0" u="none" strike="noStrike" kern="0" cap="none" spc="0" normalizeH="0" baseline="0" noProof="0" dirty="0">
                <a:ln>
                  <a:noFill/>
                </a:ln>
                <a:solidFill>
                  <a:schemeClr val="bg1"/>
                </a:solidFill>
                <a:effectLst/>
                <a:uLnTx/>
                <a:uFillTx/>
              </a:endParaRPr>
            </a:p>
          </p:txBody>
        </p:sp>
      </p:grpSp>
      <p:cxnSp>
        <p:nvCxnSpPr>
          <p:cNvPr id="25" name="Straight Connector 24"/>
          <p:cNvCxnSpPr/>
          <p:nvPr/>
        </p:nvCxnSpPr>
        <p:spPr>
          <a:xfrm>
            <a:off x="1795171" y="604749"/>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126461" y="878292"/>
            <a:ext cx="347246" cy="425294"/>
            <a:chOff x="1230732" y="950786"/>
            <a:chExt cx="243376" cy="298078"/>
          </a:xfrm>
        </p:grpSpPr>
        <p:sp>
          <p:nvSpPr>
            <p:cNvPr id="26" name="Freeform 40"/>
            <p:cNvSpPr>
              <a:spLocks noEditPoints="1"/>
            </p:cNvSpPr>
            <p:nvPr/>
          </p:nvSpPr>
          <p:spPr bwMode="auto">
            <a:xfrm>
              <a:off x="1230732" y="950786"/>
              <a:ext cx="243376" cy="298078"/>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 name="Rectangle 2"/>
            <p:cNvSpPr/>
            <p:nvPr/>
          </p:nvSpPr>
          <p:spPr bwMode="auto">
            <a:xfrm>
              <a:off x="1270548" y="1064419"/>
              <a:ext cx="173488" cy="9286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460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Developer Resources</a:t>
            </a:r>
          </a:p>
        </p:txBody>
      </p:sp>
      <p:sp>
        <p:nvSpPr>
          <p:cNvPr id="16" name="Content Placeholder 15"/>
          <p:cNvSpPr>
            <a:spLocks noGrp="1"/>
          </p:cNvSpPr>
          <p:nvPr>
            <p:ph sz="quarter" idx="11"/>
          </p:nvPr>
        </p:nvSpPr>
        <p:spPr>
          <a:solidFill>
            <a:srgbClr val="0078D7"/>
          </a:solidFill>
          <a:ln w="3175">
            <a:noFill/>
          </a:ln>
          <a:effectLst/>
        </p:spPr>
        <p:txBody>
          <a:bodyPr spcFirstLastPara="0" vert="horz" wrap="square" lIns="17922" tIns="89642" rIns="17922" bIns="89604" numCol="1" spcCol="1270" anchor="t" anchorCtr="0">
            <a:noAutofit/>
          </a:bodyPr>
          <a:lstStyle/>
          <a:p>
            <a:pPr algn="ctr" defTabSz="710729">
              <a:lnSpc>
                <a:spcPct val="100000"/>
              </a:lnSpc>
              <a:spcBef>
                <a:spcPct val="0"/>
              </a:spcBef>
              <a:spcAft>
                <a:spcPct val="35000"/>
              </a:spcAft>
              <a:buSzTx/>
              <a:buFontTx/>
            </a:pPr>
            <a:r>
              <a:rPr lang="en-US" sz="1372" kern="0" dirty="0">
                <a:solidFill>
                  <a:srgbClr val="FFFFFF"/>
                </a:solidFill>
                <a:latin typeface="Segoe UI Semibold" panose="020B0702040204020203" pitchFamily="34" charset="0"/>
                <a:cs typeface="Segoe UI Semibold" panose="020B0702040204020203" pitchFamily="34" charset="0"/>
              </a:rPr>
              <a:t>	 </a:t>
            </a:r>
          </a:p>
        </p:txBody>
      </p:sp>
      <p:sp>
        <p:nvSpPr>
          <p:cNvPr id="18" name="Content Placeholder 6"/>
          <p:cNvSpPr txBox="1">
            <a:spLocks/>
          </p:cNvSpPr>
          <p:nvPr/>
        </p:nvSpPr>
        <p:spPr>
          <a:xfrm>
            <a:off x="5050172" y="440918"/>
            <a:ext cx="6872591" cy="5976165"/>
          </a:xfrm>
          <a:prstGeom prst="rect">
            <a:avLst/>
          </a:prstGeom>
        </p:spPr>
        <p:txBody>
          <a:bodyPr vert="horz" lIns="89642" tIns="44821" rIns="89642" bIns="4482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Pricing</a:t>
            </a:r>
          </a:p>
          <a:p>
            <a:pPr marL="448193" lvl="1" indent="0">
              <a:buSzPct val="120000"/>
              <a:buNone/>
            </a:pPr>
            <a:r>
              <a:rPr lang="en-US" sz="1500" dirty="0">
                <a:solidFill>
                  <a:schemeClr val="bg1"/>
                </a:solidFill>
                <a:hlinkClick r:id="rId3"/>
              </a:rPr>
              <a:t>https://azure.microsoft.com/en-us/pricing/details/cognitive-services/</a:t>
            </a:r>
            <a:r>
              <a:rPr lang="en-US" sz="1500" dirty="0">
                <a:solidFill>
                  <a:schemeClr val="bg1"/>
                </a:solidFill>
              </a:rPr>
              <a:t> </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Documentation</a:t>
            </a:r>
          </a:p>
          <a:p>
            <a:pPr marL="448193" lvl="1" indent="0">
              <a:buSzPct val="120000"/>
              <a:buNone/>
            </a:pPr>
            <a:r>
              <a:rPr lang="en-US" sz="1500" dirty="0">
                <a:solidFill>
                  <a:schemeClr val="bg1"/>
                </a:solidFill>
                <a:hlinkClick r:id="rId4"/>
              </a:rPr>
              <a:t>https://www.microsoft.com/cognitive-services/en-us/computer-vision-api/documentation</a:t>
            </a:r>
            <a:r>
              <a:rPr lang="en-US" sz="1500" dirty="0">
                <a:solidFill>
                  <a:schemeClr val="bg1"/>
                </a:solidFill>
              </a:rPr>
              <a:t> </a:t>
            </a:r>
          </a:p>
          <a:p>
            <a:pPr marL="0" indent="0">
              <a:buSzPct val="120000"/>
              <a:buNone/>
            </a:pPr>
            <a:r>
              <a:rPr lang="en-US" sz="2400" dirty="0">
                <a:solidFill>
                  <a:schemeClr val="bg1"/>
                </a:solidFill>
                <a:latin typeface="Segoe UI Semibold" panose="020B0702040204020203" pitchFamily="34" charset="0"/>
                <a:cs typeface="Segoe UI Semibold" panose="020B0702040204020203" pitchFamily="34" charset="0"/>
              </a:rPr>
              <a:t>Demos</a:t>
            </a:r>
          </a:p>
          <a:p>
            <a:pPr lvl="0"/>
            <a:r>
              <a:rPr lang="en-US" sz="1500" dirty="0">
                <a:solidFill>
                  <a:schemeClr val="bg1"/>
                </a:solidFill>
              </a:rPr>
              <a:t>Kiosk Demonstration : </a:t>
            </a:r>
            <a:r>
              <a:rPr lang="en-US" sz="1500" dirty="0">
                <a:solidFill>
                  <a:schemeClr val="bg1"/>
                </a:solidFill>
                <a:hlinkClick r:id="rId5"/>
              </a:rPr>
              <a:t>https://aka.ms/kioskapp</a:t>
            </a:r>
            <a:endParaRPr lang="en-US" sz="1500" dirty="0">
              <a:solidFill>
                <a:schemeClr val="bg1"/>
              </a:solidFill>
            </a:endParaRPr>
          </a:p>
          <a:p>
            <a:pPr lvl="0"/>
            <a:r>
              <a:rPr lang="en-US" sz="1500" dirty="0">
                <a:solidFill>
                  <a:schemeClr val="bg1"/>
                </a:solidFill>
              </a:rPr>
              <a:t>Kiosk Script : </a:t>
            </a:r>
            <a:r>
              <a:rPr lang="en-US" sz="1500" dirty="0">
                <a:solidFill>
                  <a:schemeClr val="bg1"/>
                </a:solidFill>
                <a:hlinkClick r:id="rId6"/>
              </a:rPr>
              <a:t>https://aka.ms/kioskscript</a:t>
            </a:r>
            <a:r>
              <a:rPr lang="en-US" sz="1500" dirty="0">
                <a:solidFill>
                  <a:schemeClr val="bg1"/>
                </a:solidFill>
              </a:rPr>
              <a:t> </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Client SDKs</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500" b="0" i="0" u="none" strike="noStrike" kern="1200" cap="none" spc="0" normalizeH="0" baseline="0" noProof="0" dirty="0">
                <a:ln>
                  <a:noFill/>
                </a:ln>
                <a:solidFill>
                  <a:schemeClr val="bg1"/>
                </a:solidFill>
                <a:effectLst/>
                <a:uLnTx/>
                <a:uFillTx/>
                <a:latin typeface="+mn-lt"/>
                <a:ea typeface="+mn-ea"/>
                <a:cs typeface="+mn-cs"/>
                <a:hlinkClick r:id="rId7"/>
              </a:rPr>
              <a:t>https://github.com/Microsoft/ProjectOxford-ClientSDK</a:t>
            </a:r>
            <a:endParaRPr kumimoji="0" lang="en-US" sz="15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500" b="0" i="0" u="none" strike="noStrike" kern="1200" cap="none" spc="0" normalizeH="0" baseline="0" noProof="0" dirty="0">
                <a:ln>
                  <a:noFill/>
                </a:ln>
                <a:solidFill>
                  <a:schemeClr val="bg1"/>
                </a:solidFill>
                <a:effectLst/>
                <a:uLnTx/>
                <a:uFillTx/>
                <a:latin typeface="+mn-lt"/>
                <a:ea typeface="+mn-ea"/>
                <a:cs typeface="+mn-cs"/>
                <a:hlinkClick r:id="rId8"/>
              </a:rPr>
              <a:t>https://github.com/felixrieseberg/project-oxford</a:t>
            </a:r>
            <a:r>
              <a:rPr kumimoji="0" lang="en-US" sz="1500" b="0" i="0" u="none" strike="noStrike" kern="1200" cap="none" spc="0" normalizeH="0" baseline="0" noProof="0" dirty="0">
                <a:ln>
                  <a:noFill/>
                </a:ln>
                <a:solidFill>
                  <a:schemeClr val="bg1"/>
                </a:solidFill>
                <a:effectLst/>
                <a:uLnTx/>
                <a:uFillTx/>
                <a:latin typeface="+mn-lt"/>
                <a:ea typeface="+mn-ea"/>
                <a:cs typeface="+mn-cs"/>
              </a:rPr>
              <a:t> (</a:t>
            </a:r>
            <a:r>
              <a:rPr kumimoji="0" lang="en-US" sz="1500" b="0" i="0" u="none" strike="noStrike" kern="1200" cap="none" spc="0" normalizeH="0" baseline="0" noProof="0" dirty="0" err="1">
                <a:ln>
                  <a:noFill/>
                </a:ln>
                <a:solidFill>
                  <a:schemeClr val="bg1"/>
                </a:solidFill>
                <a:effectLst/>
                <a:uLnTx/>
                <a:uFillTx/>
                <a:latin typeface="+mn-lt"/>
                <a:ea typeface="+mn-ea"/>
                <a:cs typeface="+mn-cs"/>
              </a:rPr>
              <a:t>nodejs</a:t>
            </a:r>
            <a:r>
              <a:rPr kumimoji="0" lang="en-US" sz="1500" b="0" i="0" u="none" strike="noStrike" kern="1200" cap="none" spc="0" normalizeH="0" baseline="0" noProof="0" dirty="0">
                <a:ln>
                  <a:noFill/>
                </a:ln>
                <a:solidFill>
                  <a:schemeClr val="bg1"/>
                </a:solidFill>
                <a:effectLst/>
                <a:uLnTx/>
                <a:uFillTx/>
                <a:latin typeface="+mn-lt"/>
                <a:ea typeface="+mn-ea"/>
                <a:cs typeface="+mn-cs"/>
              </a:rPr>
              <a:t>)</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500" b="0" i="0" u="none" strike="noStrike" kern="1200" cap="none" spc="0" normalizeH="0" baseline="0" noProof="0" dirty="0">
                <a:ln>
                  <a:noFill/>
                </a:ln>
                <a:solidFill>
                  <a:schemeClr val="bg1"/>
                </a:solidFill>
                <a:effectLst/>
                <a:uLnTx/>
                <a:uFillTx/>
                <a:latin typeface="+mn-lt"/>
                <a:ea typeface="+mn-ea"/>
                <a:cs typeface="+mn-cs"/>
                <a:hlinkClick r:id="rId9"/>
              </a:rPr>
              <a:t>https://github.com/southwood/project-oxford-python</a:t>
            </a:r>
            <a:r>
              <a:rPr kumimoji="0" lang="en-US" sz="1500" b="0" i="0" u="none" strike="noStrike" kern="1200" cap="none" spc="0" normalizeH="0" baseline="0" noProof="0" dirty="0">
                <a:ln>
                  <a:noFill/>
                </a:ln>
                <a:solidFill>
                  <a:schemeClr val="bg1"/>
                </a:solidFill>
                <a:effectLst/>
                <a:uLnTx/>
                <a:uFillTx/>
                <a:latin typeface="+mn-lt"/>
                <a:ea typeface="+mn-ea"/>
                <a:cs typeface="+mn-cs"/>
              </a:rPr>
              <a:t> </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Example Code</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10"/>
              </a:rPr>
              <a:t>https://github.com/jsturtevant/happy-image-tester-django</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11"/>
              </a:rPr>
              <a:t>https://github.com/jsturtevant/happy-image-tester-nodejs</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0" marR="0" lvl="1" indent="0" algn="l" defTabSz="914400" rtl="0" eaLnBrk="1" fontAlgn="auto" latinLnBrk="0" hangingPunct="1">
              <a:lnSpc>
                <a:spcPct val="90000"/>
              </a:lnSpc>
              <a:spcBef>
                <a:spcPts val="980"/>
              </a:spcBef>
              <a:spcAft>
                <a:spcPts val="0"/>
              </a:spcAft>
              <a:buClrTx/>
              <a:buSzPct val="120000"/>
              <a:buFont typeface="Arial" panose="020B0604020202020204" pitchFamily="34" charset="0"/>
              <a:buNone/>
              <a:tabLst/>
              <a:defRPr/>
            </a:pPr>
            <a:r>
              <a:rPr kumimoji="0" lang="en-US"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Community</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12"/>
              </a:rPr>
              <a:t>https://stackoverflow.com/questions/tagged/microsoft-cognitive</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13"/>
              </a:rPr>
              <a:t>https://social.msdn.microsoft.com/forums/azure/en-US/home?forum=mlapi</a:t>
            </a:r>
            <a:r>
              <a:rPr kumimoji="0" lang="en-US" sz="1600" b="0" i="0" u="none" strike="noStrike" kern="1200" cap="none" spc="0" normalizeH="0" baseline="0" noProof="0" dirty="0">
                <a:ln>
                  <a:noFill/>
                </a:ln>
                <a:solidFill>
                  <a:schemeClr val="bg1"/>
                </a:solidFill>
                <a:effectLst/>
                <a:uLnTx/>
                <a:uFillTx/>
                <a:latin typeface="+mn-lt"/>
                <a:ea typeface="+mn-ea"/>
                <a:cs typeface="+mn-cs"/>
              </a:rPr>
              <a:t> </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14"/>
              </a:rPr>
              <a:t>https://cognitive.uservoice.com/</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5895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2084172"/>
            <a:ext cx="11653523" cy="1158793"/>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7058" b="0" i="0" u="none" strike="noStrike" kern="1200" cap="none" spc="-98" normalizeH="0" baseline="0" noProof="0" dirty="0">
                <a:ln w="3175">
                  <a:noFill/>
                </a:ln>
                <a:gradFill>
                  <a:gsLst>
                    <a:gs pos="0">
                      <a:schemeClr val="tx1"/>
                    </a:gs>
                    <a:gs pos="100000">
                      <a:schemeClr val="tx1"/>
                    </a:gs>
                  </a:gsLst>
                  <a:lin ang="5400000" scaled="0"/>
                </a:gradFill>
                <a:effectLst/>
                <a:uLnTx/>
                <a:uFillTx/>
                <a:latin typeface="+mj-lt"/>
                <a:ea typeface="+mn-ea"/>
                <a:cs typeface="Segoe UI" pitchFamily="34" charset="0"/>
              </a:rPr>
              <a:t>Q&amp;A</a:t>
            </a:r>
          </a:p>
        </p:txBody>
      </p:sp>
    </p:spTree>
    <p:extLst>
      <p:ext uri="{BB962C8B-B14F-4D97-AF65-F5344CB8AC3E}">
        <p14:creationId xmlns:p14="http://schemas.microsoft.com/office/powerpoint/2010/main" val="398390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77485" y="2122622"/>
            <a:ext cx="4413197" cy="3318518"/>
          </a:xfrm>
          <a:prstGeom prst="rect">
            <a:avLst/>
          </a:prstGeom>
        </p:spPr>
        <p:txBody>
          <a:bodyPr wrap="square">
            <a:spAutoFit/>
          </a:bodyPr>
          <a:lstStyle/>
          <a:p>
            <a:pPr defTabSz="896386">
              <a:spcAft>
                <a:spcPts val="1175"/>
              </a:spcAft>
            </a:pPr>
            <a:r>
              <a:rPr lang="en-US" altLang="en-US" sz="4400" kern="0" dirty="0">
                <a:solidFill>
                  <a:sysClr val="windowText" lastClr="000000"/>
                </a:solidFill>
                <a:latin typeface="+mj-lt"/>
              </a:rPr>
              <a:t> </a:t>
            </a:r>
            <a:br>
              <a:rPr lang="en-US" altLang="en-US" sz="4400" kern="0" dirty="0">
                <a:solidFill>
                  <a:sysClr val="windowText" lastClr="000000"/>
                </a:solidFill>
                <a:latin typeface="+mj-lt"/>
              </a:rPr>
            </a:br>
            <a:r>
              <a:rPr lang="en-US" altLang="en-US" sz="4400" kern="0" dirty="0">
                <a:solidFill>
                  <a:sysClr val="windowText" lastClr="000000"/>
                </a:solidFill>
                <a:latin typeface="+mj-lt"/>
              </a:rPr>
              <a:t>Cognitive </a:t>
            </a:r>
            <a:br>
              <a:rPr lang="en-US" altLang="en-US" sz="4400" kern="0" dirty="0">
                <a:solidFill>
                  <a:sysClr val="windowText" lastClr="000000"/>
                </a:solidFill>
                <a:latin typeface="+mj-lt"/>
              </a:rPr>
            </a:br>
            <a:r>
              <a:rPr lang="en-US" altLang="en-US" sz="4400" kern="0" dirty="0">
                <a:solidFill>
                  <a:sysClr val="windowText" lastClr="000000"/>
                </a:solidFill>
                <a:latin typeface="+mj-lt"/>
              </a:rPr>
              <a:t>Services</a:t>
            </a:r>
          </a:p>
          <a:p>
            <a:pPr defTabSz="896386">
              <a:spcAft>
                <a:spcPts val="1175"/>
              </a:spcAft>
            </a:pPr>
            <a:r>
              <a:rPr lang="en-US" sz="3200" kern="0" dirty="0">
                <a:solidFill>
                  <a:schemeClr val="tx2"/>
                </a:solidFill>
                <a:latin typeface="+mj-lt"/>
              </a:rPr>
              <a:t>Give your solutions </a:t>
            </a:r>
            <a:br>
              <a:rPr lang="en-US" sz="3200" kern="0" dirty="0">
                <a:solidFill>
                  <a:schemeClr val="tx2"/>
                </a:solidFill>
                <a:latin typeface="+mj-lt"/>
              </a:rPr>
            </a:br>
            <a:r>
              <a:rPr lang="en-US" sz="3200" kern="0" dirty="0">
                <a:solidFill>
                  <a:schemeClr val="tx2"/>
                </a:solidFill>
                <a:latin typeface="+mj-lt"/>
              </a:rPr>
              <a:t>a human side</a:t>
            </a:r>
          </a:p>
        </p:txBody>
      </p:sp>
      <p:sp>
        <p:nvSpPr>
          <p:cNvPr id="6" name="TextBox 5"/>
          <p:cNvSpPr txBox="1"/>
          <p:nvPr/>
        </p:nvSpPr>
        <p:spPr>
          <a:xfrm>
            <a:off x="6277847" y="949997"/>
            <a:ext cx="4571352" cy="990771"/>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Vision</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Computer Vision </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Emotion</a:t>
            </a:r>
            <a:r>
              <a:rPr lang="en-US" sz="1600" kern="0" dirty="0">
                <a:gradFill>
                  <a:gsLst>
                    <a:gs pos="2917">
                      <a:schemeClr val="bg1"/>
                    </a:gs>
                    <a:gs pos="30000">
                      <a:schemeClr val="bg1"/>
                    </a:gs>
                  </a:gsLst>
                  <a:lin ang="5400000" scaled="0"/>
                </a:gradFill>
              </a:rPr>
              <a:t> |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Face</a:t>
            </a:r>
            <a:r>
              <a:rPr lang="en-US" sz="1600" kern="0" dirty="0">
                <a:gradFill>
                  <a:gsLst>
                    <a:gs pos="2917">
                      <a:schemeClr val="bg1"/>
                    </a:gs>
                    <a:gs pos="30000">
                      <a:schemeClr val="bg1"/>
                    </a:gs>
                  </a:gsLst>
                  <a:lin ang="5400000" scaled="0"/>
                </a:gradFill>
              </a:rPr>
              <a:t> |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Video</a:t>
            </a:r>
          </a:p>
        </p:txBody>
      </p:sp>
      <p:sp>
        <p:nvSpPr>
          <p:cNvPr id="7" name="TextBox 6"/>
          <p:cNvSpPr txBox="1"/>
          <p:nvPr/>
        </p:nvSpPr>
        <p:spPr>
          <a:xfrm>
            <a:off x="6277847" y="2095262"/>
            <a:ext cx="4571352" cy="1241894"/>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Speech</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Custom Recognition </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Speaker Recognition Speech</a:t>
            </a:r>
          </a:p>
        </p:txBody>
      </p:sp>
      <p:sp>
        <p:nvSpPr>
          <p:cNvPr id="8" name="TextBox 7"/>
          <p:cNvSpPr txBox="1"/>
          <p:nvPr/>
        </p:nvSpPr>
        <p:spPr>
          <a:xfrm>
            <a:off x="6277848" y="3240524"/>
            <a:ext cx="5700593" cy="1223422"/>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Language</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Spell Check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Language Understanding </a:t>
            </a:r>
            <a:b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Linguistic Analysis</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Text Analytics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Web Language Model</a:t>
            </a:r>
          </a:p>
        </p:txBody>
      </p:sp>
      <p:sp>
        <p:nvSpPr>
          <p:cNvPr id="9" name="TextBox 8"/>
          <p:cNvSpPr txBox="1"/>
          <p:nvPr/>
        </p:nvSpPr>
        <p:spPr>
          <a:xfrm>
            <a:off x="6277847" y="4385789"/>
            <a:ext cx="4571352" cy="1241894"/>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Knowledge</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Academic Knowledge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Entity Linking Knowledge Exploration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Recommendations</a:t>
            </a:r>
          </a:p>
        </p:txBody>
      </p:sp>
      <p:sp>
        <p:nvSpPr>
          <p:cNvPr id="10" name="TextBox 9"/>
          <p:cNvSpPr txBox="1"/>
          <p:nvPr/>
        </p:nvSpPr>
        <p:spPr>
          <a:xfrm>
            <a:off x="6277848" y="5531050"/>
            <a:ext cx="5700593" cy="1241894"/>
          </a:xfrm>
          <a:prstGeom prst="rect">
            <a:avLst/>
          </a:prstGeom>
          <a:noFill/>
        </p:spPr>
        <p:txBody>
          <a:bodyPr wrap="square" lIns="182854" tIns="146284" rIns="91427"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Search</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Auto Suggest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Bing Image Search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Bing News Search Bing Video Search</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Bing Web Search</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9" name="Rectangle 18"/>
          <p:cNvSpPr/>
          <p:nvPr/>
        </p:nvSpPr>
        <p:spPr>
          <a:xfrm>
            <a:off x="5164823" y="302069"/>
            <a:ext cx="6316767" cy="525004"/>
          </a:xfrm>
          <a:prstGeom prst="rect">
            <a:avLst/>
          </a:prstGeom>
        </p:spPr>
        <p:txBody>
          <a:bodyPr wrap="none">
            <a:spAutoFit/>
          </a:bodyPr>
          <a:lstStyle/>
          <a:p>
            <a:pPr defTabSz="914225">
              <a:lnSpc>
                <a:spcPct val="90000"/>
              </a:lnSpc>
              <a:spcAft>
                <a:spcPts val="600"/>
              </a:spcAft>
            </a:pPr>
            <a:r>
              <a:rPr lang="en-US" sz="3137" kern="0" dirty="0">
                <a:gradFill>
                  <a:gsLst>
                    <a:gs pos="2917">
                      <a:srgbClr val="FFFFFF"/>
                    </a:gs>
                    <a:gs pos="30000">
                      <a:srgbClr val="FFFFFF"/>
                    </a:gs>
                  </a:gsLst>
                  <a:lin ang="5400000" scaled="0"/>
                </a:gradFill>
                <a:latin typeface="Segoe UI Light"/>
              </a:rPr>
              <a:t>Microsoft Cognitive Services preview</a:t>
            </a:r>
          </a:p>
        </p:txBody>
      </p:sp>
    </p:spTree>
    <p:extLst>
      <p:ext uri="{BB962C8B-B14F-4D97-AF65-F5344CB8AC3E}">
        <p14:creationId xmlns:p14="http://schemas.microsoft.com/office/powerpoint/2010/main" val="85236653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69240" y="5805350"/>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chemeClr val="bg1"/>
                </a:solidFill>
                <a:effectLst/>
                <a:uLnTx/>
                <a:uFillTx/>
                <a:cs typeface="Segoe UI" pitchFamily="34" charset="0"/>
              </a:rPr>
              <a:t>© 2016 Microsoft Corporation. All rights reserved.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671732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96220920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t>Cognitive services</a:t>
            </a:r>
          </a:p>
        </p:txBody>
      </p:sp>
      <p:sp>
        <p:nvSpPr>
          <p:cNvPr id="3" name="Text Placeholder 2"/>
          <p:cNvSpPr>
            <a:spLocks noGrp="1"/>
          </p:cNvSpPr>
          <p:nvPr>
            <p:ph type="body" sz="quarter" idx="4294967295"/>
          </p:nvPr>
        </p:nvSpPr>
        <p:spPr>
          <a:xfrm>
            <a:off x="269241" y="1187939"/>
            <a:ext cx="6274973" cy="1647426"/>
          </a:xfrm>
        </p:spPr>
        <p:txBody>
          <a:bodyPr/>
          <a:lstStyle/>
          <a:p>
            <a:pPr marL="169629" indent="-169629">
              <a:spcBef>
                <a:spcPct val="0"/>
              </a:spcBef>
              <a:spcAft>
                <a:spcPts val="588"/>
              </a:spcAft>
              <a:buNone/>
            </a:pPr>
            <a:r>
              <a:rPr lang="en-US" sz="3529" dirty="0">
                <a:solidFill>
                  <a:schemeClr val="tx1"/>
                </a:solidFill>
              </a:rPr>
              <a:t>“Enable your apps to see, hear, interpret, and interact in more human ways.” </a:t>
            </a:r>
          </a:p>
        </p:txBody>
      </p:sp>
      <p:sp>
        <p:nvSpPr>
          <p:cNvPr id="83" name="Freeform 389"/>
          <p:cNvSpPr>
            <a:spLocks noEditPoints="1"/>
          </p:cNvSpPr>
          <p:nvPr/>
        </p:nvSpPr>
        <p:spPr bwMode="auto">
          <a:xfrm>
            <a:off x="10021335" y="316179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0" tIns="44781" rIns="89560" bIns="44781" numCol="1" anchor="t" anchorCtr="0" compatLnSpc="1">
            <a:prstTxWarp prst="textNoShape">
              <a:avLst/>
            </a:prstTxWarp>
          </a:bodyPr>
          <a:lstStyle/>
          <a:p>
            <a:pPr marL="0" marR="0" lvl="0" indent="0" defTabSz="895468" eaLnBrk="1" fontAlgn="auto"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FFFFFF"/>
              </a:solidFill>
              <a:effectLst/>
              <a:uLnTx/>
              <a:uFillTx/>
              <a:latin typeface="Segoe UI"/>
            </a:endParaRPr>
          </a:p>
        </p:txBody>
      </p:sp>
      <p:grpSp>
        <p:nvGrpSpPr>
          <p:cNvPr id="15" name="Group 14"/>
          <p:cNvGrpSpPr/>
          <p:nvPr/>
        </p:nvGrpSpPr>
        <p:grpSpPr>
          <a:xfrm>
            <a:off x="9531238" y="2981933"/>
            <a:ext cx="2398035" cy="1115513"/>
            <a:chOff x="9711620" y="4710417"/>
            <a:chExt cx="2448377" cy="1138928"/>
          </a:xfrm>
        </p:grpSpPr>
        <p:sp>
          <p:nvSpPr>
            <p:cNvPr id="25" name="Search"/>
            <p:cNvSpPr/>
            <p:nvPr/>
          </p:nvSpPr>
          <p:spPr>
            <a:xfrm>
              <a:off x="9711620" y="4710417"/>
              <a:ext cx="2448377" cy="701496"/>
            </a:xfrm>
            <a:custGeom>
              <a:avLst/>
              <a:gdLst>
                <a:gd name="connsiteX0" fmla="*/ 0 w 2468880"/>
                <a:gd name="connsiteY0" fmla="*/ 701496 h 701496"/>
                <a:gd name="connsiteX1" fmla="*/ 175374 w 2468880"/>
                <a:gd name="connsiteY1" fmla="*/ 0 h 701496"/>
                <a:gd name="connsiteX2" fmla="*/ 2468880 w 2468880"/>
                <a:gd name="connsiteY2" fmla="*/ 0 h 701496"/>
                <a:gd name="connsiteX3" fmla="*/ 2293506 w 2468880"/>
                <a:gd name="connsiteY3" fmla="*/ 701496 h 701496"/>
                <a:gd name="connsiteX4" fmla="*/ 0 w 2468880"/>
                <a:gd name="connsiteY4" fmla="*/ 701496 h 701496"/>
                <a:gd name="connsiteX0" fmla="*/ 0 w 2293506"/>
                <a:gd name="connsiteY0" fmla="*/ 701496 h 701496"/>
                <a:gd name="connsiteX1" fmla="*/ 175374 w 2293506"/>
                <a:gd name="connsiteY1" fmla="*/ 0 h 701496"/>
                <a:gd name="connsiteX2" fmla="*/ 2271236 w 2293506"/>
                <a:gd name="connsiteY2" fmla="*/ 2382 h 701496"/>
                <a:gd name="connsiteX3" fmla="*/ 2293506 w 2293506"/>
                <a:gd name="connsiteY3" fmla="*/ 701496 h 701496"/>
                <a:gd name="connsiteX4" fmla="*/ 0 w 2293506"/>
                <a:gd name="connsiteY4" fmla="*/ 701496 h 701496"/>
                <a:gd name="connsiteX0" fmla="*/ 0 w 2271236"/>
                <a:gd name="connsiteY0" fmla="*/ 701496 h 701496"/>
                <a:gd name="connsiteX1" fmla="*/ 175374 w 2271236"/>
                <a:gd name="connsiteY1" fmla="*/ 0 h 701496"/>
                <a:gd name="connsiteX2" fmla="*/ 2271236 w 2271236"/>
                <a:gd name="connsiteY2" fmla="*/ 2382 h 701496"/>
                <a:gd name="connsiteX3" fmla="*/ 2269693 w 2271236"/>
                <a:gd name="connsiteY3" fmla="*/ 701496 h 701496"/>
                <a:gd name="connsiteX4" fmla="*/ 0 w 2271236"/>
                <a:gd name="connsiteY4" fmla="*/ 701496 h 701496"/>
                <a:gd name="connsiteX0" fmla="*/ 0 w 2447449"/>
                <a:gd name="connsiteY0" fmla="*/ 701496 h 701496"/>
                <a:gd name="connsiteX1" fmla="*/ 175374 w 2447449"/>
                <a:gd name="connsiteY1" fmla="*/ 0 h 701496"/>
                <a:gd name="connsiteX2" fmla="*/ 2447449 w 2447449"/>
                <a:gd name="connsiteY2" fmla="*/ 1 h 701496"/>
                <a:gd name="connsiteX3" fmla="*/ 2269693 w 2447449"/>
                <a:gd name="connsiteY3" fmla="*/ 701496 h 701496"/>
                <a:gd name="connsiteX4" fmla="*/ 0 w 2447449"/>
                <a:gd name="connsiteY4" fmla="*/ 701496 h 701496"/>
                <a:gd name="connsiteX0" fmla="*/ 0 w 2453077"/>
                <a:gd name="connsiteY0" fmla="*/ 701496 h 701496"/>
                <a:gd name="connsiteX1" fmla="*/ 175374 w 2453077"/>
                <a:gd name="connsiteY1" fmla="*/ 0 h 701496"/>
                <a:gd name="connsiteX2" fmla="*/ 2447449 w 2453077"/>
                <a:gd name="connsiteY2" fmla="*/ 1 h 701496"/>
                <a:gd name="connsiteX3" fmla="*/ 2453049 w 2453077"/>
                <a:gd name="connsiteY3" fmla="*/ 699115 h 701496"/>
                <a:gd name="connsiteX4" fmla="*/ 0 w 2453077"/>
                <a:gd name="connsiteY4" fmla="*/ 701496 h 701496"/>
                <a:gd name="connsiteX0" fmla="*/ 0 w 2448377"/>
                <a:gd name="connsiteY0" fmla="*/ 701496 h 701496"/>
                <a:gd name="connsiteX1" fmla="*/ 175374 w 2448377"/>
                <a:gd name="connsiteY1" fmla="*/ 0 h 701496"/>
                <a:gd name="connsiteX2" fmla="*/ 2447449 w 2448377"/>
                <a:gd name="connsiteY2" fmla="*/ 1 h 701496"/>
                <a:gd name="connsiteX3" fmla="*/ 2448287 w 2448377"/>
                <a:gd name="connsiteY3" fmla="*/ 699115 h 701496"/>
                <a:gd name="connsiteX4" fmla="*/ 0 w 2448377"/>
                <a:gd name="connsiteY4" fmla="*/ 701496 h 7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377" h="701496">
                  <a:moveTo>
                    <a:pt x="0" y="701496"/>
                  </a:moveTo>
                  <a:lnTo>
                    <a:pt x="175374" y="0"/>
                  </a:lnTo>
                  <a:lnTo>
                    <a:pt x="2447449" y="1"/>
                  </a:lnTo>
                  <a:cubicBezTo>
                    <a:pt x="2446935" y="233039"/>
                    <a:pt x="2448801" y="466077"/>
                    <a:pt x="2448287" y="699115"/>
                  </a:cubicBezTo>
                  <a:lnTo>
                    <a:pt x="0" y="701496"/>
                  </a:lnTo>
                  <a:close/>
                </a:path>
              </a:pathLst>
            </a:cu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Search</a:t>
              </a:r>
            </a:p>
          </p:txBody>
        </p:sp>
        <p:grpSp>
          <p:nvGrpSpPr>
            <p:cNvPr id="75" name="Group 74"/>
            <p:cNvGrpSpPr/>
            <p:nvPr/>
          </p:nvGrpSpPr>
          <p:grpSpPr>
            <a:xfrm>
              <a:off x="10005568" y="4934550"/>
              <a:ext cx="418097" cy="914795"/>
              <a:chOff x="5204218" y="3260678"/>
              <a:chExt cx="899625" cy="1968378"/>
            </a:xfrm>
          </p:grpSpPr>
          <p:sp>
            <p:nvSpPr>
              <p:cNvPr id="76" name="Oval 5"/>
              <p:cNvSpPr>
                <a:spLocks noChangeArrowheads="1"/>
              </p:cNvSpPr>
              <p:nvPr/>
            </p:nvSpPr>
            <p:spPr bwMode="auto">
              <a:xfrm>
                <a:off x="5346890" y="3260678"/>
                <a:ext cx="473389" cy="452276"/>
              </a:xfrm>
              <a:prstGeom prst="ellipse">
                <a:avLst/>
              </a:prstGeom>
              <a:solidFill>
                <a:srgbClr val="FFFFFF"/>
              </a:solidFill>
              <a:ln>
                <a:noFill/>
              </a:ln>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sp>
            <p:nvSpPr>
              <p:cNvPr id="77" name="Freeform 6"/>
              <p:cNvSpPr>
                <a:spLocks/>
              </p:cNvSpPr>
              <p:nvPr/>
            </p:nvSpPr>
            <p:spPr bwMode="auto">
              <a:xfrm>
                <a:off x="5204218" y="3630278"/>
                <a:ext cx="240360" cy="21135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FFFFFF"/>
              </a:solidFill>
              <a:ln>
                <a:noFill/>
              </a:ln>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cxnSp>
            <p:nvCxnSpPr>
              <p:cNvPr id="96" name="Straight Connector 95"/>
              <p:cNvCxnSpPr/>
              <p:nvPr/>
            </p:nvCxnSpPr>
            <p:spPr>
              <a:xfrm rot="5400000" flipV="1">
                <a:off x="6065671" y="5190884"/>
                <a:ext cx="0" cy="76344"/>
              </a:xfrm>
              <a:prstGeom prst="line">
                <a:avLst/>
              </a:prstGeom>
              <a:noFill/>
              <a:ln w="22225" cap="flat" cmpd="sng" algn="ctr">
                <a:solidFill>
                  <a:srgbClr val="FFFFFF"/>
                </a:solidFill>
                <a:prstDash val="solid"/>
                <a:headEnd type="none"/>
                <a:tailEnd type="none"/>
              </a:ln>
              <a:effectLst/>
            </p:spPr>
          </p:cxnSp>
        </p:grpSp>
      </p:grpSp>
      <p:grpSp>
        <p:nvGrpSpPr>
          <p:cNvPr id="14" name="Group 13"/>
          <p:cNvGrpSpPr/>
          <p:nvPr/>
        </p:nvGrpSpPr>
        <p:grpSpPr>
          <a:xfrm>
            <a:off x="7218431" y="2981932"/>
            <a:ext cx="2418117" cy="687074"/>
            <a:chOff x="7350262" y="4710417"/>
            <a:chExt cx="2468880" cy="701496"/>
          </a:xfrm>
        </p:grpSpPr>
        <p:sp>
          <p:nvSpPr>
            <p:cNvPr id="19" name="Knowledge"/>
            <p:cNvSpPr/>
            <p:nvPr/>
          </p:nvSpPr>
          <p:spPr>
            <a:xfrm>
              <a:off x="7350262" y="4710417"/>
              <a:ext cx="2468880" cy="701496"/>
            </a:xfrm>
            <a:prstGeom prst="parallelogram">
              <a:avLst/>
            </a:pr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Knowledge</a:t>
              </a:r>
            </a:p>
          </p:txBody>
        </p:sp>
        <p:sp>
          <p:nvSpPr>
            <p:cNvPr id="111" name="Freeform 5"/>
            <p:cNvSpPr>
              <a:spLocks/>
            </p:cNvSpPr>
            <p:nvPr/>
          </p:nvSpPr>
          <p:spPr bwMode="auto">
            <a:xfrm>
              <a:off x="7577134" y="4928702"/>
              <a:ext cx="271161" cy="272330"/>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ndParaRPr>
            </a:p>
          </p:txBody>
        </p:sp>
      </p:grpSp>
      <p:grpSp>
        <p:nvGrpSpPr>
          <p:cNvPr id="12" name="Group 11"/>
          <p:cNvGrpSpPr/>
          <p:nvPr/>
        </p:nvGrpSpPr>
        <p:grpSpPr>
          <a:xfrm>
            <a:off x="4905629" y="2981932"/>
            <a:ext cx="2418117" cy="687074"/>
            <a:chOff x="4988906" y="4710417"/>
            <a:chExt cx="2468880" cy="701496"/>
          </a:xfrm>
        </p:grpSpPr>
        <p:sp>
          <p:nvSpPr>
            <p:cNvPr id="22" name="Language"/>
            <p:cNvSpPr/>
            <p:nvPr/>
          </p:nvSpPr>
          <p:spPr>
            <a:xfrm>
              <a:off x="4988906" y="4710417"/>
              <a:ext cx="2468880" cy="701496"/>
            </a:xfrm>
            <a:prstGeom prst="parallelogram">
              <a:avLst/>
            </a:pr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Language</a:t>
              </a:r>
            </a:p>
          </p:txBody>
        </p:sp>
        <p:sp>
          <p:nvSpPr>
            <p:cNvPr id="118" name="Freeform 5"/>
            <p:cNvSpPr>
              <a:spLocks/>
            </p:cNvSpPr>
            <p:nvPr/>
          </p:nvSpPr>
          <p:spPr bwMode="auto">
            <a:xfrm>
              <a:off x="5300791" y="4939245"/>
              <a:ext cx="206716" cy="243838"/>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grpSp>
      <p:grpSp>
        <p:nvGrpSpPr>
          <p:cNvPr id="11" name="Group 10"/>
          <p:cNvGrpSpPr/>
          <p:nvPr/>
        </p:nvGrpSpPr>
        <p:grpSpPr>
          <a:xfrm>
            <a:off x="2592824" y="2981932"/>
            <a:ext cx="2418117" cy="687074"/>
            <a:chOff x="2627550" y="4710417"/>
            <a:chExt cx="2468880" cy="701496"/>
          </a:xfrm>
        </p:grpSpPr>
        <p:sp>
          <p:nvSpPr>
            <p:cNvPr id="13" name="Speech"/>
            <p:cNvSpPr/>
            <p:nvPr/>
          </p:nvSpPr>
          <p:spPr>
            <a:xfrm>
              <a:off x="2627550" y="4710417"/>
              <a:ext cx="2468880" cy="701496"/>
            </a:xfrm>
            <a:prstGeom prst="parallelogram">
              <a:avLst/>
            </a:pr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Speech</a:t>
              </a:r>
            </a:p>
          </p:txBody>
        </p:sp>
        <p:sp>
          <p:nvSpPr>
            <p:cNvPr id="128" name="Freeform 5"/>
            <p:cNvSpPr>
              <a:spLocks/>
            </p:cNvSpPr>
            <p:nvPr/>
          </p:nvSpPr>
          <p:spPr bwMode="auto">
            <a:xfrm>
              <a:off x="2944572" y="4947237"/>
              <a:ext cx="274826" cy="256459"/>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grpSp>
      <p:grpSp>
        <p:nvGrpSpPr>
          <p:cNvPr id="10" name="Group 9"/>
          <p:cNvGrpSpPr/>
          <p:nvPr/>
        </p:nvGrpSpPr>
        <p:grpSpPr>
          <a:xfrm>
            <a:off x="289351" y="2980789"/>
            <a:ext cx="2408788" cy="687029"/>
            <a:chOff x="275719" y="4709250"/>
            <a:chExt cx="2459355" cy="701450"/>
          </a:xfrm>
        </p:grpSpPr>
        <p:sp>
          <p:nvSpPr>
            <p:cNvPr id="16" name="Vision"/>
            <p:cNvSpPr/>
            <p:nvPr/>
          </p:nvSpPr>
          <p:spPr>
            <a:xfrm>
              <a:off x="275719" y="4709250"/>
              <a:ext cx="2459355" cy="701450"/>
            </a:xfrm>
            <a:custGeom>
              <a:avLst/>
              <a:gdLst>
                <a:gd name="connsiteX0" fmla="*/ 0 w 2468880"/>
                <a:gd name="connsiteY0" fmla="*/ 699069 h 699069"/>
                <a:gd name="connsiteX1" fmla="*/ 174767 w 2468880"/>
                <a:gd name="connsiteY1" fmla="*/ 0 h 699069"/>
                <a:gd name="connsiteX2" fmla="*/ 2468880 w 2468880"/>
                <a:gd name="connsiteY2" fmla="*/ 0 h 699069"/>
                <a:gd name="connsiteX3" fmla="*/ 2294113 w 2468880"/>
                <a:gd name="connsiteY3" fmla="*/ 699069 h 699069"/>
                <a:gd name="connsiteX4" fmla="*/ 0 w 2468880"/>
                <a:gd name="connsiteY4" fmla="*/ 699069 h 699069"/>
                <a:gd name="connsiteX0" fmla="*/ 13352 w 2294113"/>
                <a:gd name="connsiteY0" fmla="*/ 696687 h 699069"/>
                <a:gd name="connsiteX1" fmla="*/ 0 w 2294113"/>
                <a:gd name="connsiteY1" fmla="*/ 0 h 699069"/>
                <a:gd name="connsiteX2" fmla="*/ 2294113 w 2294113"/>
                <a:gd name="connsiteY2" fmla="*/ 0 h 699069"/>
                <a:gd name="connsiteX3" fmla="*/ 2119346 w 2294113"/>
                <a:gd name="connsiteY3" fmla="*/ 699069 h 699069"/>
                <a:gd name="connsiteX4" fmla="*/ 13352 w 2294113"/>
                <a:gd name="connsiteY4" fmla="*/ 696687 h 699069"/>
                <a:gd name="connsiteX0" fmla="*/ 0 w 2280761"/>
                <a:gd name="connsiteY0" fmla="*/ 699068 h 701450"/>
                <a:gd name="connsiteX1" fmla="*/ 3317 w 2280761"/>
                <a:gd name="connsiteY1" fmla="*/ 0 h 701450"/>
                <a:gd name="connsiteX2" fmla="*/ 2280761 w 2280761"/>
                <a:gd name="connsiteY2" fmla="*/ 2381 h 701450"/>
                <a:gd name="connsiteX3" fmla="*/ 2105994 w 2280761"/>
                <a:gd name="connsiteY3" fmla="*/ 701450 h 701450"/>
                <a:gd name="connsiteX4" fmla="*/ 0 w 2280761"/>
                <a:gd name="connsiteY4" fmla="*/ 699068 h 701450"/>
                <a:gd name="connsiteX0" fmla="*/ 0 w 2459355"/>
                <a:gd name="connsiteY0" fmla="*/ 699068 h 701450"/>
                <a:gd name="connsiteX1" fmla="*/ 181911 w 2459355"/>
                <a:gd name="connsiteY1" fmla="*/ 0 h 701450"/>
                <a:gd name="connsiteX2" fmla="*/ 2459355 w 2459355"/>
                <a:gd name="connsiteY2" fmla="*/ 2381 h 701450"/>
                <a:gd name="connsiteX3" fmla="*/ 2284588 w 2459355"/>
                <a:gd name="connsiteY3" fmla="*/ 701450 h 701450"/>
                <a:gd name="connsiteX4" fmla="*/ 0 w 2459355"/>
                <a:gd name="connsiteY4" fmla="*/ 699068 h 701450"/>
                <a:gd name="connsiteX0" fmla="*/ 0 w 2459355"/>
                <a:gd name="connsiteY0" fmla="*/ 699068 h 701450"/>
                <a:gd name="connsiteX1" fmla="*/ 936 w 2459355"/>
                <a:gd name="connsiteY1" fmla="*/ 0 h 701450"/>
                <a:gd name="connsiteX2" fmla="*/ 2459355 w 2459355"/>
                <a:gd name="connsiteY2" fmla="*/ 2381 h 701450"/>
                <a:gd name="connsiteX3" fmla="*/ 2284588 w 2459355"/>
                <a:gd name="connsiteY3" fmla="*/ 701450 h 701450"/>
                <a:gd name="connsiteX4" fmla="*/ 0 w 2459355"/>
                <a:gd name="connsiteY4" fmla="*/ 699068 h 70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55" h="701450">
                  <a:moveTo>
                    <a:pt x="0" y="699068"/>
                  </a:moveTo>
                  <a:cubicBezTo>
                    <a:pt x="1106" y="466045"/>
                    <a:pt x="-170" y="233023"/>
                    <a:pt x="936" y="0"/>
                  </a:cubicBezTo>
                  <a:lnTo>
                    <a:pt x="2459355" y="2381"/>
                  </a:lnTo>
                  <a:lnTo>
                    <a:pt x="2284588" y="701450"/>
                  </a:lnTo>
                  <a:lnTo>
                    <a:pt x="0" y="699068"/>
                  </a:lnTo>
                  <a:close/>
                </a:path>
              </a:pathLst>
            </a:cu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Vision</a:t>
              </a:r>
            </a:p>
          </p:txBody>
        </p:sp>
        <p:pic>
          <p:nvPicPr>
            <p:cNvPr id="134" name="Picture 13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462" y="4955781"/>
              <a:ext cx="333092" cy="208388"/>
            </a:xfrm>
            <a:prstGeom prst="rect">
              <a:avLst/>
            </a:prstGeom>
          </p:spPr>
        </p:pic>
      </p:grpSp>
    </p:spTree>
    <p:extLst>
      <p:ext uri="{BB962C8B-B14F-4D97-AF65-F5344CB8AC3E}">
        <p14:creationId xmlns:p14="http://schemas.microsoft.com/office/powerpoint/2010/main" val="119889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2.76232E-6 3.49977E-6 L 0.03677 3.49977E-6 " pathEditMode="relative" rAng="0" ptsTypes="AA">
                                      <p:cBhvr>
                                        <p:cTn id="9" dur="500" spd="-100000" fill="hold"/>
                                        <p:tgtEl>
                                          <p:spTgt spid="10"/>
                                        </p:tgtEl>
                                        <p:attrNameLst>
                                          <p:attrName>ppt_x</p:attrName>
                                          <p:attrName>ppt_y</p:attrName>
                                        </p:attrNameLst>
                                      </p:cBhvr>
                                      <p:rCtr x="1838" y="0"/>
                                    </p:animMotion>
                                  </p:childTnLst>
                                </p:cTn>
                              </p:par>
                              <p:par>
                                <p:cTn id="10" presetID="10" presetClass="entr" presetSubtype="0" fill="hold" nodeType="withEffect">
                                  <p:stCondLst>
                                    <p:cond delay="2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200"/>
                                  </p:stCondLst>
                                  <p:childTnLst>
                                    <p:animMotion origin="layout" path="M 4.19964E-6 -3.46346E-6 L 0.03676 -3.46346E-6 " pathEditMode="relative" rAng="0" ptsTypes="AA">
                                      <p:cBhvr>
                                        <p:cTn id="14" dur="500" spd="-100000" fill="hold"/>
                                        <p:tgtEl>
                                          <p:spTgt spid="11"/>
                                        </p:tgtEl>
                                        <p:attrNameLst>
                                          <p:attrName>ppt_x</p:attrName>
                                          <p:attrName>ppt_y</p:attrName>
                                        </p:attrNameLst>
                                      </p:cBhvr>
                                      <p:rCtr x="1838" y="0"/>
                                    </p:animMotion>
                                  </p:childTnLst>
                                </p:cTn>
                              </p:par>
                              <p:par>
                                <p:cTn id="15" presetID="10" presetClass="entr" presetSubtype="0" fill="hold" nodeType="withEffect">
                                  <p:stCondLst>
                                    <p:cond delay="4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nodeType="withEffect">
                                  <p:stCondLst>
                                    <p:cond delay="400"/>
                                  </p:stCondLst>
                                  <p:childTnLst>
                                    <p:animMotion origin="layout" path="M -1.78453E-6 -3.46346E-6 L 0.03676 -3.46346E-6 " pathEditMode="relative" rAng="0" ptsTypes="AA">
                                      <p:cBhvr>
                                        <p:cTn id="19" dur="500" spd="-100000" fill="hold"/>
                                        <p:tgtEl>
                                          <p:spTgt spid="12"/>
                                        </p:tgtEl>
                                        <p:attrNameLst>
                                          <p:attrName>ppt_x</p:attrName>
                                          <p:attrName>ppt_y</p:attrName>
                                        </p:attrNameLst>
                                      </p:cBhvr>
                                      <p:rCtr x="1838" y="0"/>
                                    </p:animMotion>
                                  </p:childTnLst>
                                </p:cTn>
                              </p:par>
                              <p:par>
                                <p:cTn id="20" presetID="10"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600"/>
                                  </p:stCondLst>
                                  <p:childTnLst>
                                    <p:animMotion origin="layout" path="M 2.2313E-6 -3.46346E-6 L 0.03676 -3.46346E-6 " pathEditMode="relative" rAng="0" ptsTypes="AA">
                                      <p:cBhvr>
                                        <p:cTn id="24" dur="500" spd="-100000" fill="hold"/>
                                        <p:tgtEl>
                                          <p:spTgt spid="14"/>
                                        </p:tgtEl>
                                        <p:attrNameLst>
                                          <p:attrName>ppt_x</p:attrName>
                                          <p:attrName>ppt_y</p:attrName>
                                        </p:attrNameLst>
                                      </p:cBhvr>
                                      <p:rCtr x="1838" y="0"/>
                                    </p:animMotion>
                                  </p:childTnLst>
                                </p:cTn>
                              </p:par>
                              <p:par>
                                <p:cTn id="25" presetID="10" presetClass="entr" presetSubtype="0" fill="hold" nodeType="withEffect">
                                  <p:stCondLst>
                                    <p:cond delay="8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nodeType="withEffect">
                                  <p:stCondLst>
                                    <p:cond delay="800"/>
                                  </p:stCondLst>
                                  <p:childTnLst>
                                    <p:animMotion origin="layout" path="M -2.11897E-7 -4.38947E-6 L 0.03676 -4.38947E-6 " pathEditMode="relative" rAng="0" ptsTypes="AA">
                                      <p:cBhvr>
                                        <p:cTn id="29" dur="500" spd="-100000" fill="hold"/>
                                        <p:tgtEl>
                                          <p:spTgt spid="15"/>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9351" y="2980788"/>
            <a:ext cx="11639922" cy="1116657"/>
            <a:chOff x="295152" y="3040063"/>
            <a:chExt cx="11873327" cy="1139048"/>
          </a:xfrm>
        </p:grpSpPr>
        <p:grpSp>
          <p:nvGrpSpPr>
            <p:cNvPr id="83" name="Group 82"/>
            <p:cNvGrpSpPr/>
            <p:nvPr/>
          </p:nvGrpSpPr>
          <p:grpSpPr>
            <a:xfrm>
              <a:off x="9722358" y="3041230"/>
              <a:ext cx="2446121" cy="1137881"/>
              <a:chOff x="9711620" y="4710417"/>
              <a:chExt cx="2448377" cy="1138928"/>
            </a:xfrm>
          </p:grpSpPr>
          <p:sp>
            <p:nvSpPr>
              <p:cNvPr id="84" name="Search"/>
              <p:cNvSpPr/>
              <p:nvPr/>
            </p:nvSpPr>
            <p:spPr>
              <a:xfrm>
                <a:off x="9711620" y="4710417"/>
                <a:ext cx="2448377" cy="701496"/>
              </a:xfrm>
              <a:custGeom>
                <a:avLst/>
                <a:gdLst>
                  <a:gd name="connsiteX0" fmla="*/ 0 w 2468880"/>
                  <a:gd name="connsiteY0" fmla="*/ 701496 h 701496"/>
                  <a:gd name="connsiteX1" fmla="*/ 175374 w 2468880"/>
                  <a:gd name="connsiteY1" fmla="*/ 0 h 701496"/>
                  <a:gd name="connsiteX2" fmla="*/ 2468880 w 2468880"/>
                  <a:gd name="connsiteY2" fmla="*/ 0 h 701496"/>
                  <a:gd name="connsiteX3" fmla="*/ 2293506 w 2468880"/>
                  <a:gd name="connsiteY3" fmla="*/ 701496 h 701496"/>
                  <a:gd name="connsiteX4" fmla="*/ 0 w 2468880"/>
                  <a:gd name="connsiteY4" fmla="*/ 701496 h 701496"/>
                  <a:gd name="connsiteX0" fmla="*/ 0 w 2293506"/>
                  <a:gd name="connsiteY0" fmla="*/ 701496 h 701496"/>
                  <a:gd name="connsiteX1" fmla="*/ 175374 w 2293506"/>
                  <a:gd name="connsiteY1" fmla="*/ 0 h 701496"/>
                  <a:gd name="connsiteX2" fmla="*/ 2271236 w 2293506"/>
                  <a:gd name="connsiteY2" fmla="*/ 2382 h 701496"/>
                  <a:gd name="connsiteX3" fmla="*/ 2293506 w 2293506"/>
                  <a:gd name="connsiteY3" fmla="*/ 701496 h 701496"/>
                  <a:gd name="connsiteX4" fmla="*/ 0 w 2293506"/>
                  <a:gd name="connsiteY4" fmla="*/ 701496 h 701496"/>
                  <a:gd name="connsiteX0" fmla="*/ 0 w 2271236"/>
                  <a:gd name="connsiteY0" fmla="*/ 701496 h 701496"/>
                  <a:gd name="connsiteX1" fmla="*/ 175374 w 2271236"/>
                  <a:gd name="connsiteY1" fmla="*/ 0 h 701496"/>
                  <a:gd name="connsiteX2" fmla="*/ 2271236 w 2271236"/>
                  <a:gd name="connsiteY2" fmla="*/ 2382 h 701496"/>
                  <a:gd name="connsiteX3" fmla="*/ 2269693 w 2271236"/>
                  <a:gd name="connsiteY3" fmla="*/ 701496 h 701496"/>
                  <a:gd name="connsiteX4" fmla="*/ 0 w 2271236"/>
                  <a:gd name="connsiteY4" fmla="*/ 701496 h 701496"/>
                  <a:gd name="connsiteX0" fmla="*/ 0 w 2447449"/>
                  <a:gd name="connsiteY0" fmla="*/ 701496 h 701496"/>
                  <a:gd name="connsiteX1" fmla="*/ 175374 w 2447449"/>
                  <a:gd name="connsiteY1" fmla="*/ 0 h 701496"/>
                  <a:gd name="connsiteX2" fmla="*/ 2447449 w 2447449"/>
                  <a:gd name="connsiteY2" fmla="*/ 1 h 701496"/>
                  <a:gd name="connsiteX3" fmla="*/ 2269693 w 2447449"/>
                  <a:gd name="connsiteY3" fmla="*/ 701496 h 701496"/>
                  <a:gd name="connsiteX4" fmla="*/ 0 w 2447449"/>
                  <a:gd name="connsiteY4" fmla="*/ 701496 h 701496"/>
                  <a:gd name="connsiteX0" fmla="*/ 0 w 2453077"/>
                  <a:gd name="connsiteY0" fmla="*/ 701496 h 701496"/>
                  <a:gd name="connsiteX1" fmla="*/ 175374 w 2453077"/>
                  <a:gd name="connsiteY1" fmla="*/ 0 h 701496"/>
                  <a:gd name="connsiteX2" fmla="*/ 2447449 w 2453077"/>
                  <a:gd name="connsiteY2" fmla="*/ 1 h 701496"/>
                  <a:gd name="connsiteX3" fmla="*/ 2453049 w 2453077"/>
                  <a:gd name="connsiteY3" fmla="*/ 699115 h 701496"/>
                  <a:gd name="connsiteX4" fmla="*/ 0 w 2453077"/>
                  <a:gd name="connsiteY4" fmla="*/ 701496 h 701496"/>
                  <a:gd name="connsiteX0" fmla="*/ 0 w 2448377"/>
                  <a:gd name="connsiteY0" fmla="*/ 701496 h 701496"/>
                  <a:gd name="connsiteX1" fmla="*/ 175374 w 2448377"/>
                  <a:gd name="connsiteY1" fmla="*/ 0 h 701496"/>
                  <a:gd name="connsiteX2" fmla="*/ 2447449 w 2448377"/>
                  <a:gd name="connsiteY2" fmla="*/ 1 h 701496"/>
                  <a:gd name="connsiteX3" fmla="*/ 2448287 w 2448377"/>
                  <a:gd name="connsiteY3" fmla="*/ 699115 h 701496"/>
                  <a:gd name="connsiteX4" fmla="*/ 0 w 2448377"/>
                  <a:gd name="connsiteY4" fmla="*/ 701496 h 7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377" h="701496">
                    <a:moveTo>
                      <a:pt x="0" y="701496"/>
                    </a:moveTo>
                    <a:lnTo>
                      <a:pt x="175374" y="0"/>
                    </a:lnTo>
                    <a:lnTo>
                      <a:pt x="2447449" y="1"/>
                    </a:lnTo>
                    <a:cubicBezTo>
                      <a:pt x="2446935" y="233039"/>
                      <a:pt x="2448801" y="466077"/>
                      <a:pt x="2448287" y="699115"/>
                    </a:cubicBezTo>
                    <a:lnTo>
                      <a:pt x="0" y="701496"/>
                    </a:lnTo>
                    <a:close/>
                  </a:path>
                </a:pathLst>
              </a:cu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Search</a:t>
                </a:r>
              </a:p>
            </p:txBody>
          </p:sp>
          <p:grpSp>
            <p:nvGrpSpPr>
              <p:cNvPr id="85" name="Group 84"/>
              <p:cNvGrpSpPr/>
              <p:nvPr/>
            </p:nvGrpSpPr>
            <p:grpSpPr>
              <a:xfrm>
                <a:off x="10005568" y="4934550"/>
                <a:ext cx="418097" cy="914795"/>
                <a:chOff x="5204218" y="3260678"/>
                <a:chExt cx="899625" cy="1968378"/>
              </a:xfrm>
            </p:grpSpPr>
            <p:sp>
              <p:nvSpPr>
                <p:cNvPr id="86" name="Oval 5"/>
                <p:cNvSpPr>
                  <a:spLocks noChangeArrowheads="1"/>
                </p:cNvSpPr>
                <p:nvPr/>
              </p:nvSpPr>
              <p:spPr bwMode="auto">
                <a:xfrm>
                  <a:off x="5346890" y="3260678"/>
                  <a:ext cx="473389" cy="452276"/>
                </a:xfrm>
                <a:prstGeom prst="ellipse">
                  <a:avLst/>
                </a:prstGeom>
                <a:solidFill>
                  <a:srgbClr val="FFFFFF"/>
                </a:solidFill>
                <a:ln>
                  <a:noFill/>
                </a:ln>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sp>
              <p:nvSpPr>
                <p:cNvPr id="102" name="Freeform 6"/>
                <p:cNvSpPr>
                  <a:spLocks/>
                </p:cNvSpPr>
                <p:nvPr/>
              </p:nvSpPr>
              <p:spPr bwMode="auto">
                <a:xfrm>
                  <a:off x="5204218" y="3630278"/>
                  <a:ext cx="240360" cy="21135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FFFFFF"/>
                </a:solidFill>
                <a:ln>
                  <a:noFill/>
                </a:ln>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cxnSp>
              <p:nvCxnSpPr>
                <p:cNvPr id="103" name="Straight Connector 102"/>
                <p:cNvCxnSpPr/>
                <p:nvPr/>
              </p:nvCxnSpPr>
              <p:spPr>
                <a:xfrm rot="5400000" flipV="1">
                  <a:off x="6065671" y="5190884"/>
                  <a:ext cx="0" cy="76344"/>
                </a:xfrm>
                <a:prstGeom prst="line">
                  <a:avLst/>
                </a:prstGeom>
                <a:noFill/>
                <a:ln w="22225" cap="flat" cmpd="sng" algn="ctr">
                  <a:solidFill>
                    <a:srgbClr val="FFFFFF"/>
                  </a:solidFill>
                  <a:prstDash val="solid"/>
                  <a:headEnd type="none"/>
                  <a:tailEnd type="none"/>
                </a:ln>
                <a:effectLst/>
              </p:spPr>
            </p:cxnSp>
          </p:grpSp>
        </p:grpSp>
        <p:grpSp>
          <p:nvGrpSpPr>
            <p:cNvPr id="104" name="Group 103"/>
            <p:cNvGrpSpPr/>
            <p:nvPr/>
          </p:nvGrpSpPr>
          <p:grpSpPr>
            <a:xfrm>
              <a:off x="7363175" y="3041229"/>
              <a:ext cx="2466605" cy="700851"/>
              <a:chOff x="7350262" y="4710417"/>
              <a:chExt cx="2468880" cy="701496"/>
            </a:xfrm>
          </p:grpSpPr>
          <p:sp>
            <p:nvSpPr>
              <p:cNvPr id="105" name="Knowledge"/>
              <p:cNvSpPr/>
              <p:nvPr/>
            </p:nvSpPr>
            <p:spPr>
              <a:xfrm>
                <a:off x="7350262" y="4710417"/>
                <a:ext cx="2468880" cy="701496"/>
              </a:xfrm>
              <a:prstGeom prst="parallelogram">
                <a:avLst/>
              </a:pr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Knowledge</a:t>
                </a:r>
              </a:p>
            </p:txBody>
          </p:sp>
          <p:sp>
            <p:nvSpPr>
              <p:cNvPr id="106" name="Freeform 5"/>
              <p:cNvSpPr>
                <a:spLocks/>
              </p:cNvSpPr>
              <p:nvPr/>
            </p:nvSpPr>
            <p:spPr bwMode="auto">
              <a:xfrm>
                <a:off x="7577134" y="4928702"/>
                <a:ext cx="271161" cy="272330"/>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ndParaRPr>
              </a:p>
            </p:txBody>
          </p:sp>
        </p:grpSp>
        <p:grpSp>
          <p:nvGrpSpPr>
            <p:cNvPr id="107" name="Group 106"/>
            <p:cNvGrpSpPr/>
            <p:nvPr/>
          </p:nvGrpSpPr>
          <p:grpSpPr>
            <a:xfrm>
              <a:off x="5003996" y="3041229"/>
              <a:ext cx="2466605" cy="700851"/>
              <a:chOff x="4988906" y="4710417"/>
              <a:chExt cx="2468880" cy="701496"/>
            </a:xfrm>
          </p:grpSpPr>
          <p:sp>
            <p:nvSpPr>
              <p:cNvPr id="108" name="Language"/>
              <p:cNvSpPr/>
              <p:nvPr/>
            </p:nvSpPr>
            <p:spPr>
              <a:xfrm>
                <a:off x="4988906" y="4710417"/>
                <a:ext cx="2468880" cy="701496"/>
              </a:xfrm>
              <a:prstGeom prst="parallelogram">
                <a:avLst/>
              </a:pr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Language</a:t>
                </a:r>
              </a:p>
            </p:txBody>
          </p:sp>
          <p:sp>
            <p:nvSpPr>
              <p:cNvPr id="109" name="Freeform 5"/>
              <p:cNvSpPr>
                <a:spLocks/>
              </p:cNvSpPr>
              <p:nvPr/>
            </p:nvSpPr>
            <p:spPr bwMode="auto">
              <a:xfrm>
                <a:off x="5300791" y="4939245"/>
                <a:ext cx="206716" cy="243838"/>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grpSp>
        <p:grpSp>
          <p:nvGrpSpPr>
            <p:cNvPr id="110" name="Group 109"/>
            <p:cNvGrpSpPr/>
            <p:nvPr/>
          </p:nvGrpSpPr>
          <p:grpSpPr>
            <a:xfrm>
              <a:off x="2644815" y="3041229"/>
              <a:ext cx="2466605" cy="700851"/>
              <a:chOff x="2627550" y="4710417"/>
              <a:chExt cx="2468880" cy="701496"/>
            </a:xfrm>
          </p:grpSpPr>
          <p:sp>
            <p:nvSpPr>
              <p:cNvPr id="111" name="Speech"/>
              <p:cNvSpPr/>
              <p:nvPr/>
            </p:nvSpPr>
            <p:spPr>
              <a:xfrm>
                <a:off x="2627550" y="4710417"/>
                <a:ext cx="2468880" cy="701496"/>
              </a:xfrm>
              <a:prstGeom prst="parallelogram">
                <a:avLst/>
              </a:pr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Speech</a:t>
                </a:r>
              </a:p>
            </p:txBody>
          </p:sp>
          <p:sp>
            <p:nvSpPr>
              <p:cNvPr id="112" name="Freeform 5"/>
              <p:cNvSpPr>
                <a:spLocks/>
              </p:cNvSpPr>
              <p:nvPr/>
            </p:nvSpPr>
            <p:spPr bwMode="auto">
              <a:xfrm>
                <a:off x="2944572" y="4947237"/>
                <a:ext cx="274826" cy="256459"/>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grpSp>
        <p:grpSp>
          <p:nvGrpSpPr>
            <p:cNvPr id="113" name="Group 112"/>
            <p:cNvGrpSpPr/>
            <p:nvPr/>
          </p:nvGrpSpPr>
          <p:grpSpPr>
            <a:xfrm>
              <a:off x="295152" y="3040063"/>
              <a:ext cx="2457089" cy="700805"/>
              <a:chOff x="275719" y="4709250"/>
              <a:chExt cx="2459355" cy="701450"/>
            </a:xfrm>
          </p:grpSpPr>
          <p:sp>
            <p:nvSpPr>
              <p:cNvPr id="114" name="Vision"/>
              <p:cNvSpPr/>
              <p:nvPr/>
            </p:nvSpPr>
            <p:spPr>
              <a:xfrm>
                <a:off x="275719" y="4709250"/>
                <a:ext cx="2459355" cy="701450"/>
              </a:xfrm>
              <a:custGeom>
                <a:avLst/>
                <a:gdLst>
                  <a:gd name="connsiteX0" fmla="*/ 0 w 2468880"/>
                  <a:gd name="connsiteY0" fmla="*/ 699069 h 699069"/>
                  <a:gd name="connsiteX1" fmla="*/ 174767 w 2468880"/>
                  <a:gd name="connsiteY1" fmla="*/ 0 h 699069"/>
                  <a:gd name="connsiteX2" fmla="*/ 2468880 w 2468880"/>
                  <a:gd name="connsiteY2" fmla="*/ 0 h 699069"/>
                  <a:gd name="connsiteX3" fmla="*/ 2294113 w 2468880"/>
                  <a:gd name="connsiteY3" fmla="*/ 699069 h 699069"/>
                  <a:gd name="connsiteX4" fmla="*/ 0 w 2468880"/>
                  <a:gd name="connsiteY4" fmla="*/ 699069 h 699069"/>
                  <a:gd name="connsiteX0" fmla="*/ 13352 w 2294113"/>
                  <a:gd name="connsiteY0" fmla="*/ 696687 h 699069"/>
                  <a:gd name="connsiteX1" fmla="*/ 0 w 2294113"/>
                  <a:gd name="connsiteY1" fmla="*/ 0 h 699069"/>
                  <a:gd name="connsiteX2" fmla="*/ 2294113 w 2294113"/>
                  <a:gd name="connsiteY2" fmla="*/ 0 h 699069"/>
                  <a:gd name="connsiteX3" fmla="*/ 2119346 w 2294113"/>
                  <a:gd name="connsiteY3" fmla="*/ 699069 h 699069"/>
                  <a:gd name="connsiteX4" fmla="*/ 13352 w 2294113"/>
                  <a:gd name="connsiteY4" fmla="*/ 696687 h 699069"/>
                  <a:gd name="connsiteX0" fmla="*/ 0 w 2280761"/>
                  <a:gd name="connsiteY0" fmla="*/ 699068 h 701450"/>
                  <a:gd name="connsiteX1" fmla="*/ 3317 w 2280761"/>
                  <a:gd name="connsiteY1" fmla="*/ 0 h 701450"/>
                  <a:gd name="connsiteX2" fmla="*/ 2280761 w 2280761"/>
                  <a:gd name="connsiteY2" fmla="*/ 2381 h 701450"/>
                  <a:gd name="connsiteX3" fmla="*/ 2105994 w 2280761"/>
                  <a:gd name="connsiteY3" fmla="*/ 701450 h 701450"/>
                  <a:gd name="connsiteX4" fmla="*/ 0 w 2280761"/>
                  <a:gd name="connsiteY4" fmla="*/ 699068 h 701450"/>
                  <a:gd name="connsiteX0" fmla="*/ 0 w 2459355"/>
                  <a:gd name="connsiteY0" fmla="*/ 699068 h 701450"/>
                  <a:gd name="connsiteX1" fmla="*/ 181911 w 2459355"/>
                  <a:gd name="connsiteY1" fmla="*/ 0 h 701450"/>
                  <a:gd name="connsiteX2" fmla="*/ 2459355 w 2459355"/>
                  <a:gd name="connsiteY2" fmla="*/ 2381 h 701450"/>
                  <a:gd name="connsiteX3" fmla="*/ 2284588 w 2459355"/>
                  <a:gd name="connsiteY3" fmla="*/ 701450 h 701450"/>
                  <a:gd name="connsiteX4" fmla="*/ 0 w 2459355"/>
                  <a:gd name="connsiteY4" fmla="*/ 699068 h 701450"/>
                  <a:gd name="connsiteX0" fmla="*/ 0 w 2459355"/>
                  <a:gd name="connsiteY0" fmla="*/ 699068 h 701450"/>
                  <a:gd name="connsiteX1" fmla="*/ 936 w 2459355"/>
                  <a:gd name="connsiteY1" fmla="*/ 0 h 701450"/>
                  <a:gd name="connsiteX2" fmla="*/ 2459355 w 2459355"/>
                  <a:gd name="connsiteY2" fmla="*/ 2381 h 701450"/>
                  <a:gd name="connsiteX3" fmla="*/ 2284588 w 2459355"/>
                  <a:gd name="connsiteY3" fmla="*/ 701450 h 701450"/>
                  <a:gd name="connsiteX4" fmla="*/ 0 w 2459355"/>
                  <a:gd name="connsiteY4" fmla="*/ 699068 h 70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55" h="701450">
                    <a:moveTo>
                      <a:pt x="0" y="699068"/>
                    </a:moveTo>
                    <a:cubicBezTo>
                      <a:pt x="1106" y="466045"/>
                      <a:pt x="-170" y="233023"/>
                      <a:pt x="936" y="0"/>
                    </a:cubicBezTo>
                    <a:lnTo>
                      <a:pt x="2459355" y="2381"/>
                    </a:lnTo>
                    <a:lnTo>
                      <a:pt x="2284588" y="701450"/>
                    </a:lnTo>
                    <a:lnTo>
                      <a:pt x="0" y="699068"/>
                    </a:lnTo>
                    <a:close/>
                  </a:path>
                </a:pathLst>
              </a:cu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Vision</a:t>
                </a:r>
              </a:p>
            </p:txBody>
          </p:sp>
          <p:pic>
            <p:nvPicPr>
              <p:cNvPr id="115" name="Picture 1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462" y="4955781"/>
                <a:ext cx="333092" cy="208388"/>
              </a:xfrm>
              <a:prstGeom prst="rect">
                <a:avLst/>
              </a:prstGeom>
            </p:spPr>
          </p:pic>
        </p:grpSp>
      </p:grpSp>
      <p:sp>
        <p:nvSpPr>
          <p:cNvPr id="3" name="Rectangle 2"/>
          <p:cNvSpPr/>
          <p:nvPr/>
        </p:nvSpPr>
        <p:spPr bwMode="auto">
          <a:xfrm>
            <a:off x="269239" y="2084364"/>
            <a:ext cx="11653523" cy="38506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 name="Group 4"/>
          <p:cNvGrpSpPr/>
          <p:nvPr/>
        </p:nvGrpSpPr>
        <p:grpSpPr>
          <a:xfrm>
            <a:off x="270723" y="1997312"/>
            <a:ext cx="11526774" cy="3204068"/>
            <a:chOff x="276151" y="2152615"/>
            <a:chExt cx="11757910" cy="3268316"/>
          </a:xfrm>
        </p:grpSpPr>
        <p:sp>
          <p:nvSpPr>
            <p:cNvPr id="62" name="search_text"/>
            <p:cNvSpPr txBox="1"/>
            <p:nvPr/>
          </p:nvSpPr>
          <p:spPr>
            <a:xfrm>
              <a:off x="9683317" y="2152617"/>
              <a:ext cx="2350744" cy="3268314"/>
            </a:xfrm>
            <a:prstGeom prst="rect">
              <a:avLst/>
            </a:prstGeom>
            <a:noFill/>
          </p:spPr>
          <p:txBody>
            <a:bodyPr wrap="square" lIns="179119" tIns="143296" rIns="179119" bIns="143296" rtlCol="0">
              <a:spAutoFit/>
            </a:bodyPr>
            <a:lstStyle/>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Bing search API</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Bing image </a:t>
              </a:r>
              <a:b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b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search API</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Bing video </a:t>
              </a:r>
              <a:b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b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search API</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Bing news </a:t>
              </a:r>
              <a:b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b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search API</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Bing auto </a:t>
              </a:r>
              <a:b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b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suggest API</a:t>
              </a:r>
            </a:p>
          </p:txBody>
        </p:sp>
        <p:sp>
          <p:nvSpPr>
            <p:cNvPr id="70" name="knowledge_text"/>
            <p:cNvSpPr txBox="1"/>
            <p:nvPr/>
          </p:nvSpPr>
          <p:spPr>
            <a:xfrm>
              <a:off x="7343574" y="2152616"/>
              <a:ext cx="2350744" cy="2109226"/>
            </a:xfrm>
            <a:prstGeom prst="rect">
              <a:avLst/>
            </a:prstGeom>
            <a:noFill/>
          </p:spPr>
          <p:txBody>
            <a:bodyPr wrap="square" lIns="179119" tIns="143296" rIns="179119" bIns="143296" rtlCol="0">
              <a:spAutoFit/>
            </a:bodyPr>
            <a:lstStyle/>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Academic knowledge</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Entity linking service</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Knowledge exploration service</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Recommendations</a:t>
              </a:r>
            </a:p>
          </p:txBody>
        </p:sp>
        <p:sp>
          <p:nvSpPr>
            <p:cNvPr id="77" name="language_text"/>
            <p:cNvSpPr txBox="1"/>
            <p:nvPr/>
          </p:nvSpPr>
          <p:spPr>
            <a:xfrm>
              <a:off x="4987273" y="2152616"/>
              <a:ext cx="2350744" cy="3000549"/>
            </a:xfrm>
            <a:prstGeom prst="rect">
              <a:avLst/>
            </a:prstGeom>
            <a:noFill/>
          </p:spPr>
          <p:txBody>
            <a:bodyPr wrap="square" lIns="179119" tIns="143296" rIns="179119" bIns="143296" rtlCol="0">
              <a:spAutoFit/>
            </a:bodyPr>
            <a:lstStyle/>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Text analytics</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Bing spell check</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Web language model</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Linguistic analysis</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Language understanding</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Translator</a:t>
              </a:r>
            </a:p>
          </p:txBody>
        </p:sp>
        <p:sp>
          <p:nvSpPr>
            <p:cNvPr id="89" name="speech_text"/>
            <p:cNvSpPr txBox="1"/>
            <p:nvPr/>
          </p:nvSpPr>
          <p:spPr>
            <a:xfrm>
              <a:off x="2641972" y="2152615"/>
              <a:ext cx="2350744" cy="1421655"/>
            </a:xfrm>
            <a:prstGeom prst="rect">
              <a:avLst/>
            </a:prstGeom>
            <a:noFill/>
          </p:spPr>
          <p:txBody>
            <a:bodyPr wrap="square" lIns="179119" tIns="143296" rIns="179119" bIns="143296" rtlCol="0">
              <a:spAutoFit/>
            </a:bodyPr>
            <a:lstStyle/>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Speaker recognition</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Speech</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Custom recognition</a:t>
              </a:r>
            </a:p>
          </p:txBody>
        </p:sp>
        <p:sp>
          <p:nvSpPr>
            <p:cNvPr id="95" name="TextBox 94"/>
            <p:cNvSpPr txBox="1"/>
            <p:nvPr/>
          </p:nvSpPr>
          <p:spPr>
            <a:xfrm>
              <a:off x="276151" y="2152616"/>
              <a:ext cx="2350744" cy="2344686"/>
            </a:xfrm>
            <a:prstGeom prst="rect">
              <a:avLst/>
            </a:prstGeom>
            <a:noFill/>
          </p:spPr>
          <p:txBody>
            <a:bodyPr wrap="square" lIns="179119" tIns="143296" rIns="179119" bIns="143296" rtlCol="0">
              <a:spAutoFit/>
            </a:bodyPr>
            <a:lstStyle/>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Computer vision</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Face</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Emotion</a:t>
              </a:r>
            </a:p>
            <a:p>
              <a:pPr marL="0" marR="0" lvl="0" indent="0" defTabSz="877504"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rPr>
                <a:t>Video</a:t>
              </a:r>
            </a:p>
            <a:p>
              <a:pPr marL="0" marR="0" lvl="0" indent="0" defTabSz="877504" eaLnBrk="1" fontAlgn="auto" latinLnBrk="0" hangingPunct="1">
                <a:lnSpc>
                  <a:spcPct val="90000"/>
                </a:lnSpc>
                <a:spcBef>
                  <a:spcPts val="0"/>
                </a:spcBef>
                <a:spcAft>
                  <a:spcPts val="1764"/>
                </a:spcAft>
                <a:buClrTx/>
                <a:buSzTx/>
                <a:buFontTx/>
                <a:buNone/>
                <a:tabLst/>
                <a:defRPr/>
              </a:pPr>
              <a:endParaRPr kumimoji="0" lang="en-US" sz="1568" b="0" i="0" u="none" strike="noStrike" kern="0" cap="none" spc="0" normalizeH="0" baseline="0" noProof="0" dirty="0">
                <a:ln>
                  <a:noFill/>
                </a:ln>
                <a:gradFill>
                  <a:gsLst>
                    <a:gs pos="0">
                      <a:srgbClr val="404040"/>
                    </a:gs>
                    <a:gs pos="100000">
                      <a:srgbClr val="404040"/>
                    </a:gs>
                  </a:gsLst>
                  <a:lin ang="5400000" scaled="0"/>
                </a:gradFill>
                <a:effectLst/>
                <a:uLnTx/>
                <a:uFillTx/>
              </a:endParaRPr>
            </a:p>
          </p:txBody>
        </p:sp>
      </p:grpSp>
      <p:sp>
        <p:nvSpPr>
          <p:cNvPr id="4" name="Title 3"/>
          <p:cNvSpPr>
            <a:spLocks noGrp="1"/>
          </p:cNvSpPr>
          <p:nvPr>
            <p:ph type="title"/>
          </p:nvPr>
        </p:nvSpPr>
        <p:spPr/>
        <p:txBody>
          <a:bodyPr/>
          <a:lstStyle/>
          <a:p>
            <a:r>
              <a:rPr lang="en-US" dirty="0"/>
              <a:t>Cognitive services</a:t>
            </a:r>
          </a:p>
        </p:txBody>
      </p:sp>
      <p:grpSp>
        <p:nvGrpSpPr>
          <p:cNvPr id="116" name="Group 115"/>
          <p:cNvGrpSpPr/>
          <p:nvPr/>
        </p:nvGrpSpPr>
        <p:grpSpPr>
          <a:xfrm>
            <a:off x="289351" y="1199284"/>
            <a:ext cx="11639922" cy="1116657"/>
            <a:chOff x="295152" y="3040063"/>
            <a:chExt cx="11873327" cy="1139048"/>
          </a:xfrm>
        </p:grpSpPr>
        <p:grpSp>
          <p:nvGrpSpPr>
            <p:cNvPr id="117" name="Group 116"/>
            <p:cNvGrpSpPr/>
            <p:nvPr/>
          </p:nvGrpSpPr>
          <p:grpSpPr>
            <a:xfrm>
              <a:off x="9722358" y="3041230"/>
              <a:ext cx="2446121" cy="1137881"/>
              <a:chOff x="9711620" y="4710417"/>
              <a:chExt cx="2448377" cy="1138928"/>
            </a:xfrm>
          </p:grpSpPr>
          <p:sp>
            <p:nvSpPr>
              <p:cNvPr id="130" name="Search"/>
              <p:cNvSpPr/>
              <p:nvPr/>
            </p:nvSpPr>
            <p:spPr>
              <a:xfrm>
                <a:off x="9711620" y="4710417"/>
                <a:ext cx="2448377" cy="701496"/>
              </a:xfrm>
              <a:custGeom>
                <a:avLst/>
                <a:gdLst>
                  <a:gd name="connsiteX0" fmla="*/ 0 w 2468880"/>
                  <a:gd name="connsiteY0" fmla="*/ 701496 h 701496"/>
                  <a:gd name="connsiteX1" fmla="*/ 175374 w 2468880"/>
                  <a:gd name="connsiteY1" fmla="*/ 0 h 701496"/>
                  <a:gd name="connsiteX2" fmla="*/ 2468880 w 2468880"/>
                  <a:gd name="connsiteY2" fmla="*/ 0 h 701496"/>
                  <a:gd name="connsiteX3" fmla="*/ 2293506 w 2468880"/>
                  <a:gd name="connsiteY3" fmla="*/ 701496 h 701496"/>
                  <a:gd name="connsiteX4" fmla="*/ 0 w 2468880"/>
                  <a:gd name="connsiteY4" fmla="*/ 701496 h 701496"/>
                  <a:gd name="connsiteX0" fmla="*/ 0 w 2293506"/>
                  <a:gd name="connsiteY0" fmla="*/ 701496 h 701496"/>
                  <a:gd name="connsiteX1" fmla="*/ 175374 w 2293506"/>
                  <a:gd name="connsiteY1" fmla="*/ 0 h 701496"/>
                  <a:gd name="connsiteX2" fmla="*/ 2271236 w 2293506"/>
                  <a:gd name="connsiteY2" fmla="*/ 2382 h 701496"/>
                  <a:gd name="connsiteX3" fmla="*/ 2293506 w 2293506"/>
                  <a:gd name="connsiteY3" fmla="*/ 701496 h 701496"/>
                  <a:gd name="connsiteX4" fmla="*/ 0 w 2293506"/>
                  <a:gd name="connsiteY4" fmla="*/ 701496 h 701496"/>
                  <a:gd name="connsiteX0" fmla="*/ 0 w 2271236"/>
                  <a:gd name="connsiteY0" fmla="*/ 701496 h 701496"/>
                  <a:gd name="connsiteX1" fmla="*/ 175374 w 2271236"/>
                  <a:gd name="connsiteY1" fmla="*/ 0 h 701496"/>
                  <a:gd name="connsiteX2" fmla="*/ 2271236 w 2271236"/>
                  <a:gd name="connsiteY2" fmla="*/ 2382 h 701496"/>
                  <a:gd name="connsiteX3" fmla="*/ 2269693 w 2271236"/>
                  <a:gd name="connsiteY3" fmla="*/ 701496 h 701496"/>
                  <a:gd name="connsiteX4" fmla="*/ 0 w 2271236"/>
                  <a:gd name="connsiteY4" fmla="*/ 701496 h 701496"/>
                  <a:gd name="connsiteX0" fmla="*/ 0 w 2447449"/>
                  <a:gd name="connsiteY0" fmla="*/ 701496 h 701496"/>
                  <a:gd name="connsiteX1" fmla="*/ 175374 w 2447449"/>
                  <a:gd name="connsiteY1" fmla="*/ 0 h 701496"/>
                  <a:gd name="connsiteX2" fmla="*/ 2447449 w 2447449"/>
                  <a:gd name="connsiteY2" fmla="*/ 1 h 701496"/>
                  <a:gd name="connsiteX3" fmla="*/ 2269693 w 2447449"/>
                  <a:gd name="connsiteY3" fmla="*/ 701496 h 701496"/>
                  <a:gd name="connsiteX4" fmla="*/ 0 w 2447449"/>
                  <a:gd name="connsiteY4" fmla="*/ 701496 h 701496"/>
                  <a:gd name="connsiteX0" fmla="*/ 0 w 2453077"/>
                  <a:gd name="connsiteY0" fmla="*/ 701496 h 701496"/>
                  <a:gd name="connsiteX1" fmla="*/ 175374 w 2453077"/>
                  <a:gd name="connsiteY1" fmla="*/ 0 h 701496"/>
                  <a:gd name="connsiteX2" fmla="*/ 2447449 w 2453077"/>
                  <a:gd name="connsiteY2" fmla="*/ 1 h 701496"/>
                  <a:gd name="connsiteX3" fmla="*/ 2453049 w 2453077"/>
                  <a:gd name="connsiteY3" fmla="*/ 699115 h 701496"/>
                  <a:gd name="connsiteX4" fmla="*/ 0 w 2453077"/>
                  <a:gd name="connsiteY4" fmla="*/ 701496 h 701496"/>
                  <a:gd name="connsiteX0" fmla="*/ 0 w 2448377"/>
                  <a:gd name="connsiteY0" fmla="*/ 701496 h 701496"/>
                  <a:gd name="connsiteX1" fmla="*/ 175374 w 2448377"/>
                  <a:gd name="connsiteY1" fmla="*/ 0 h 701496"/>
                  <a:gd name="connsiteX2" fmla="*/ 2447449 w 2448377"/>
                  <a:gd name="connsiteY2" fmla="*/ 1 h 701496"/>
                  <a:gd name="connsiteX3" fmla="*/ 2448287 w 2448377"/>
                  <a:gd name="connsiteY3" fmla="*/ 699115 h 701496"/>
                  <a:gd name="connsiteX4" fmla="*/ 0 w 2448377"/>
                  <a:gd name="connsiteY4" fmla="*/ 701496 h 7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377" h="701496">
                    <a:moveTo>
                      <a:pt x="0" y="701496"/>
                    </a:moveTo>
                    <a:lnTo>
                      <a:pt x="175374" y="0"/>
                    </a:lnTo>
                    <a:lnTo>
                      <a:pt x="2447449" y="1"/>
                    </a:lnTo>
                    <a:cubicBezTo>
                      <a:pt x="2446935" y="233039"/>
                      <a:pt x="2448801" y="466077"/>
                      <a:pt x="2448287" y="699115"/>
                    </a:cubicBezTo>
                    <a:lnTo>
                      <a:pt x="0" y="701496"/>
                    </a:lnTo>
                    <a:close/>
                  </a:path>
                </a:pathLst>
              </a:cu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Search</a:t>
                </a:r>
              </a:p>
            </p:txBody>
          </p:sp>
          <p:grpSp>
            <p:nvGrpSpPr>
              <p:cNvPr id="131" name="Group 130"/>
              <p:cNvGrpSpPr/>
              <p:nvPr/>
            </p:nvGrpSpPr>
            <p:grpSpPr>
              <a:xfrm>
                <a:off x="10005568" y="4934550"/>
                <a:ext cx="418097" cy="914795"/>
                <a:chOff x="5204218" y="3260678"/>
                <a:chExt cx="899625" cy="1968378"/>
              </a:xfrm>
            </p:grpSpPr>
            <p:sp>
              <p:nvSpPr>
                <p:cNvPr id="132" name="Oval 5"/>
                <p:cNvSpPr>
                  <a:spLocks noChangeArrowheads="1"/>
                </p:cNvSpPr>
                <p:nvPr/>
              </p:nvSpPr>
              <p:spPr bwMode="auto">
                <a:xfrm>
                  <a:off x="5346890" y="3260678"/>
                  <a:ext cx="473389" cy="452276"/>
                </a:xfrm>
                <a:prstGeom prst="ellipse">
                  <a:avLst/>
                </a:prstGeom>
                <a:solidFill>
                  <a:srgbClr val="FFFFFF"/>
                </a:solidFill>
                <a:ln>
                  <a:noFill/>
                </a:ln>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sp>
              <p:nvSpPr>
                <p:cNvPr id="133" name="Freeform 6"/>
                <p:cNvSpPr>
                  <a:spLocks/>
                </p:cNvSpPr>
                <p:nvPr/>
              </p:nvSpPr>
              <p:spPr bwMode="auto">
                <a:xfrm>
                  <a:off x="5204218" y="3630278"/>
                  <a:ext cx="240360" cy="21135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FFFFFF"/>
                </a:solidFill>
                <a:ln>
                  <a:noFill/>
                </a:ln>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cxnSp>
              <p:nvCxnSpPr>
                <p:cNvPr id="134" name="Straight Connector 133"/>
                <p:cNvCxnSpPr/>
                <p:nvPr/>
              </p:nvCxnSpPr>
              <p:spPr>
                <a:xfrm rot="5400000" flipV="1">
                  <a:off x="6065671" y="5190884"/>
                  <a:ext cx="0" cy="76344"/>
                </a:xfrm>
                <a:prstGeom prst="line">
                  <a:avLst/>
                </a:prstGeom>
                <a:noFill/>
                <a:ln w="22225" cap="flat" cmpd="sng" algn="ctr">
                  <a:solidFill>
                    <a:srgbClr val="FFFFFF"/>
                  </a:solidFill>
                  <a:prstDash val="solid"/>
                  <a:headEnd type="none"/>
                  <a:tailEnd type="none"/>
                </a:ln>
                <a:effectLst/>
              </p:spPr>
            </p:cxnSp>
          </p:grpSp>
        </p:grpSp>
        <p:grpSp>
          <p:nvGrpSpPr>
            <p:cNvPr id="118" name="Group 117"/>
            <p:cNvGrpSpPr/>
            <p:nvPr/>
          </p:nvGrpSpPr>
          <p:grpSpPr>
            <a:xfrm>
              <a:off x="7363175" y="3041229"/>
              <a:ext cx="2466605" cy="700851"/>
              <a:chOff x="7350262" y="4710417"/>
              <a:chExt cx="2468880" cy="701496"/>
            </a:xfrm>
          </p:grpSpPr>
          <p:sp>
            <p:nvSpPr>
              <p:cNvPr id="128" name="Knowledge"/>
              <p:cNvSpPr/>
              <p:nvPr/>
            </p:nvSpPr>
            <p:spPr>
              <a:xfrm>
                <a:off x="7350262" y="4710417"/>
                <a:ext cx="2468880" cy="701496"/>
              </a:xfrm>
              <a:prstGeom prst="parallelogram">
                <a:avLst/>
              </a:pr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Knowledge</a:t>
                </a:r>
              </a:p>
            </p:txBody>
          </p:sp>
          <p:sp>
            <p:nvSpPr>
              <p:cNvPr id="129" name="Freeform 5"/>
              <p:cNvSpPr>
                <a:spLocks/>
              </p:cNvSpPr>
              <p:nvPr/>
            </p:nvSpPr>
            <p:spPr bwMode="auto">
              <a:xfrm>
                <a:off x="7577134" y="4928702"/>
                <a:ext cx="271161" cy="272330"/>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ndParaRPr>
              </a:p>
            </p:txBody>
          </p:sp>
        </p:grpSp>
        <p:grpSp>
          <p:nvGrpSpPr>
            <p:cNvPr id="119" name="Group 118"/>
            <p:cNvGrpSpPr/>
            <p:nvPr/>
          </p:nvGrpSpPr>
          <p:grpSpPr>
            <a:xfrm>
              <a:off x="5003996" y="3041229"/>
              <a:ext cx="2466605" cy="700851"/>
              <a:chOff x="4988906" y="4710417"/>
              <a:chExt cx="2468880" cy="701496"/>
            </a:xfrm>
          </p:grpSpPr>
          <p:sp>
            <p:nvSpPr>
              <p:cNvPr id="126" name="Language"/>
              <p:cNvSpPr/>
              <p:nvPr/>
            </p:nvSpPr>
            <p:spPr>
              <a:xfrm>
                <a:off x="4988906" y="4710417"/>
                <a:ext cx="2468880" cy="701496"/>
              </a:xfrm>
              <a:prstGeom prst="parallelogram">
                <a:avLst/>
              </a:pr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Language</a:t>
                </a:r>
              </a:p>
            </p:txBody>
          </p:sp>
          <p:sp>
            <p:nvSpPr>
              <p:cNvPr id="127" name="Freeform 5"/>
              <p:cNvSpPr>
                <a:spLocks/>
              </p:cNvSpPr>
              <p:nvPr/>
            </p:nvSpPr>
            <p:spPr bwMode="auto">
              <a:xfrm>
                <a:off x="5300791" y="4939245"/>
                <a:ext cx="206716" cy="243838"/>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grpSp>
        <p:grpSp>
          <p:nvGrpSpPr>
            <p:cNvPr id="120" name="Group 119"/>
            <p:cNvGrpSpPr/>
            <p:nvPr/>
          </p:nvGrpSpPr>
          <p:grpSpPr>
            <a:xfrm>
              <a:off x="2644815" y="3041229"/>
              <a:ext cx="2466605" cy="700851"/>
              <a:chOff x="2627550" y="4710417"/>
              <a:chExt cx="2468880" cy="701496"/>
            </a:xfrm>
          </p:grpSpPr>
          <p:sp>
            <p:nvSpPr>
              <p:cNvPr id="124" name="Speech"/>
              <p:cNvSpPr/>
              <p:nvPr/>
            </p:nvSpPr>
            <p:spPr>
              <a:xfrm>
                <a:off x="2627550" y="4710417"/>
                <a:ext cx="2468880" cy="701496"/>
              </a:xfrm>
              <a:prstGeom prst="parallelogram">
                <a:avLst/>
              </a:pr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Speech</a:t>
                </a:r>
              </a:p>
            </p:txBody>
          </p:sp>
          <p:sp>
            <p:nvSpPr>
              <p:cNvPr id="125" name="Freeform 5"/>
              <p:cNvSpPr>
                <a:spLocks/>
              </p:cNvSpPr>
              <p:nvPr/>
            </p:nvSpPr>
            <p:spPr bwMode="auto">
              <a:xfrm>
                <a:off x="2944572" y="4947237"/>
                <a:ext cx="274826" cy="256459"/>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0" tIns="44781" rIns="89560" bIns="44781" numCol="1" anchor="t" anchorCtr="0" compatLnSpc="1">
                <a:prstTxWarp prst="textNoShape">
                  <a:avLst/>
                </a:prstTxWarp>
              </a:bodyPr>
              <a:lstStyle/>
              <a:p>
                <a:pPr marL="0" marR="0" lvl="0" indent="0" defTabSz="895504"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latin typeface="Segoe UI"/>
                </a:endParaRPr>
              </a:p>
            </p:txBody>
          </p:sp>
        </p:grpSp>
        <p:grpSp>
          <p:nvGrpSpPr>
            <p:cNvPr id="121" name="Group 120"/>
            <p:cNvGrpSpPr/>
            <p:nvPr/>
          </p:nvGrpSpPr>
          <p:grpSpPr>
            <a:xfrm>
              <a:off x="295152" y="3040063"/>
              <a:ext cx="2457089" cy="700805"/>
              <a:chOff x="275719" y="4709250"/>
              <a:chExt cx="2459355" cy="701450"/>
            </a:xfrm>
          </p:grpSpPr>
          <p:sp>
            <p:nvSpPr>
              <p:cNvPr id="122" name="Vision"/>
              <p:cNvSpPr/>
              <p:nvPr/>
            </p:nvSpPr>
            <p:spPr>
              <a:xfrm>
                <a:off x="275719" y="4709250"/>
                <a:ext cx="2459355" cy="701450"/>
              </a:xfrm>
              <a:custGeom>
                <a:avLst/>
                <a:gdLst>
                  <a:gd name="connsiteX0" fmla="*/ 0 w 2468880"/>
                  <a:gd name="connsiteY0" fmla="*/ 699069 h 699069"/>
                  <a:gd name="connsiteX1" fmla="*/ 174767 w 2468880"/>
                  <a:gd name="connsiteY1" fmla="*/ 0 h 699069"/>
                  <a:gd name="connsiteX2" fmla="*/ 2468880 w 2468880"/>
                  <a:gd name="connsiteY2" fmla="*/ 0 h 699069"/>
                  <a:gd name="connsiteX3" fmla="*/ 2294113 w 2468880"/>
                  <a:gd name="connsiteY3" fmla="*/ 699069 h 699069"/>
                  <a:gd name="connsiteX4" fmla="*/ 0 w 2468880"/>
                  <a:gd name="connsiteY4" fmla="*/ 699069 h 699069"/>
                  <a:gd name="connsiteX0" fmla="*/ 13352 w 2294113"/>
                  <a:gd name="connsiteY0" fmla="*/ 696687 h 699069"/>
                  <a:gd name="connsiteX1" fmla="*/ 0 w 2294113"/>
                  <a:gd name="connsiteY1" fmla="*/ 0 h 699069"/>
                  <a:gd name="connsiteX2" fmla="*/ 2294113 w 2294113"/>
                  <a:gd name="connsiteY2" fmla="*/ 0 h 699069"/>
                  <a:gd name="connsiteX3" fmla="*/ 2119346 w 2294113"/>
                  <a:gd name="connsiteY3" fmla="*/ 699069 h 699069"/>
                  <a:gd name="connsiteX4" fmla="*/ 13352 w 2294113"/>
                  <a:gd name="connsiteY4" fmla="*/ 696687 h 699069"/>
                  <a:gd name="connsiteX0" fmla="*/ 0 w 2280761"/>
                  <a:gd name="connsiteY0" fmla="*/ 699068 h 701450"/>
                  <a:gd name="connsiteX1" fmla="*/ 3317 w 2280761"/>
                  <a:gd name="connsiteY1" fmla="*/ 0 h 701450"/>
                  <a:gd name="connsiteX2" fmla="*/ 2280761 w 2280761"/>
                  <a:gd name="connsiteY2" fmla="*/ 2381 h 701450"/>
                  <a:gd name="connsiteX3" fmla="*/ 2105994 w 2280761"/>
                  <a:gd name="connsiteY3" fmla="*/ 701450 h 701450"/>
                  <a:gd name="connsiteX4" fmla="*/ 0 w 2280761"/>
                  <a:gd name="connsiteY4" fmla="*/ 699068 h 701450"/>
                  <a:gd name="connsiteX0" fmla="*/ 0 w 2459355"/>
                  <a:gd name="connsiteY0" fmla="*/ 699068 h 701450"/>
                  <a:gd name="connsiteX1" fmla="*/ 181911 w 2459355"/>
                  <a:gd name="connsiteY1" fmla="*/ 0 h 701450"/>
                  <a:gd name="connsiteX2" fmla="*/ 2459355 w 2459355"/>
                  <a:gd name="connsiteY2" fmla="*/ 2381 h 701450"/>
                  <a:gd name="connsiteX3" fmla="*/ 2284588 w 2459355"/>
                  <a:gd name="connsiteY3" fmla="*/ 701450 h 701450"/>
                  <a:gd name="connsiteX4" fmla="*/ 0 w 2459355"/>
                  <a:gd name="connsiteY4" fmla="*/ 699068 h 701450"/>
                  <a:gd name="connsiteX0" fmla="*/ 0 w 2459355"/>
                  <a:gd name="connsiteY0" fmla="*/ 699068 h 701450"/>
                  <a:gd name="connsiteX1" fmla="*/ 936 w 2459355"/>
                  <a:gd name="connsiteY1" fmla="*/ 0 h 701450"/>
                  <a:gd name="connsiteX2" fmla="*/ 2459355 w 2459355"/>
                  <a:gd name="connsiteY2" fmla="*/ 2381 h 701450"/>
                  <a:gd name="connsiteX3" fmla="*/ 2284588 w 2459355"/>
                  <a:gd name="connsiteY3" fmla="*/ 701450 h 701450"/>
                  <a:gd name="connsiteX4" fmla="*/ 0 w 2459355"/>
                  <a:gd name="connsiteY4" fmla="*/ 699068 h 70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55" h="701450">
                    <a:moveTo>
                      <a:pt x="0" y="699068"/>
                    </a:moveTo>
                    <a:cubicBezTo>
                      <a:pt x="1106" y="466045"/>
                      <a:pt x="-170" y="233023"/>
                      <a:pt x="936" y="0"/>
                    </a:cubicBezTo>
                    <a:lnTo>
                      <a:pt x="2459355" y="2381"/>
                    </a:lnTo>
                    <a:lnTo>
                      <a:pt x="2284588" y="701450"/>
                    </a:lnTo>
                    <a:lnTo>
                      <a:pt x="0" y="699068"/>
                    </a:lnTo>
                    <a:close/>
                  </a:path>
                </a:pathLst>
              </a:custGeom>
              <a:solidFill>
                <a:srgbClr val="009480"/>
              </a:solidFill>
              <a:ln w="9525" cap="flat" cmpd="sng" algn="ctr">
                <a:no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750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Vision</a:t>
                </a:r>
              </a:p>
            </p:txBody>
          </p:sp>
          <p:pic>
            <p:nvPicPr>
              <p:cNvPr id="123" name="Picture 1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462" y="4955781"/>
                <a:ext cx="333092" cy="208388"/>
              </a:xfrm>
              <a:prstGeom prst="rect">
                <a:avLst/>
              </a:prstGeom>
            </p:spPr>
          </p:pic>
        </p:grpSp>
      </p:grpSp>
    </p:spTree>
    <p:extLst>
      <p:ext uri="{BB962C8B-B14F-4D97-AF65-F5344CB8AC3E}">
        <p14:creationId xmlns:p14="http://schemas.microsoft.com/office/powerpoint/2010/main" val="2063486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6"/>
                                        </p:tgtEl>
                                        <p:attrNameLst>
                                          <p:attrName>style.visibility</p:attrName>
                                        </p:attrNameLst>
                                      </p:cBhvr>
                                      <p:to>
                                        <p:strVal val="hidden"/>
                                      </p:to>
                                    </p:set>
                                  </p:childTnLst>
                                </p:cTn>
                              </p:par>
                              <p:par>
                                <p:cTn id="13" presetID="42" presetClass="path" presetSubtype="0" decel="100000" fill="hold" nodeType="withEffect">
                                  <p:stCondLst>
                                    <p:cond delay="0"/>
                                  </p:stCondLst>
                                  <p:childTnLst>
                                    <p:animMotion origin="layout" path="M -1.18969E-6 -4.38947E-6 L 4.10774E-6 -0.25987 " pathEditMode="relative" rAng="0" ptsTypes="AA">
                                      <p:cBhvr>
                                        <p:cTn id="14" dur="700" fill="hold"/>
                                        <p:tgtEl>
                                          <p:spTgt spid="2"/>
                                        </p:tgtEl>
                                        <p:attrNameLst>
                                          <p:attrName>ppt_x</p:attrName>
                                          <p:attrName>ppt_y</p:attrName>
                                        </p:attrNameLst>
                                      </p:cBhvr>
                                      <p:rCtr x="-13" y="-13073"/>
                                    </p:animMotion>
                                  </p:childTnLst>
                                </p:cTn>
                              </p:par>
                            </p:childTnLst>
                          </p:cTn>
                        </p:par>
                        <p:par>
                          <p:cTn id="15" fill="hold">
                            <p:stCondLst>
                              <p:cond delay="7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7" y="1669"/>
            <a:ext cx="12189966" cy="6854662"/>
          </a:xfrm>
          <a:prstGeom prst="rect">
            <a:avLst/>
          </a:prstGeom>
        </p:spPr>
      </p:pic>
      <p:sp>
        <p:nvSpPr>
          <p:cNvPr id="7" name="Rectangle 6"/>
          <p:cNvSpPr/>
          <p:nvPr/>
        </p:nvSpPr>
        <p:spPr bwMode="auto">
          <a:xfrm>
            <a:off x="642750" y="-17246"/>
            <a:ext cx="6050868"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a:spcAft>
                <a:spcPts val="1470"/>
              </a:spcAft>
            </a:pPr>
            <a:endParaRPr lang="en-US" sz="1568" i="1" dirty="0">
              <a:solidFill>
                <a:schemeClr val="bg1"/>
              </a:solidFill>
            </a:endParaRPr>
          </a:p>
        </p:txBody>
      </p:sp>
      <p:sp>
        <p:nvSpPr>
          <p:cNvPr id="2" name="Title 1"/>
          <p:cNvSpPr>
            <a:spLocks noGrp="1"/>
          </p:cNvSpPr>
          <p:nvPr>
            <p:ph type="title" idx="4294967295"/>
          </p:nvPr>
        </p:nvSpPr>
        <p:spPr>
          <a:xfrm>
            <a:off x="866855" y="2756681"/>
            <a:ext cx="5602655" cy="1792850"/>
          </a:xfrm>
        </p:spPr>
        <p:txBody>
          <a:bodyPr anchor="ctr">
            <a:noAutofit/>
          </a:bodyPr>
          <a:lstStyle/>
          <a:p>
            <a:r>
              <a:rPr lang="en-US" sz="5294" spc="-98" dirty="0">
                <a:solidFill>
                  <a:schemeClr val="bg1"/>
                </a:solidFill>
              </a:rPr>
              <a:t>Microsoft </a:t>
            </a:r>
            <a:br>
              <a:rPr lang="en-US" sz="5294" spc="-98" dirty="0">
                <a:solidFill>
                  <a:schemeClr val="bg1"/>
                </a:solidFill>
              </a:rPr>
            </a:br>
            <a:r>
              <a:rPr lang="en-US" sz="5294" spc="-98" dirty="0">
                <a:solidFill>
                  <a:schemeClr val="bg1"/>
                </a:solidFill>
              </a:rPr>
              <a:t>Cognitive Services</a:t>
            </a:r>
          </a:p>
        </p:txBody>
      </p:sp>
      <p:sp>
        <p:nvSpPr>
          <p:cNvPr id="3" name="Rectangle 2"/>
          <p:cNvSpPr/>
          <p:nvPr/>
        </p:nvSpPr>
        <p:spPr>
          <a:xfrm>
            <a:off x="717452" y="4232719"/>
            <a:ext cx="5976166" cy="633625"/>
          </a:xfrm>
          <a:prstGeom prst="rect">
            <a:avLst/>
          </a:prstGeom>
        </p:spPr>
        <p:txBody>
          <a:bodyPr wrap="square" anchor="t">
            <a:spAutoFit/>
          </a:bodyPr>
          <a:lstStyle/>
          <a:p>
            <a:pPr marL="179243" defTabSz="913386" fontAlgn="base">
              <a:spcBef>
                <a:spcPts val="1175"/>
              </a:spcBef>
              <a:spcAft>
                <a:spcPts val="1175"/>
              </a:spcAft>
            </a:pPr>
            <a:r>
              <a:rPr lang="en-US" sz="3529" i="1" kern="0" dirty="0">
                <a:solidFill>
                  <a:schemeClr val="bg1"/>
                </a:solidFill>
                <a:latin typeface="+mj-lt"/>
              </a:rPr>
              <a:t>democratizing intelligence</a:t>
            </a:r>
          </a:p>
        </p:txBody>
      </p:sp>
    </p:spTree>
    <p:extLst>
      <p:ext uri="{BB962C8B-B14F-4D97-AF65-F5344CB8AC3E}">
        <p14:creationId xmlns:p14="http://schemas.microsoft.com/office/powerpoint/2010/main" val="125770629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1200"/>
                            </p:stCondLst>
                            <p:childTnLst>
                              <p:par>
                                <p:cTn id="14" presetID="42" presetClass="path" presetSubtype="0" accel="50000" decel="50000" fill="hold" grpId="1" nodeType="afterEffect">
                                  <p:stCondLst>
                                    <p:cond delay="0"/>
                                  </p:stCondLst>
                                  <p:childTnLst>
                                    <p:animMotion origin="layout" path="M 1.98877E-6 -2.7054E-6 L 1.98877E-6 -0.03268 " pathEditMode="relative" rAng="0" ptsTypes="AA">
                                      <p:cBhvr>
                                        <p:cTn id="15" dur="500" fill="hold"/>
                                        <p:tgtEl>
                                          <p:spTgt spid="2"/>
                                        </p:tgtEl>
                                        <p:attrNameLst>
                                          <p:attrName>ppt_x</p:attrName>
                                          <p:attrName>ppt_y</p:attrName>
                                        </p:attrNameLst>
                                      </p:cBhvr>
                                      <p:rCtr x="0" y="-1634"/>
                                    </p:animMotion>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chemeClr val="accent6"/>
                </a:solidFill>
                <a:latin typeface="+mn-lt"/>
                <a:cs typeface="Segoe UI Semilight" panose="020B0402040204020203" pitchFamily="34" charset="0"/>
              </a:rPr>
              <a:t>Roll your own with REST APIs</a:t>
            </a:r>
          </a:p>
          <a:p>
            <a:pPr marL="0" indent="0">
              <a:spcBef>
                <a:spcPts val="588"/>
              </a:spcBef>
              <a:spcAft>
                <a:spcPts val="588"/>
              </a:spcAft>
              <a:buNone/>
            </a:pPr>
            <a:r>
              <a:rPr lang="en-US" sz="1667" dirty="0">
                <a:solidFill>
                  <a:schemeClr val="accent6"/>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chemeClr val="accent6"/>
                </a:solidFill>
                <a:latin typeface="+mn-lt"/>
                <a:cs typeface="Segoe UI Semilight" panose="020B0402040204020203" pitchFamily="34" charset="0"/>
              </a:rPr>
              <a:t>Integrate into the language and platform of your choice</a:t>
            </a:r>
          </a:p>
          <a:p>
            <a:pPr marL="0" indent="0">
              <a:spcBef>
                <a:spcPts val="588"/>
              </a:spcBef>
              <a:spcAft>
                <a:spcPts val="588"/>
              </a:spcAft>
              <a:buNone/>
            </a:pPr>
            <a:r>
              <a:rPr lang="en-US" sz="1667" dirty="0">
                <a:solidFill>
                  <a:schemeClr val="accent6"/>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chemeClr val="accent6"/>
                </a:solidFill>
                <a:latin typeface="+mn-lt"/>
                <a:cs typeface="Segoe UI Semilight" panose="020B0402040204020203" pitchFamily="34" charset="0"/>
              </a:rPr>
              <a:t>Built by experts in their field from Microsoft Research, Bing, and Azure Machine Learning</a:t>
            </a:r>
          </a:p>
          <a:p>
            <a:pPr marL="0" indent="0">
              <a:spcBef>
                <a:spcPts val="588"/>
              </a:spcBef>
              <a:spcAft>
                <a:spcPts val="588"/>
              </a:spcAft>
              <a:buNone/>
            </a:pPr>
            <a:r>
              <a:rPr lang="en-US" sz="1667" dirty="0">
                <a:solidFill>
                  <a:schemeClr val="accent6"/>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accent3"/>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9721032" y="3176679"/>
            <a:ext cx="970779" cy="454420"/>
          </a:xfrm>
          <a:prstGeom prst="rect">
            <a:avLst/>
          </a:prstGeom>
          <a:solidFill>
            <a:schemeClr val="accent5"/>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568" b="1" dirty="0">
                    <a:solidFill>
                      <a:schemeClr val="bg1"/>
                    </a:solidFill>
                    <a:latin typeface="Segoe UI Semibold" panose="020B0702040204020203" pitchFamily="34" charset="0"/>
                    <a:cs typeface="Segoe UI Semibold" panose="020B0702040204020203" pitchFamily="34" charset="0"/>
                  </a:rPr>
                  <a:t>GET A</a:t>
                </a:r>
                <a:br>
                  <a:rPr lang="en-US" sz="1568" b="1" dirty="0">
                    <a:solidFill>
                      <a:schemeClr val="bg1"/>
                    </a:solidFill>
                    <a:latin typeface="Segoe UI Semibold" panose="020B0702040204020203" pitchFamily="34" charset="0"/>
                    <a:cs typeface="Segoe UI Semibold" panose="020B0702040204020203" pitchFamily="34" charset="0"/>
                  </a:rPr>
                </a:br>
                <a:r>
                  <a:rPr lang="en-US" sz="1568"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614706" y="5511571"/>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337063" y="55422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626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555" y="974"/>
            <a:ext cx="7440445" cy="685654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3779" y="1700863"/>
            <a:ext cx="4467777" cy="3456275"/>
          </a:xfrm>
          <a:prstGeom prst="rect">
            <a:avLst/>
          </a:prstGeom>
        </p:spPr>
        <p:txBody>
          <a:bodyPr wrap="square" anchor="ctr">
            <a:spAutoFit/>
          </a:bodyPr>
          <a:lstStyle/>
          <a:p>
            <a:pPr defTabSz="914225">
              <a:lnSpc>
                <a:spcPct val="90000"/>
              </a:lnSpc>
              <a:spcAft>
                <a:spcPts val="1470"/>
              </a:spcAft>
            </a:pPr>
            <a:r>
              <a:rPr lang="en-US" altLang="en-US" sz="5294" dirty="0">
                <a:solidFill>
                  <a:schemeClr val="accent1"/>
                </a:solidFill>
                <a:latin typeface="Segoe UI Light"/>
              </a:rPr>
              <a:t>Microsoft Cognitive Services</a:t>
            </a:r>
          </a:p>
          <a:p>
            <a:pPr defTabSz="914225">
              <a:lnSpc>
                <a:spcPct val="90000"/>
              </a:lnSpc>
              <a:spcAft>
                <a:spcPts val="1470"/>
              </a:spcAft>
            </a:pPr>
            <a:r>
              <a:rPr lang="en-US" sz="3529" dirty="0">
                <a:solidFill>
                  <a:schemeClr val="accent5"/>
                </a:solidFill>
                <a:latin typeface="Segoe UI Light"/>
              </a:rPr>
              <a:t>Give your apps </a:t>
            </a:r>
            <a:br>
              <a:rPr lang="en-US" sz="3529" dirty="0">
                <a:solidFill>
                  <a:schemeClr val="accent5"/>
                </a:solidFill>
                <a:latin typeface="Segoe UI Light"/>
              </a:rPr>
            </a:br>
            <a:r>
              <a:rPr lang="en-US" sz="3529" dirty="0">
                <a:solidFill>
                  <a:schemeClr val="accent5"/>
                </a:solidFill>
                <a:latin typeface="Segoe UI Light"/>
              </a:rPr>
              <a:t>a human side</a:t>
            </a:r>
          </a:p>
        </p:txBody>
      </p:sp>
      <p:sp>
        <p:nvSpPr>
          <p:cNvPr id="6" name="TextBox 5"/>
          <p:cNvSpPr txBox="1"/>
          <p:nvPr/>
        </p:nvSpPr>
        <p:spPr>
          <a:xfrm>
            <a:off x="6104150" y="441420"/>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pPr>
            <a:r>
              <a:rPr lang="en-US" sz="1667" dirty="0">
                <a:gradFill>
                  <a:gsLst>
                    <a:gs pos="2917">
                      <a:srgbClr val="FFFFFF"/>
                    </a:gs>
                    <a:gs pos="30000">
                      <a:srgbClr val="FFFFFF"/>
                    </a:gs>
                  </a:gsLst>
                  <a:lin ang="5400000" scaled="0"/>
                </a:gradFill>
              </a:rPr>
              <a:t>From faces to feelings, allow your </a:t>
            </a:r>
            <a:br>
              <a:rPr lang="en-US" sz="1667" dirty="0">
                <a:gradFill>
                  <a:gsLst>
                    <a:gs pos="2917">
                      <a:srgbClr val="FFFFFF"/>
                    </a:gs>
                    <a:gs pos="30000">
                      <a:srgbClr val="FFFFFF"/>
                    </a:gs>
                  </a:gsLst>
                  <a:lin ang="5400000" scaled="0"/>
                </a:gradFill>
              </a:rPr>
            </a:br>
            <a:r>
              <a:rPr lang="en-US" sz="1667"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104150" y="1632042"/>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pPr>
            <a:r>
              <a:rPr lang="en-US" sz="1667"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104150" y="4013288"/>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pPr>
            <a:r>
              <a:rPr lang="en-US" sz="1667" dirty="0">
                <a:gradFill>
                  <a:gsLst>
                    <a:gs pos="2917">
                      <a:srgbClr val="FFFFFF"/>
                    </a:gs>
                    <a:gs pos="30000">
                      <a:srgbClr val="FFFFFF"/>
                    </a:gs>
                  </a:gsLst>
                  <a:lin ang="5400000" scaled="0"/>
                </a:gradFill>
              </a:rPr>
              <a:t>Tap into rich knowledge amassed from </a:t>
            </a:r>
            <a:br>
              <a:rPr lang="en-US" sz="1667" dirty="0">
                <a:gradFill>
                  <a:gsLst>
                    <a:gs pos="2917">
                      <a:srgbClr val="FFFFFF"/>
                    </a:gs>
                    <a:gs pos="30000">
                      <a:srgbClr val="FFFFFF"/>
                    </a:gs>
                  </a:gsLst>
                  <a:lin ang="5400000" scaled="0"/>
                </a:gradFill>
              </a:rPr>
            </a:br>
            <a:r>
              <a:rPr lang="en-US" sz="1667"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104150" y="2822665"/>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pPr>
            <a:r>
              <a:rPr lang="en-US" sz="1667"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104150" y="5203911"/>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pPr>
            <a:r>
              <a:rPr lang="en-US" sz="1667"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387911" y="61018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28" name="Freeform 18"/>
          <p:cNvSpPr>
            <a:spLocks noChangeAspect="1"/>
          </p:cNvSpPr>
          <p:nvPr/>
        </p:nvSpPr>
        <p:spPr bwMode="auto">
          <a:xfrm>
            <a:off x="5434441" y="1755908"/>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29" name="Freeform 9"/>
          <p:cNvSpPr>
            <a:spLocks noChangeAspect="1"/>
          </p:cNvSpPr>
          <p:nvPr/>
        </p:nvSpPr>
        <p:spPr bwMode="auto">
          <a:xfrm>
            <a:off x="5498704" y="2977857"/>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0" name="Freeform 5"/>
          <p:cNvSpPr>
            <a:spLocks/>
          </p:cNvSpPr>
          <p:nvPr/>
        </p:nvSpPr>
        <p:spPr bwMode="auto">
          <a:xfrm>
            <a:off x="5463969" y="412648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grpSp>
        <p:nvGrpSpPr>
          <p:cNvPr id="31" name="Group 30"/>
          <p:cNvGrpSpPr/>
          <p:nvPr/>
        </p:nvGrpSpPr>
        <p:grpSpPr>
          <a:xfrm>
            <a:off x="5451751" y="5363049"/>
            <a:ext cx="537500" cy="528413"/>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grpSp>
    </p:spTree>
    <p:extLst>
      <p:ext uri="{BB962C8B-B14F-4D97-AF65-F5344CB8AC3E}">
        <p14:creationId xmlns:p14="http://schemas.microsoft.com/office/powerpoint/2010/main" val="214435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555" y="988"/>
            <a:ext cx="7440445" cy="685654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3779" y="1700863"/>
            <a:ext cx="4467777" cy="3456275"/>
          </a:xfrm>
          <a:prstGeom prst="rect">
            <a:avLst/>
          </a:prstGeom>
        </p:spPr>
        <p:txBody>
          <a:bodyPr wrap="square" anchor="ctr">
            <a:spAutoFit/>
          </a:bodyPr>
          <a:lstStyle/>
          <a:p>
            <a:pPr defTabSz="914225">
              <a:lnSpc>
                <a:spcPct val="90000"/>
              </a:lnSpc>
              <a:spcAft>
                <a:spcPts val="1470"/>
              </a:spcAft>
            </a:pPr>
            <a:r>
              <a:rPr lang="en-US" altLang="en-US" sz="5294" dirty="0">
                <a:solidFill>
                  <a:schemeClr val="accent1"/>
                </a:solidFill>
                <a:latin typeface="Segoe UI Light"/>
              </a:rPr>
              <a:t>Microsoft Cognitive Services</a:t>
            </a:r>
          </a:p>
          <a:p>
            <a:pPr defTabSz="914225">
              <a:lnSpc>
                <a:spcPct val="90000"/>
              </a:lnSpc>
              <a:spcAft>
                <a:spcPts val="1470"/>
              </a:spcAft>
            </a:pPr>
            <a:r>
              <a:rPr lang="en-US" sz="3529" dirty="0">
                <a:solidFill>
                  <a:schemeClr val="accent5"/>
                </a:solidFill>
                <a:latin typeface="Segoe UI Light"/>
              </a:rPr>
              <a:t>Give your apps </a:t>
            </a:r>
            <a:br>
              <a:rPr lang="en-US" sz="3529" dirty="0">
                <a:solidFill>
                  <a:schemeClr val="accent5"/>
                </a:solidFill>
                <a:latin typeface="Segoe UI Light"/>
              </a:rPr>
            </a:br>
            <a:r>
              <a:rPr lang="en-US" sz="3529" dirty="0">
                <a:solidFill>
                  <a:schemeClr val="accent5"/>
                </a:solidFill>
                <a:latin typeface="Segoe UI Light"/>
              </a:rPr>
              <a:t>a human side</a:t>
            </a:r>
          </a:p>
        </p:txBody>
      </p:sp>
      <p:sp>
        <p:nvSpPr>
          <p:cNvPr id="6" name="TextBox 5"/>
          <p:cNvSpPr txBox="1"/>
          <p:nvPr/>
        </p:nvSpPr>
        <p:spPr>
          <a:xfrm>
            <a:off x="6104150" y="1041665"/>
            <a:ext cx="5071591" cy="983434"/>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pPr>
            <a:r>
              <a:rPr lang="en-US" sz="1667" dirty="0">
                <a:gradFill>
                  <a:gsLst>
                    <a:gs pos="2917">
                      <a:srgbClr val="FFFFFF"/>
                    </a:gs>
                    <a:gs pos="30000">
                      <a:srgbClr val="FFFFFF"/>
                    </a:gs>
                  </a:gsLst>
                  <a:lin ang="5400000" scaled="0"/>
                </a:gradFill>
              </a:rPr>
              <a:t>Computer Vision | Emotion | Face | Video</a:t>
            </a:r>
          </a:p>
        </p:txBody>
      </p:sp>
      <p:sp>
        <p:nvSpPr>
          <p:cNvPr id="7" name="TextBox 6"/>
          <p:cNvSpPr txBox="1"/>
          <p:nvPr/>
        </p:nvSpPr>
        <p:spPr>
          <a:xfrm>
            <a:off x="6104150" y="1949668"/>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pPr>
            <a:r>
              <a:rPr lang="en-US" sz="1667" dirty="0">
                <a:gradFill>
                  <a:gsLst>
                    <a:gs pos="2917">
                      <a:srgbClr val="FFFFFF"/>
                    </a:gs>
                    <a:gs pos="30000">
                      <a:srgbClr val="FFFFFF"/>
                    </a:gs>
                  </a:gsLst>
                  <a:lin ang="5400000" scaled="0"/>
                </a:gradFill>
              </a:rPr>
              <a:t>Bing Speech | Custom Recognition | Speaker </a:t>
            </a:r>
            <a:r>
              <a:rPr lang="en-US" sz="1667">
                <a:gradFill>
                  <a:gsLst>
                    <a:gs pos="2917">
                      <a:srgbClr val="FFFFFF"/>
                    </a:gs>
                    <a:gs pos="30000">
                      <a:srgbClr val="FFFFFF"/>
                    </a:gs>
                  </a:gsLst>
                  <a:lin ang="5400000" scaled="0"/>
                </a:gradFill>
              </a:rPr>
              <a:t>Recognition Speech | Translator</a:t>
            </a:r>
            <a:endParaRPr lang="en-US" sz="1667" dirty="0">
              <a:gradFill>
                <a:gsLst>
                  <a:gs pos="2917">
                    <a:srgbClr val="FFFFFF"/>
                  </a:gs>
                  <a:gs pos="30000">
                    <a:srgbClr val="FFFFFF"/>
                  </a:gs>
                </a:gsLst>
                <a:lin ang="5400000" scaled="0"/>
              </a:gradFill>
            </a:endParaRPr>
          </a:p>
        </p:txBody>
      </p:sp>
      <p:sp>
        <p:nvSpPr>
          <p:cNvPr id="9" name="TextBox 8"/>
          <p:cNvSpPr txBox="1"/>
          <p:nvPr/>
        </p:nvSpPr>
        <p:spPr>
          <a:xfrm>
            <a:off x="6104150" y="4438074"/>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pPr>
            <a:r>
              <a:rPr lang="en-US" sz="1667" dirty="0">
                <a:gradFill>
                  <a:gsLst>
                    <a:gs pos="2917">
                      <a:srgbClr val="FFFFFF"/>
                    </a:gs>
                    <a:gs pos="30000">
                      <a:srgbClr val="FFFFFF"/>
                    </a:gs>
                  </a:gsLst>
                  <a:lin ang="5400000" scaled="0"/>
                </a:gradFill>
              </a:rPr>
              <a:t>Academic Knowledge | Entity Linking | Knowledge Exploration | Recommendations</a:t>
            </a:r>
          </a:p>
        </p:txBody>
      </p:sp>
      <p:sp>
        <p:nvSpPr>
          <p:cNvPr id="8" name="TextBox 7"/>
          <p:cNvSpPr txBox="1"/>
          <p:nvPr/>
        </p:nvSpPr>
        <p:spPr>
          <a:xfrm>
            <a:off x="6104150" y="3078460"/>
            <a:ext cx="5071591" cy="1443493"/>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pPr>
            <a:r>
              <a:rPr lang="en-US" sz="1667" dirty="0">
                <a:gradFill>
                  <a:gsLst>
                    <a:gs pos="2917">
                      <a:srgbClr val="FFFFFF"/>
                    </a:gs>
                    <a:gs pos="30000">
                      <a:srgbClr val="FFFFFF"/>
                    </a:gs>
                  </a:gsLst>
                  <a:lin ang="5400000" scaled="0"/>
                </a:gradFill>
              </a:rPr>
              <a:t>Bing Spell Check | Language Understanding </a:t>
            </a:r>
            <a:br>
              <a:rPr lang="en-US" sz="1667" dirty="0">
                <a:gradFill>
                  <a:gsLst>
                    <a:gs pos="2917">
                      <a:srgbClr val="FFFFFF"/>
                    </a:gs>
                    <a:gs pos="30000">
                      <a:srgbClr val="FFFFFF"/>
                    </a:gs>
                  </a:gsLst>
                  <a:lin ang="5400000" scaled="0"/>
                </a:gradFill>
              </a:rPr>
            </a:br>
            <a:r>
              <a:rPr lang="en-US" sz="1667" dirty="0">
                <a:gradFill>
                  <a:gsLst>
                    <a:gs pos="2917">
                      <a:srgbClr val="FFFFFF"/>
                    </a:gs>
                    <a:gs pos="30000">
                      <a:srgbClr val="FFFFFF"/>
                    </a:gs>
                  </a:gsLst>
                  <a:lin ang="5400000" scaled="0"/>
                </a:gradFill>
              </a:rPr>
              <a:t>Linguistic Analysis | Text Analytics | Web Language Model</a:t>
            </a:r>
          </a:p>
        </p:txBody>
      </p:sp>
      <p:sp>
        <p:nvSpPr>
          <p:cNvPr id="10" name="TextBox 9"/>
          <p:cNvSpPr txBox="1"/>
          <p:nvPr/>
        </p:nvSpPr>
        <p:spPr>
          <a:xfrm>
            <a:off x="6104150" y="5455207"/>
            <a:ext cx="5071591" cy="1445227"/>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pPr>
            <a:r>
              <a:rPr lang="en-US" sz="1667" dirty="0">
                <a:gradFill>
                  <a:gsLst>
                    <a:gs pos="2917">
                      <a:srgbClr val="FFFFFF"/>
                    </a:gs>
                    <a:gs pos="30000">
                      <a:srgbClr val="FFFFFF"/>
                    </a:gs>
                  </a:gsLst>
                  <a:lin ang="5400000" scaled="0"/>
                </a:gradFill>
              </a:rPr>
              <a:t>Bing Autosuggest | Bing Image Search | Bing News Search | Bing Video Search | Bing Web Search</a:t>
            </a:r>
          </a:p>
        </p:txBody>
      </p:sp>
      <p:sp>
        <p:nvSpPr>
          <p:cNvPr id="27" name="Rectangle 26"/>
          <p:cNvSpPr/>
          <p:nvPr/>
        </p:nvSpPr>
        <p:spPr>
          <a:xfrm>
            <a:off x="5274277" y="302069"/>
            <a:ext cx="6513408" cy="581121"/>
          </a:xfrm>
          <a:prstGeom prst="rect">
            <a:avLst/>
          </a:prstGeom>
        </p:spPr>
        <p:txBody>
          <a:bodyPr wrap="square">
            <a:spAutoFit/>
          </a:bodyPr>
          <a:lstStyle/>
          <a:p>
            <a:pPr>
              <a:lnSpc>
                <a:spcPct val="90000"/>
              </a:lnSpc>
              <a:spcAft>
                <a:spcPts val="600"/>
              </a:spcAft>
            </a:pPr>
            <a:r>
              <a:rPr lang="en-US" sz="3529" dirty="0">
                <a:solidFill>
                  <a:schemeClr val="bg1"/>
                </a:solidFill>
                <a:latin typeface="+mj-lt"/>
              </a:rPr>
              <a:t>Cognitive Services API Collection</a:t>
            </a:r>
          </a:p>
        </p:txBody>
      </p:sp>
      <p:sp>
        <p:nvSpPr>
          <p:cNvPr id="28" name="Freeform 22"/>
          <p:cNvSpPr>
            <a:spLocks noChangeAspect="1"/>
          </p:cNvSpPr>
          <p:nvPr/>
        </p:nvSpPr>
        <p:spPr bwMode="auto">
          <a:xfrm>
            <a:off x="5403327" y="1191852"/>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29" name="Freeform 18"/>
          <p:cNvSpPr>
            <a:spLocks noChangeAspect="1"/>
          </p:cNvSpPr>
          <p:nvPr/>
        </p:nvSpPr>
        <p:spPr bwMode="auto">
          <a:xfrm>
            <a:off x="5440688" y="2142401"/>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0" name="Freeform 9"/>
          <p:cNvSpPr>
            <a:spLocks noChangeAspect="1"/>
          </p:cNvSpPr>
          <p:nvPr/>
        </p:nvSpPr>
        <p:spPr bwMode="auto">
          <a:xfrm>
            <a:off x="5523844" y="3215997"/>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1" name="Freeform 5"/>
          <p:cNvSpPr>
            <a:spLocks/>
          </p:cNvSpPr>
          <p:nvPr/>
        </p:nvSpPr>
        <p:spPr bwMode="auto">
          <a:xfrm>
            <a:off x="5470775" y="4502919"/>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grpSp>
        <p:nvGrpSpPr>
          <p:cNvPr id="32" name="Group 31"/>
          <p:cNvGrpSpPr/>
          <p:nvPr/>
        </p:nvGrpSpPr>
        <p:grpSpPr>
          <a:xfrm>
            <a:off x="5470775" y="5700989"/>
            <a:ext cx="537500" cy="528413"/>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grpSp>
    </p:spTree>
    <p:extLst>
      <p:ext uri="{BB962C8B-B14F-4D97-AF65-F5344CB8AC3E}">
        <p14:creationId xmlns:p14="http://schemas.microsoft.com/office/powerpoint/2010/main" val="38875653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l="37218" t="1437"/>
          <a:stretch/>
        </p:blipFill>
        <p:spPr>
          <a:xfrm>
            <a:off x="5638802" y="487"/>
            <a:ext cx="6553199" cy="6857027"/>
          </a:xfrm>
          <a:prstGeom prst="rect">
            <a:avLst/>
          </a:prstGeom>
        </p:spPr>
      </p:pic>
      <p:sp>
        <p:nvSpPr>
          <p:cNvPr id="5" name="Text Placeholder 4"/>
          <p:cNvSpPr>
            <a:spLocks noGrp="1"/>
          </p:cNvSpPr>
          <p:nvPr>
            <p:ph type="body" sz="quarter" idx="11"/>
          </p:nvPr>
        </p:nvSpPr>
        <p:spPr/>
        <p:txBody>
          <a:bodyPr/>
          <a:lstStyle/>
          <a:p>
            <a:r>
              <a:rPr lang="en-US" dirty="0"/>
              <a:t>APIs in action</a:t>
            </a:r>
          </a:p>
          <a:p>
            <a:r>
              <a:rPr lang="en-US" sz="4313" dirty="0"/>
              <a:t>&lt;insert demo title&gt;</a:t>
            </a:r>
          </a:p>
        </p:txBody>
      </p:sp>
    </p:spTree>
    <p:extLst>
      <p:ext uri="{BB962C8B-B14F-4D97-AF65-F5344CB8AC3E}">
        <p14:creationId xmlns:p14="http://schemas.microsoft.com/office/powerpoint/2010/main" val="320526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1.81516E-6 0 L 0.06587 0 " pathEditMode="relative" rAng="0" ptsTypes="AA">
                                      <p:cBhvr>
                                        <p:cTn id="9" dur="750" spd="-100000" fill="hold"/>
                                        <p:tgtEl>
                                          <p:spTgt spid="3"/>
                                        </p:tgtEl>
                                        <p:attrNameLst>
                                          <p:attrName>ppt_x</p:attrName>
                                          <p:attrName>ppt_y</p:attrName>
                                        </p:attrNameLst>
                                      </p:cBhvr>
                                      <p:rCtr x="32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51361" y="2316276"/>
            <a:ext cx="7440640" cy="2241062"/>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51361" y="4632660"/>
            <a:ext cx="7440640" cy="2241062"/>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56323" y="-107"/>
            <a:ext cx="7435677" cy="2241062"/>
          </a:xfrm>
          <a:prstGeom prst="rect">
            <a:avLst/>
          </a:prstGeom>
        </p:spPr>
      </p:pic>
      <p:sp>
        <p:nvSpPr>
          <p:cNvPr id="14" name="Rectangle 13"/>
          <p:cNvSpPr/>
          <p:nvPr/>
        </p:nvSpPr>
        <p:spPr bwMode="auto">
          <a:xfrm>
            <a:off x="4751363" y="487"/>
            <a:ext cx="6125569" cy="2240468"/>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5294" spc="588" dirty="0">
                <a:solidFill>
                  <a:schemeClr val="bg2"/>
                </a:solidFill>
                <a:latin typeface="+mj-lt"/>
                <a:ea typeface="Segoe UI" pitchFamily="34" charset="0"/>
                <a:cs typeface="Segoe UI" pitchFamily="34" charset="0"/>
              </a:rPr>
              <a:t>Easy</a:t>
            </a:r>
          </a:p>
        </p:txBody>
      </p:sp>
      <p:sp>
        <p:nvSpPr>
          <p:cNvPr id="15" name="Rectangle 14"/>
          <p:cNvSpPr/>
          <p:nvPr/>
        </p:nvSpPr>
        <p:spPr bwMode="auto">
          <a:xfrm>
            <a:off x="4751361" y="2289195"/>
            <a:ext cx="6125569" cy="2268143"/>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5294" spc="588" dirty="0">
                <a:solidFill>
                  <a:schemeClr val="bg2"/>
                </a:solidFill>
                <a:latin typeface="+mj-lt"/>
                <a:ea typeface="Segoe UI" pitchFamily="34" charset="0"/>
                <a:cs typeface="Segoe UI" pitchFamily="34" charset="0"/>
              </a:rPr>
              <a:t>Flexible</a:t>
            </a:r>
          </a:p>
        </p:txBody>
      </p:sp>
      <p:sp>
        <p:nvSpPr>
          <p:cNvPr id="16" name="Rectangle 15"/>
          <p:cNvSpPr/>
          <p:nvPr/>
        </p:nvSpPr>
        <p:spPr bwMode="auto">
          <a:xfrm>
            <a:off x="4756324" y="4632660"/>
            <a:ext cx="6125569" cy="2242972"/>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5294" spc="588" dirty="0">
                <a:solidFill>
                  <a:schemeClr val="bg2"/>
                </a:solidFill>
                <a:latin typeface="+mj-lt"/>
                <a:ea typeface="Segoe UI" pitchFamily="34" charset="0"/>
                <a:cs typeface="Segoe UI" pitchFamily="34" charset="0"/>
              </a:rPr>
              <a:t>Quality</a:t>
            </a:r>
          </a:p>
        </p:txBody>
      </p:sp>
      <p:sp>
        <p:nvSpPr>
          <p:cNvPr id="3" name="Rectangle 1"/>
          <p:cNvSpPr>
            <a:spLocks noChangeArrowheads="1"/>
          </p:cNvSpPr>
          <p:nvPr/>
        </p:nvSpPr>
        <p:spPr bwMode="auto">
          <a:xfrm>
            <a:off x="269240" y="9092590"/>
            <a:ext cx="10667715" cy="814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buFontTx/>
              <a:buChar char="•"/>
            </a:pPr>
            <a:endParaRPr lang="en-US" altLang="en-US" sz="4705" dirty="0"/>
          </a:p>
        </p:txBody>
      </p:sp>
      <p:sp>
        <p:nvSpPr>
          <p:cNvPr id="9" name="Rectangle 8"/>
          <p:cNvSpPr/>
          <p:nvPr/>
        </p:nvSpPr>
        <p:spPr>
          <a:xfrm>
            <a:off x="296795" y="2718434"/>
            <a:ext cx="5799207" cy="1421131"/>
          </a:xfrm>
          <a:prstGeom prst="rect">
            <a:avLst/>
          </a:prstGeom>
        </p:spPr>
        <p:txBody>
          <a:bodyPr wrap="square" anchor="ctr">
            <a:spAutoFit/>
          </a:bodyPr>
          <a:lstStyle/>
          <a:p>
            <a:pPr>
              <a:lnSpc>
                <a:spcPct val="90000"/>
              </a:lnSpc>
            </a:pPr>
            <a:r>
              <a:rPr lang="en-US" altLang="en-US" sz="5294" dirty="0">
                <a:solidFill>
                  <a:schemeClr val="accent1"/>
                </a:solidFill>
                <a:latin typeface="+mj-lt"/>
              </a:rPr>
              <a:t>Why Microsoft </a:t>
            </a:r>
            <a:br>
              <a:rPr lang="en-US" altLang="en-US" sz="5294" dirty="0">
                <a:solidFill>
                  <a:schemeClr val="accent1"/>
                </a:solidFill>
                <a:latin typeface="+mj-lt"/>
              </a:rPr>
            </a:br>
            <a:r>
              <a:rPr lang="en-US" altLang="en-US" sz="4313" spc="-98" dirty="0">
                <a:solidFill>
                  <a:schemeClr val="accent1"/>
                </a:solidFill>
                <a:latin typeface="+mj-lt"/>
              </a:rPr>
              <a:t>Cognitive Services? </a:t>
            </a:r>
            <a:endParaRPr lang="en-US" sz="5294" spc="-98" dirty="0">
              <a:solidFill>
                <a:schemeClr val="accent1"/>
              </a:solidFill>
              <a:latin typeface="+mj-lt"/>
            </a:endParaRPr>
          </a:p>
        </p:txBody>
      </p:sp>
      <p:sp>
        <p:nvSpPr>
          <p:cNvPr id="19" name="Freeform 18"/>
          <p:cNvSpPr/>
          <p:nvPr/>
        </p:nvSpPr>
        <p:spPr>
          <a:xfrm>
            <a:off x="12116309" y="-5246"/>
            <a:ext cx="75690" cy="65565"/>
          </a:xfrm>
          <a:custGeom>
            <a:avLst/>
            <a:gdLst>
              <a:gd name="connsiteX0" fmla="*/ 0 w 77208"/>
              <a:gd name="connsiteY0" fmla="*/ 0 h 66880"/>
              <a:gd name="connsiteX1" fmla="*/ 77208 w 77208"/>
              <a:gd name="connsiteY1" fmla="*/ 0 h 66880"/>
              <a:gd name="connsiteX2" fmla="*/ 77208 w 77208"/>
              <a:gd name="connsiteY2" fmla="*/ 66880 h 66880"/>
              <a:gd name="connsiteX3" fmla="*/ 0 w 77208"/>
              <a:gd name="connsiteY3" fmla="*/ 0 h 66880"/>
            </a:gdLst>
            <a:ahLst/>
            <a:cxnLst>
              <a:cxn ang="0">
                <a:pos x="connsiteX0" y="connsiteY0"/>
              </a:cxn>
              <a:cxn ang="0">
                <a:pos x="connsiteX1" y="connsiteY1"/>
              </a:cxn>
              <a:cxn ang="0">
                <a:pos x="connsiteX2" y="connsiteY2"/>
              </a:cxn>
              <a:cxn ang="0">
                <a:pos x="connsiteX3" y="connsiteY3"/>
              </a:cxn>
            </a:cxnLst>
            <a:rect l="l" t="t" r="r" b="b"/>
            <a:pathLst>
              <a:path w="77208" h="66880">
                <a:moveTo>
                  <a:pt x="0" y="0"/>
                </a:moveTo>
                <a:lnTo>
                  <a:pt x="77208" y="0"/>
                </a:lnTo>
                <a:lnTo>
                  <a:pt x="77208" y="6688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3" name="Freeform 12"/>
          <p:cNvSpPr/>
          <p:nvPr/>
        </p:nvSpPr>
        <p:spPr>
          <a:xfrm>
            <a:off x="12116307" y="6786216"/>
            <a:ext cx="75692" cy="65566"/>
          </a:xfrm>
          <a:custGeom>
            <a:avLst/>
            <a:gdLst>
              <a:gd name="connsiteX0" fmla="*/ 77210 w 77210"/>
              <a:gd name="connsiteY0" fmla="*/ 0 h 66881"/>
              <a:gd name="connsiteX1" fmla="*/ 77210 w 77210"/>
              <a:gd name="connsiteY1" fmla="*/ 66881 h 66881"/>
              <a:gd name="connsiteX2" fmla="*/ 0 w 77210"/>
              <a:gd name="connsiteY2" fmla="*/ 66881 h 66881"/>
              <a:gd name="connsiteX3" fmla="*/ 77210 w 77210"/>
              <a:gd name="connsiteY3" fmla="*/ 0 h 66881"/>
            </a:gdLst>
            <a:ahLst/>
            <a:cxnLst>
              <a:cxn ang="0">
                <a:pos x="connsiteX0" y="connsiteY0"/>
              </a:cxn>
              <a:cxn ang="0">
                <a:pos x="connsiteX1" y="connsiteY1"/>
              </a:cxn>
              <a:cxn ang="0">
                <a:pos x="connsiteX2" y="connsiteY2"/>
              </a:cxn>
              <a:cxn ang="0">
                <a:pos x="connsiteX3" y="connsiteY3"/>
              </a:cxn>
            </a:cxnLst>
            <a:rect l="l" t="t" r="r" b="b"/>
            <a:pathLst>
              <a:path w="77210" h="66881">
                <a:moveTo>
                  <a:pt x="77210" y="0"/>
                </a:moveTo>
                <a:lnTo>
                  <a:pt x="77210" y="66881"/>
                </a:lnTo>
                <a:lnTo>
                  <a:pt x="0" y="66881"/>
                </a:lnTo>
                <a:lnTo>
                  <a:pt x="7721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423766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Roll your own with REST APIs</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Integrate into the language and platform of your choice</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Built by experts in their field from Microsoft Research, Bing, and Azure Machine Learning</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tx2">
              <a:lumMod val="60000"/>
              <a:lumOff val="40000"/>
            </a:schemeClr>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9721032" y="3176679"/>
            <a:ext cx="970779" cy="454420"/>
          </a:xfrm>
          <a:prstGeom prst="rect">
            <a:avLst/>
          </a:prstGeom>
          <a:solidFill>
            <a:schemeClr val="accent1">
              <a:lumMod val="50000"/>
            </a:schemeClr>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a:ln>
                <a:noFill/>
              </a:ln>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568" b="1" dirty="0">
                    <a:solidFill>
                      <a:schemeClr val="bg1"/>
                    </a:solidFill>
                    <a:latin typeface="Segoe UI Semibold" panose="020B0702040204020203" pitchFamily="34" charset="0"/>
                    <a:cs typeface="Segoe UI Semibold" panose="020B0702040204020203" pitchFamily="34" charset="0"/>
                  </a:rPr>
                  <a:t>GET A</a:t>
                </a:r>
                <a:br>
                  <a:rPr lang="en-US" sz="1568" b="1" dirty="0">
                    <a:solidFill>
                      <a:schemeClr val="bg1"/>
                    </a:solidFill>
                    <a:latin typeface="Segoe UI Semibold" panose="020B0702040204020203" pitchFamily="34" charset="0"/>
                    <a:cs typeface="Segoe UI Semibold" panose="020B0702040204020203" pitchFamily="34" charset="0"/>
                  </a:rPr>
                </a:br>
                <a:r>
                  <a:rPr lang="en-US" sz="1568"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614706" y="5511571"/>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highlight>
                    <a:srgbClr val="C0C0C0"/>
                  </a:highlight>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highlight>
                    <a:srgbClr val="C0C0C0"/>
                  </a:highlight>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337063" y="55422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193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41" name="Rectangle 40"/>
          <p:cNvSpPr/>
          <p:nvPr/>
        </p:nvSpPr>
        <p:spPr>
          <a:xfrm>
            <a:off x="0" y="0"/>
            <a:ext cx="12192000" cy="1261695"/>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10085" y="162516"/>
            <a:ext cx="11218354" cy="904859"/>
          </a:xfrm>
          <a:prstGeom prst="rect">
            <a:avLst/>
          </a:prstGeom>
          <a:noFill/>
        </p:spPr>
        <p:txBody>
          <a:bodyPr wrap="square" lIns="182878" tIns="146302" rIns="182878" bIns="146302" rtlCol="0">
            <a:spAutoFit/>
          </a:bodyPr>
          <a:lstStyle/>
          <a:p>
            <a:pPr marL="0" marR="0" lvl="0" indent="0" algn="l" defTabSz="914411" rtl="0" eaLnBrk="1" fontAlgn="auto" latinLnBrk="0" hangingPunct="1">
              <a:lnSpc>
                <a:spcPct val="90000"/>
              </a:lnSpc>
              <a:spcBef>
                <a:spcPts val="0"/>
              </a:spcBef>
              <a:spcAft>
                <a:spcPts val="0"/>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Calibri Light" panose="020F0302020204030204"/>
                <a:ea typeface="+mn-ea"/>
                <a:cs typeface="+mn-cs"/>
              </a:rPr>
              <a:t>Our Showcase Apps </a:t>
            </a: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(visit our app catalog at aka.ms/</a:t>
            </a:r>
            <a:r>
              <a:rPr kumimoji="0" lang="en-US" sz="2000" b="0" i="0" u="none" strike="noStrike" kern="0" cap="none" spc="0" normalizeH="0" baseline="0" noProof="0" dirty="0" err="1">
                <a:ln>
                  <a:noFill/>
                </a:ln>
                <a:solidFill>
                  <a:prstClr val="white"/>
                </a:solidFill>
                <a:effectLst/>
                <a:uLnTx/>
                <a:uFillTx/>
                <a:latin typeface="Calibri Light" panose="020F0302020204030204"/>
                <a:ea typeface="+mn-ea"/>
                <a:cs typeface="+mn-cs"/>
              </a:rPr>
              <a:t>cognitivegallery</a:t>
            </a: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a:t>
            </a:r>
          </a:p>
        </p:txBody>
      </p:sp>
      <p:grpSp>
        <p:nvGrpSpPr>
          <p:cNvPr id="34" name="Group 33"/>
          <p:cNvGrpSpPr/>
          <p:nvPr/>
        </p:nvGrpSpPr>
        <p:grpSpPr>
          <a:xfrm>
            <a:off x="8335451" y="1215248"/>
            <a:ext cx="2464935" cy="2882613"/>
            <a:chOff x="9893779" y="1273011"/>
            <a:chExt cx="2514362" cy="2940415"/>
          </a:xfrm>
        </p:grpSpPr>
        <p:sp>
          <p:nvSpPr>
            <p:cNvPr id="59" name="Rectangle 58"/>
            <p:cNvSpPr/>
            <p:nvPr/>
          </p:nvSpPr>
          <p:spPr bwMode="auto">
            <a:xfrm>
              <a:off x="9893779" y="1317771"/>
              <a:ext cx="2514362" cy="2895655"/>
            </a:xfrm>
            <a:prstGeom prst="rect">
              <a:avLst/>
            </a:prstGeom>
            <a:solidFill>
              <a:srgbClr val="89C4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prstClr val="white"/>
                </a:solidFill>
                <a:effectLst/>
                <a:uLnTx/>
                <a:uFillTx/>
                <a:latin typeface="Calibri" panose="020F0502020204030204"/>
                <a:ea typeface="Segoe UI" pitchFamily="34" charset="0"/>
                <a:cs typeface="Segoe UI" pitchFamily="34" charset="0"/>
              </a:endParaRPr>
            </a:p>
          </p:txBody>
        </p:sp>
        <p:grpSp>
          <p:nvGrpSpPr>
            <p:cNvPr id="33" name="Group 32"/>
            <p:cNvGrpSpPr/>
            <p:nvPr/>
          </p:nvGrpSpPr>
          <p:grpSpPr>
            <a:xfrm>
              <a:off x="10505473" y="1273011"/>
              <a:ext cx="1492683" cy="2774824"/>
              <a:chOff x="10505473" y="1273011"/>
              <a:chExt cx="1492683" cy="2774824"/>
            </a:xfrm>
          </p:grpSpPr>
          <p:pic>
            <p:nvPicPr>
              <p:cNvPr id="15" name="Picture 14"/>
              <p:cNvPicPr>
                <a:picLocks noChangeAspect="1"/>
              </p:cNvPicPr>
              <p:nvPr/>
            </p:nvPicPr>
            <p:blipFill rotWithShape="1">
              <a:blip r:embed="rId3"/>
              <a:srcRect l="78724" t="12267" r="19059" b="82261"/>
              <a:stretch/>
            </p:blipFill>
            <p:spPr>
              <a:xfrm>
                <a:off x="10528212" y="1387186"/>
                <a:ext cx="592394" cy="359028"/>
              </a:xfrm>
              <a:prstGeom prst="rect">
                <a:avLst/>
              </a:prstGeom>
            </p:spPr>
          </p:pic>
          <p:sp>
            <p:nvSpPr>
              <p:cNvPr id="16" name="TextBox 15"/>
              <p:cNvSpPr txBox="1"/>
              <p:nvPr/>
            </p:nvSpPr>
            <p:spPr>
              <a:xfrm>
                <a:off x="11062804" y="1273011"/>
                <a:ext cx="935352" cy="544765"/>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prstClr val="white"/>
                    </a:solidFill>
                    <a:effectLst/>
                    <a:uLnTx/>
                    <a:uFillTx/>
                    <a:latin typeface="Calibri" panose="020F0502020204030204"/>
                    <a:ea typeface="+mn-ea"/>
                    <a:cs typeface="+mn-cs"/>
                  </a:rPr>
                  <a:t>Fetch</a:t>
                </a: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408" t="2470" r="702" b="10566"/>
              <a:stretch/>
            </p:blipFill>
            <p:spPr>
              <a:xfrm>
                <a:off x="10505473" y="1798329"/>
                <a:ext cx="1443193" cy="2249506"/>
              </a:xfrm>
              <a:prstGeom prst="rect">
                <a:avLst/>
              </a:prstGeom>
            </p:spPr>
          </p:pic>
        </p:grpSp>
      </p:grpSp>
      <p:grpSp>
        <p:nvGrpSpPr>
          <p:cNvPr id="26" name="Group 25"/>
          <p:cNvGrpSpPr/>
          <p:nvPr/>
        </p:nvGrpSpPr>
        <p:grpSpPr>
          <a:xfrm>
            <a:off x="5954747" y="1259128"/>
            <a:ext cx="2434349" cy="2848733"/>
            <a:chOff x="7444350" y="1323047"/>
            <a:chExt cx="2483163" cy="2905856"/>
          </a:xfrm>
        </p:grpSpPr>
        <p:sp>
          <p:nvSpPr>
            <p:cNvPr id="67" name="Rectangle 66"/>
            <p:cNvSpPr/>
            <p:nvPr/>
          </p:nvSpPr>
          <p:spPr bwMode="auto">
            <a:xfrm>
              <a:off x="7444350" y="1323047"/>
              <a:ext cx="2468880" cy="2905856"/>
            </a:xfrm>
            <a:prstGeom prst="rect">
              <a:avLst/>
            </a:prstGeom>
            <a:solidFill>
              <a:srgbClr val="B1DB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prstClr val="white"/>
                </a:solidFill>
                <a:effectLst/>
                <a:uLnTx/>
                <a:uFillTx/>
                <a:latin typeface="Calibri" panose="020F0502020204030204"/>
                <a:ea typeface="Segoe UI" pitchFamily="34" charset="0"/>
                <a:cs typeface="Segoe UI" pitchFamily="34" charset="0"/>
              </a:endParaRPr>
            </a:p>
          </p:txBody>
        </p:sp>
        <p:pic>
          <p:nvPicPr>
            <p:cNvPr id="75"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829" t="24938" r="44236" b="16373"/>
            <a:stretch/>
          </p:blipFill>
          <p:spPr bwMode="auto">
            <a:xfrm>
              <a:off x="8007776" y="2338530"/>
              <a:ext cx="1337023" cy="1819174"/>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www.goandroid.co.in/wp-content/uploads/2016/01/mimicker-alarm.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24730" t="42646" r="27406" b="31459"/>
            <a:stretch/>
          </p:blipFill>
          <p:spPr bwMode="auto">
            <a:xfrm>
              <a:off x="7887736" y="1360045"/>
              <a:ext cx="1562219" cy="4066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530" t="11848" r="44448" b="78045"/>
            <a:stretch/>
          </p:blipFill>
          <p:spPr bwMode="auto">
            <a:xfrm>
              <a:off x="7452114" y="1722828"/>
              <a:ext cx="2475399" cy="578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3538633" y="1259130"/>
            <a:ext cx="2420347" cy="3561125"/>
            <a:chOff x="2488819" y="1316510"/>
            <a:chExt cx="2468880" cy="3632533"/>
          </a:xfrm>
        </p:grpSpPr>
        <p:sp>
          <p:nvSpPr>
            <p:cNvPr id="7" name="Rectangle 6"/>
            <p:cNvSpPr/>
            <p:nvPr/>
          </p:nvSpPr>
          <p:spPr bwMode="auto">
            <a:xfrm>
              <a:off x="2488819" y="1316510"/>
              <a:ext cx="2468880" cy="2918811"/>
            </a:xfrm>
            <a:prstGeom prst="rect">
              <a:avLst/>
            </a:prstGeom>
            <a:solidFill>
              <a:srgbClr val="59B3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prstClr val="white"/>
                </a:solidFill>
                <a:effectLst/>
                <a:uLnTx/>
                <a:uFillTx/>
                <a:latin typeface="Calibri" panose="020F0502020204030204"/>
                <a:ea typeface="Segoe UI" pitchFamily="34" charset="0"/>
                <a:cs typeface="Segoe UI" pitchFamily="34" charset="0"/>
              </a:endParaRPr>
            </a:p>
          </p:txBody>
        </p:sp>
        <p:pic>
          <p:nvPicPr>
            <p:cNvPr id="10244" name="Picture 4" descr="http://applicantes.com/wp-content/uploads/2015/07/twins-or-not-windows-phone.jpg"/>
            <p:cNvPicPr>
              <a:picLocks noChangeAspect="1" noChangeArrowheads="1"/>
            </p:cNvPicPr>
            <p:nvPr/>
          </p:nvPicPr>
          <p:blipFill rotWithShape="1">
            <a:blip r:embed="rId7">
              <a:extLst>
                <a:ext uri="{28A0092B-C50C-407E-A947-70E740481C1C}">
                  <a14:useLocalDpi xmlns:a14="http://schemas.microsoft.com/office/drawing/2010/main" val="0"/>
                </a:ext>
              </a:extLst>
            </a:blip>
            <a:srcRect l="68345" t="4682" r="1139" b="81575"/>
            <a:stretch/>
          </p:blipFill>
          <p:spPr bwMode="auto">
            <a:xfrm>
              <a:off x="2634289" y="1318436"/>
              <a:ext cx="2220685" cy="5393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ttp://applicantes.com/wp-content/uploads/2015/07/twins-or-not-windows-phone.jpg"/>
            <p:cNvPicPr>
              <a:picLocks noChangeAspect="1" noChangeArrowheads="1"/>
            </p:cNvPicPr>
            <p:nvPr/>
          </p:nvPicPr>
          <p:blipFill rotWithShape="1">
            <a:blip r:embed="rId7">
              <a:extLst>
                <a:ext uri="{28A0092B-C50C-407E-A947-70E740481C1C}">
                  <a14:useLocalDpi xmlns:a14="http://schemas.microsoft.com/office/drawing/2010/main" val="0"/>
                </a:ext>
              </a:extLst>
            </a:blip>
            <a:srcRect l="68345" t="18413" r="1139" b="3023"/>
            <a:stretch/>
          </p:blipFill>
          <p:spPr bwMode="auto">
            <a:xfrm>
              <a:off x="2612915" y="1865950"/>
              <a:ext cx="2220685" cy="3083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1083793" y="1257639"/>
            <a:ext cx="2453954" cy="2883139"/>
            <a:chOff x="-21730" y="1294367"/>
            <a:chExt cx="2503160" cy="2940952"/>
          </a:xfrm>
        </p:grpSpPr>
        <p:sp>
          <p:nvSpPr>
            <p:cNvPr id="6" name="Rectangle 5"/>
            <p:cNvSpPr/>
            <p:nvPr/>
          </p:nvSpPr>
          <p:spPr bwMode="auto">
            <a:xfrm>
              <a:off x="-21730" y="1294367"/>
              <a:ext cx="2503160" cy="2940952"/>
            </a:xfrm>
            <a:prstGeom prst="rect">
              <a:avLst/>
            </a:prstGeom>
            <a:solidFill>
              <a:srgbClr val="F597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prstClr val="white"/>
                </a:solidFill>
                <a:effectLst/>
                <a:uLnTx/>
                <a:uFillTx/>
                <a:latin typeface="Calibri" panose="020F0502020204030204"/>
                <a:ea typeface="Segoe UI" pitchFamily="34" charset="0"/>
                <a:cs typeface="Segoe UI" pitchFamily="34" charset="0"/>
              </a:endParaRPr>
            </a:p>
          </p:txBody>
        </p:sp>
        <p:pic>
          <p:nvPicPr>
            <p:cNvPr id="10242" name="Picture 2" descr="http://appllio.com/sites/default/files/styles/article-center/public/field/image/microsoft-how-old-net.png?itok=98Imt9Ja"/>
            <p:cNvPicPr>
              <a:picLocks noChangeAspect="1" noChangeArrowheads="1"/>
            </p:cNvPicPr>
            <p:nvPr/>
          </p:nvPicPr>
          <p:blipFill rotWithShape="1">
            <a:blip r:embed="rId8">
              <a:extLst>
                <a:ext uri="{28A0092B-C50C-407E-A947-70E740481C1C}">
                  <a14:useLocalDpi xmlns:a14="http://schemas.microsoft.com/office/drawing/2010/main" val="0"/>
                </a:ext>
              </a:extLst>
            </a:blip>
            <a:srcRect l="18332" t="30140" r="36493" b="5872"/>
            <a:stretch/>
          </p:blipFill>
          <p:spPr bwMode="auto">
            <a:xfrm>
              <a:off x="135457" y="1760132"/>
              <a:ext cx="2132351" cy="19890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appllio.com/sites/default/files/styles/article-center/public/field/image/microsoft-how-old-net.png?itok=98Imt9Ja"/>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l="28191" t="2307" r="27774" b="80001"/>
            <a:stretch/>
          </p:blipFill>
          <p:spPr bwMode="auto">
            <a:xfrm>
              <a:off x="314307" y="1318096"/>
              <a:ext cx="1670598" cy="44203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cdn4.teen.com/wp-content/uploads/2015/05/celebrities-how-old-robot-miley-cyrus-4.jpg"/>
            <p:cNvPicPr>
              <a:picLocks noChangeAspect="1" noChangeArrowheads="1"/>
            </p:cNvPicPr>
            <p:nvPr/>
          </p:nvPicPr>
          <p:blipFill rotWithShape="1">
            <a:blip r:embed="rId9">
              <a:extLst>
                <a:ext uri="{28A0092B-C50C-407E-A947-70E740481C1C}">
                  <a14:useLocalDpi xmlns:a14="http://schemas.microsoft.com/office/drawing/2010/main" val="0"/>
                </a:ext>
              </a:extLst>
            </a:blip>
            <a:srcRect l="31362" t="88362" r="28894" b="1832"/>
            <a:stretch/>
          </p:blipFill>
          <p:spPr bwMode="auto">
            <a:xfrm>
              <a:off x="402450" y="3813274"/>
              <a:ext cx="1669046" cy="3294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079561" y="4036835"/>
            <a:ext cx="2463304" cy="2911083"/>
            <a:chOff x="1120657" y="3947935"/>
            <a:chExt cx="2463304" cy="2911083"/>
          </a:xfrm>
        </p:grpSpPr>
        <p:sp>
          <p:nvSpPr>
            <p:cNvPr id="5" name="Rectangle 4"/>
            <p:cNvSpPr/>
            <p:nvPr/>
          </p:nvSpPr>
          <p:spPr bwMode="auto">
            <a:xfrm>
              <a:off x="1120657" y="3947935"/>
              <a:ext cx="2463304" cy="291108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solidFill>
                <a:effectLst/>
                <a:uLnTx/>
                <a:uFillTx/>
                <a:latin typeface="Calibri" panose="020F0502020204030204"/>
                <a:ea typeface="Segoe UI" pitchFamily="34" charset="0"/>
                <a:cs typeface="Segoe UI" pitchFamily="34" charset="0"/>
              </a:endParaRPr>
            </a:p>
          </p:txBody>
        </p:sp>
        <p:sp>
          <p:nvSpPr>
            <p:cNvPr id="45" name="Rectangle 44"/>
            <p:cNvSpPr/>
            <p:nvPr/>
          </p:nvSpPr>
          <p:spPr bwMode="auto">
            <a:xfrm>
              <a:off x="1134972" y="4727906"/>
              <a:ext cx="2404605" cy="61664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I think it’s a person sitting in front of a computer and he seems </a:t>
              </a: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sym typeface="Wingdings" panose="05000000000000000000" pitchFamily="2" charset="2"/>
                </a:rPr>
                <a:t>. I am 99% sure that’s </a:t>
              </a: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sym typeface="Wingdings" panose="05000000000000000000" pitchFamily="2" charset="2"/>
                </a:rPr>
                <a:t>Bill</a:t>
              </a: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sym typeface="Wingdings" panose="05000000000000000000" pitchFamily="2" charset="2"/>
                </a:rPr>
                <a:t> </a:t>
              </a: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sym typeface="Wingdings" panose="05000000000000000000" pitchFamily="2" charset="2"/>
                </a:rPr>
                <a:t>Gates</a:t>
              </a:r>
              <a:endPar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10"/>
            <a:stretch>
              <a:fillRect/>
            </a:stretch>
          </p:blipFill>
          <p:spPr>
            <a:xfrm>
              <a:off x="1347528" y="5514385"/>
              <a:ext cx="2021892" cy="1257600"/>
            </a:xfrm>
            <a:prstGeom prst="rect">
              <a:avLst/>
            </a:prstGeom>
          </p:spPr>
        </p:pic>
        <p:pic>
          <p:nvPicPr>
            <p:cNvPr id="9" name="Picture 8"/>
            <p:cNvPicPr>
              <a:picLocks noChangeAspect="1"/>
            </p:cNvPicPr>
            <p:nvPr/>
          </p:nvPicPr>
          <p:blipFill>
            <a:blip r:embed="rId11"/>
            <a:stretch>
              <a:fillRect/>
            </a:stretch>
          </p:blipFill>
          <p:spPr>
            <a:xfrm>
              <a:off x="1407850" y="4035163"/>
              <a:ext cx="538355" cy="548513"/>
            </a:xfrm>
            <a:prstGeom prst="rect">
              <a:avLst/>
            </a:prstGeom>
          </p:spPr>
        </p:pic>
        <p:sp>
          <p:nvSpPr>
            <p:cNvPr id="10" name="TextBox 9"/>
            <p:cNvSpPr txBox="1"/>
            <p:nvPr/>
          </p:nvSpPr>
          <p:spPr>
            <a:xfrm>
              <a:off x="1863872" y="4066611"/>
              <a:ext cx="1636836"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Light" panose="020F0302020204030204"/>
                  <a:ea typeface="+mn-ea"/>
                  <a:cs typeface="+mn-cs"/>
                </a:rPr>
                <a:t>CaptionBot.ai</a:t>
              </a:r>
            </a:p>
          </p:txBody>
        </p:sp>
      </p:grpSp>
      <p:grpSp>
        <p:nvGrpSpPr>
          <p:cNvPr id="4" name="Group 3"/>
          <p:cNvGrpSpPr/>
          <p:nvPr/>
        </p:nvGrpSpPr>
        <p:grpSpPr>
          <a:xfrm>
            <a:off x="3537747" y="4036835"/>
            <a:ext cx="3849003" cy="2918611"/>
            <a:chOff x="3578843" y="3947935"/>
            <a:chExt cx="3849003" cy="2918611"/>
          </a:xfrm>
          <a:solidFill>
            <a:schemeClr val="accent6">
              <a:lumMod val="40000"/>
              <a:lumOff val="60000"/>
            </a:schemeClr>
          </a:solidFill>
        </p:grpSpPr>
        <p:sp>
          <p:nvSpPr>
            <p:cNvPr id="47" name="Rectangle 46"/>
            <p:cNvSpPr/>
            <p:nvPr/>
          </p:nvSpPr>
          <p:spPr bwMode="auto">
            <a:xfrm>
              <a:off x="3578843" y="3947935"/>
              <a:ext cx="3849003" cy="29110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solidFill>
                <a:effectLst/>
                <a:uLnTx/>
                <a:uFillTx/>
                <a:latin typeface="Calibri" panose="020F0502020204030204"/>
                <a:ea typeface="Segoe UI" pitchFamily="34" charset="0"/>
                <a:cs typeface="Segoe UI" pitchFamily="34" charset="0"/>
              </a:endParaRPr>
            </a:p>
          </p:txBody>
        </p:sp>
        <p:pic>
          <p:nvPicPr>
            <p:cNvPr id="38" name="Picture 37"/>
            <p:cNvPicPr>
              <a:picLocks noChangeAspect="1"/>
            </p:cNvPicPr>
            <p:nvPr/>
          </p:nvPicPr>
          <p:blipFill>
            <a:blip r:embed="rId12"/>
            <a:stretch>
              <a:fillRect/>
            </a:stretch>
          </p:blipFill>
          <p:spPr>
            <a:xfrm>
              <a:off x="3985365" y="4745557"/>
              <a:ext cx="3068310" cy="2120989"/>
            </a:xfrm>
            <a:prstGeom prst="rect">
              <a:avLst/>
            </a:prstGeom>
            <a:grpFill/>
          </p:spPr>
        </p:pic>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28379" y="4070362"/>
              <a:ext cx="537543" cy="554415"/>
            </a:xfrm>
            <a:prstGeom prst="rect">
              <a:avLst/>
            </a:prstGeom>
            <a:grpFill/>
          </p:spPr>
        </p:pic>
        <p:sp>
          <p:nvSpPr>
            <p:cNvPr id="49" name="TextBox 48"/>
            <p:cNvSpPr txBox="1"/>
            <p:nvPr/>
          </p:nvSpPr>
          <p:spPr>
            <a:xfrm>
              <a:off x="4665922" y="4089036"/>
              <a:ext cx="1660074" cy="517065"/>
            </a:xfrm>
            <a:prstGeom prst="rect">
              <a:avLst/>
            </a:prstGeom>
            <a:grp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CelebsLike.Me</a:t>
              </a:r>
            </a:p>
          </p:txBody>
        </p:sp>
      </p:grpSp>
      <p:grpSp>
        <p:nvGrpSpPr>
          <p:cNvPr id="2" name="Group 1"/>
          <p:cNvGrpSpPr/>
          <p:nvPr/>
        </p:nvGrpSpPr>
        <p:grpSpPr>
          <a:xfrm>
            <a:off x="7386750" y="4036835"/>
            <a:ext cx="3661250" cy="2918611"/>
            <a:chOff x="7427846" y="3947935"/>
            <a:chExt cx="3661250" cy="2918611"/>
          </a:xfrm>
        </p:grpSpPr>
        <p:sp>
          <p:nvSpPr>
            <p:cNvPr id="13" name="Rectangle 12"/>
            <p:cNvSpPr/>
            <p:nvPr/>
          </p:nvSpPr>
          <p:spPr bwMode="auto">
            <a:xfrm>
              <a:off x="7427846" y="3947935"/>
              <a:ext cx="3441413" cy="291861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solidFill>
                <a:effectLst/>
                <a:uLnTx/>
                <a:uFillTx/>
                <a:latin typeface="Calibri" panose="020F0502020204030204"/>
                <a:ea typeface="Segoe UI" pitchFamily="34" charset="0"/>
                <a:cs typeface="Segoe UI" pitchFamily="34" charset="0"/>
              </a:endParaRPr>
            </a:p>
          </p:txBody>
        </p:sp>
        <p:pic>
          <p:nvPicPr>
            <p:cNvPr id="25" name="Picture 24"/>
            <p:cNvPicPr>
              <a:picLocks noChangeAspect="1"/>
            </p:cNvPicPr>
            <p:nvPr/>
          </p:nvPicPr>
          <p:blipFill>
            <a:blip r:embed="rId14"/>
            <a:stretch>
              <a:fillRect/>
            </a:stretch>
          </p:blipFill>
          <p:spPr>
            <a:xfrm>
              <a:off x="7910936" y="4830678"/>
              <a:ext cx="1373964" cy="1926912"/>
            </a:xfrm>
            <a:prstGeom prst="rect">
              <a:avLst/>
            </a:prstGeom>
            <a:ln>
              <a:solidFill>
                <a:schemeClr val="bg1"/>
              </a:solidFill>
            </a:ln>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57000" y="4035163"/>
              <a:ext cx="585232" cy="618005"/>
            </a:xfrm>
            <a:prstGeom prst="rect">
              <a:avLst/>
            </a:prstGeom>
          </p:spPr>
        </p:pic>
        <p:sp>
          <p:nvSpPr>
            <p:cNvPr id="53" name="TextBox 52"/>
            <p:cNvSpPr txBox="1"/>
            <p:nvPr/>
          </p:nvSpPr>
          <p:spPr>
            <a:xfrm>
              <a:off x="8097421" y="4117917"/>
              <a:ext cx="2991675"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ProjectMurphy.net</a:t>
              </a:r>
            </a:p>
          </p:txBody>
        </p:sp>
        <p:sp>
          <p:nvSpPr>
            <p:cNvPr id="18" name="TextBox 17"/>
            <p:cNvSpPr txBox="1"/>
            <p:nvPr/>
          </p:nvSpPr>
          <p:spPr>
            <a:xfrm>
              <a:off x="9264724" y="5206892"/>
              <a:ext cx="1538391" cy="8771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“what if Satya Nadella had a long beard?”</a:t>
              </a:r>
            </a:p>
          </p:txBody>
        </p:sp>
      </p:grpSp>
    </p:spTree>
    <p:extLst>
      <p:ext uri="{BB962C8B-B14F-4D97-AF65-F5344CB8AC3E}">
        <p14:creationId xmlns:p14="http://schemas.microsoft.com/office/powerpoint/2010/main" val="3892157018"/>
      </p:ext>
    </p:extLst>
  </p:cSld>
  <p:clrMapOvr>
    <a:masterClrMapping/>
  </p:clrMapOvr>
  <p:transition spd="slow">
    <p:push/>
  </p:transition>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0.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9.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i1b478372f814787abd313030b81fcb2 xmlns="230e9df3-be65-4c73-a93b-d1236ebd677e">
      <Terms xmlns="http://schemas.microsoft.com/office/infopath/2007/PartnerControls"/>
    </i1b478372f814787abd313030b81fcb2>
    <ef109fd36bcf4bcd9dd945731030600b xmlns="230e9df3-be65-4c73-a93b-d1236ebd677e">
      <Terms xmlns="http://schemas.microsoft.com/office/infopath/2007/PartnerControls"/>
    </ef109fd36bcf4bcd9dd945731030600b>
    <DocumentDescription xmlns="230e9df3-be65-4c73-a93b-d1236ebd677e">Cortana Intelligence Suite - Cognitive Services Level 200 Presentation</DocumentDescription>
    <ReportOwner xmlns="http://schemas.microsoft.com/sharepoint/v3">
      <UserInfo>
        <DisplayName/>
        <AccountId xsi:nil="true"/>
        <AccountType/>
      </UserInfo>
    </ReportOwner>
    <k21a64daf20d4502b2796a1c6b8ce6c8 xmlns="230e9df3-be65-4c73-a93b-d1236ebd677e">
      <Terms xmlns="http://schemas.microsoft.com/office/infopath/2007/PartnerControls"/>
    </k21a64daf20d4502b2796a1c6b8ce6c8>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i:0#.f|membership|v-caicha@microsoft.com</DisplayName>
        <AccountId>637</AccountId>
        <AccountType/>
      </UserInfo>
    </Coowner>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_dlc_DocId xmlns="230e9df3-be65-4c73-a93b-d1236ebd677e">G01KC-99682991-15427</_dlc_DocId>
    <Thumbnail1 xmlns="230e9df3-be65-4c73-a93b-d1236ebd677e">
      <Url>https://microsoft.sharepoint.com/sites/Infopedia_G01KC/Media/Thumbnails/G01KC-1-15426/Cognitive%20Services%20Technical%20Deck.png</Url>
      <Description>/sites/Infopedia_G01KC/Media/Thumbnails/G01KC-1-15426/Cognitive Services Technical Deck.png</Description>
    </Thumbnail1>
    <TaxKeywordTaxHTField xmlns="230e9df3-be65-4c73-a93b-d1236ebd677e">
      <Terms xmlns="http://schemas.microsoft.com/office/infopath/2007/PartnerControls"/>
    </TaxKeywordTaxHTField>
    <PublishDate xmlns="230E9DF3-BE65-4C73-A93B-D1236EBD677E" xsi:nil="true"/>
    <ContentID xmlns="230e9df3-be65-4c73-a93b-d1236ebd677e" xsi:nil="true"/>
    <b4224c12c78d42ea9b214de0badf8358 xmlns="230e9df3-be65-4c73-a93b-d1236ebd677e">
      <Terms xmlns="http://schemas.microsoft.com/office/infopath/2007/PartnerControls"/>
    </b4224c12c78d42ea9b214de0badf8358>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GenericText2 xmlns="230e9df3-be65-4c73-a93b-d1236ebd677e">G01KC-1-15426</GenericText2>
    <RoutingRuleDescription xmlns="http://schemas.microsoft.com/sharepoint/v3" xsi:nil="true"/>
    <ec5b2ad5c27b45fb8a00a1f27c7ce1ae xmlns="230e9df3-be65-4c73-a93b-d1236ebd677e">
      <Terms xmlns="http://schemas.microsoft.com/office/infopath/2007/PartnerControls"/>
    </ec5b2ad5c27b45fb8a00a1f27c7ce1ae>
    <Owner xmlns="230e9df3-be65-4c73-a93b-d1236ebd677e">
      <UserInfo>
        <DisplayName>Anu Kohli</DisplayName>
        <AccountId>629</AccountId>
        <AccountType/>
      </UserInfo>
    </Owner>
    <PublishingExpirationDate xmlns="http://schemas.microsoft.com/sharepoint/v3" xsi:nil="true"/>
    <b60f8d2dbb984f349d80d8196897f4d3 xmlns="230e9df3-be65-4c73-a93b-d1236ebd677e">
      <Terms xmlns="http://schemas.microsoft.com/office/infopath/2007/PartnerControls"/>
    </b60f8d2dbb984f349d80d8196897f4d3>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RatingCount xmlns="http://schemas.microsoft.com/sharepoint/v3" xsi:nil="true"/>
    <_dlc_DocIdUrl xmlns="230e9df3-be65-4c73-a93b-d1236ebd677e">
      <Url>https://microsoft.sharepoint.com/sites/Infopedia_G01KC/_layouts/15/DocIdRedir.aspx?ID=G01KC-99682991-15427</Url>
      <Description>G01KC-99682991-15427</Description>
    </_dlc_DocIdUrl>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GenericHTML1 xmlns="230e9df3-be65-4c73-a93b-d1236ebd677e" xsi:nil="true"/>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od9986d31974458fb3007746ec0bce5f>
    <kf34bcdc8fc34e479d3f94c6210e8e27 xmlns="230e9df3-be65-4c73-a93b-d1236ebd677e">
      <Terms xmlns="http://schemas.microsoft.com/office/infopath/2007/PartnerControls"/>
    </kf34bcdc8fc34e479d3f94c6210e8e27>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Cortana</TermName>
          <TermId xmlns="http://schemas.microsoft.com/office/infopath/2007/PartnerControls">9ddf2d0d-10f8-4f45-a03c-9a1a5aa2df6a</TermId>
        </TermInfo>
      </Terms>
    </bf80e81150e248c48aa8cffdf0021a1f>
    <ApplyWorkflowRules xmlns="230E9DF3-BE65-4C73-A93B-D1236EBD677E">Yes</ApplyWorkflowRules>
    <TaxCatchAll xmlns="230e9df3-be65-4c73-a93b-d1236ebd677e">
      <Value>31</Value>
      <Value>29</Value>
      <Value>435</Value>
      <Value>26</Value>
      <Value>634</Value>
      <Value>5</Value>
      <Value>21</Value>
      <Value>20</Value>
      <Value>374</Value>
    </TaxCatchAll>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Blog_x0020_Name xmlns="230e9df3-be65-4c73-a93b-d1236ebd677e" xsi:nil="true"/>
    <m6d26e40ac264097a006193f92232ece xmlns="230e9df3-be65-4c73-a93b-d1236ebd677e">
      <Terms xmlns="http://schemas.microsoft.com/office/infopath/2007/PartnerControls"/>
    </m6d26e40ac264097a006193f92232ece>
    <AverageRating xmlns="http://schemas.microsoft.com/sharepoint/v3" xsi:nil="true"/>
    <Update_x0020_Parent_x0020_Child_x0020_Relation_x0028_1_x0029_0 xmlns="b3bc04a5-d503-43b1-b98c-a8cf663329d9">
      <Url xsi:nil="true"/>
      <Description xsi:nil="true"/>
    </Update_x0020_Parent_x0020_Child_x0020_Relation_x0028_1_x0029_0>
    <_ip_UnifiedCompliancePolicyUIAction xmlns="http://schemas.microsoft.com/sharepoint/v3" xsi:nil="true"/>
    <_ip_UnifiedCompliancePolicyProperties xmlns="http://schemas.microsoft.com/sharepoint/v3" xsi:nil="true"/>
    <LastSharedByUser xmlns="2478d1b8-79bf-461f-b8e8-704d21601f1a">hankam@microsoft.com</LastSharedByUser>
    <LastSharedByTime xmlns="2478d1b8-79bf-461f-b8e8-704d21601f1a">2016-05-24T22:52:01+00:00</LastSharedByTime>
  </documentManagement>
</p:properties>
</file>

<file path=customXml/item5.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2681224d2537e8db76e4bedd657bef1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52d0082b4b66a3746776ed3f601a30bc"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B864E3-39B3-41A5-AA16-2D16E635B245}">
  <ds:schemaRefs>
    <ds:schemaRef ds:uri="Microsoft.SharePoint.Taxonomy.ContentTypeSync"/>
  </ds:schemaRefs>
</ds:datastoreItem>
</file>

<file path=customXml/itemProps2.xml><?xml version="1.0" encoding="utf-8"?>
<ds:datastoreItem xmlns:ds="http://schemas.openxmlformats.org/officeDocument/2006/customXml" ds:itemID="{FA79BAB8-7C23-4370-8A73-DA77F440486C}">
  <ds:schemaRefs>
    <ds:schemaRef ds:uri="http://schemas.microsoft.com/sharepoint/events"/>
  </ds:schemaRefs>
</ds:datastoreItem>
</file>

<file path=customXml/itemProps3.xml><?xml version="1.0" encoding="utf-8"?>
<ds:datastoreItem xmlns:ds="http://schemas.openxmlformats.org/officeDocument/2006/customXml" ds:itemID="{0183B4B2-99EA-4AD7-A286-BABF5A102E53}">
  <ds:schemaRefs>
    <ds:schemaRef ds:uri="http://schemas.microsoft.com/sharepoint/v3/contenttype/forms"/>
  </ds:schemaRefs>
</ds:datastoreItem>
</file>

<file path=customXml/itemProps4.xml><?xml version="1.0" encoding="utf-8"?>
<ds:datastoreItem xmlns:ds="http://schemas.openxmlformats.org/officeDocument/2006/customXml" ds:itemID="{57A5C839-C9CA-4569-A7F3-278111B05EF0}">
  <ds:schemaRefs>
    <ds:schemaRef ds:uri="http://purl.org/dc/elements/1.1/"/>
    <ds:schemaRef ds:uri="http://schemas.microsoft.com/office/2006/metadata/properties"/>
    <ds:schemaRef ds:uri="http://schemas.microsoft.com/office/infopath/2007/PartnerControls"/>
    <ds:schemaRef ds:uri="http://schemas.microsoft.com/sharepoint/v3"/>
    <ds:schemaRef ds:uri="230e9df3-be65-4c73-a93b-d1236ebd677e"/>
    <ds:schemaRef ds:uri="http://purl.org/dc/terms/"/>
    <ds:schemaRef ds:uri="2478d1b8-79bf-461f-b8e8-704d21601f1a"/>
    <ds:schemaRef ds:uri="http://schemas.openxmlformats.org/package/2006/metadata/core-properties"/>
    <ds:schemaRef ds:uri="http://schemas.microsoft.com/office/2006/documentManagement/types"/>
    <ds:schemaRef ds:uri="b3bc04a5-d503-43b1-b98c-a8cf663329d9"/>
    <ds:schemaRef ds:uri="230E9DF3-BE65-4C73-A93B-D1236EBD677E"/>
    <ds:schemaRef ds:uri="http://www.w3.org/XML/1998/namespace"/>
    <ds:schemaRef ds:uri="http://purl.org/dc/dcmitype/"/>
  </ds:schemaRefs>
</ds:datastoreItem>
</file>

<file path=customXml/itemProps5.xml><?xml version="1.0" encoding="utf-8"?>
<ds:datastoreItem xmlns:ds="http://schemas.openxmlformats.org/officeDocument/2006/customXml" ds:itemID="{26344CAE-F2D2-4E99-B448-8EC259593D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802</TotalTime>
  <Words>8375</Words>
  <Application>Microsoft Office PowerPoint</Application>
  <PresentationFormat>Widescreen</PresentationFormat>
  <Paragraphs>1052</Paragraphs>
  <Slides>79</Slides>
  <Notes>76</Notes>
  <HiddenSlides>1</HiddenSlides>
  <MMClips>1</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79</vt:i4>
      </vt:variant>
    </vt:vector>
  </HeadingPairs>
  <TitlesOfParts>
    <vt:vector size="104" baseType="lpstr">
      <vt:lpstr>Arial</vt:lpstr>
      <vt:lpstr>Calibri</vt:lpstr>
      <vt:lpstr>Calibri Light</vt:lpstr>
      <vt:lpstr>Consolas</vt:lpstr>
      <vt:lpstr>等线</vt:lpstr>
      <vt:lpstr>Lato Light</vt:lpstr>
      <vt:lpstr>Open Sans</vt:lpstr>
      <vt:lpstr>Segoe UI</vt:lpstr>
      <vt:lpstr>Segoe UI Light</vt:lpstr>
      <vt:lpstr>Segoe UI Semibold</vt:lpstr>
      <vt:lpstr>Segoe UI Semilight</vt:lpstr>
      <vt:lpstr>wf_segoe-ui_normal</vt:lpstr>
      <vt:lpstr>Wingdings</vt:lpstr>
      <vt:lpstr>COLOR TEMPLATE</vt:lpstr>
      <vt:lpstr>1_COLOR TEMPLATE</vt:lpstr>
      <vt:lpstr>2_COLOR TEMPLATE</vt:lpstr>
      <vt:lpstr>3_COLOR TEMPLATE</vt:lpstr>
      <vt:lpstr>LIGHT COLOR TEMPLATE</vt:lpstr>
      <vt:lpstr>1_5-30721_Build_2016_Template_Light</vt:lpstr>
      <vt:lpstr>2_5-30721_Build_2016_Template_Light</vt:lpstr>
      <vt:lpstr>KEEP_WHITE TEMPLATE</vt:lpstr>
      <vt:lpstr>1_KEEP_WHITE TEMPLATE</vt:lpstr>
      <vt:lpstr>1_5-30711_TR22_BO_CT_Template</vt:lpstr>
      <vt:lpstr>Office Theme</vt:lpstr>
      <vt:lpstr>1_Office Theme</vt:lpstr>
      <vt:lpstr>Cortana  Intelligence Suite</vt:lpstr>
      <vt:lpstr>Business is being transformed by three trends</vt:lpstr>
      <vt:lpstr>Stay ahead of the curve with Cortana Intelligence Suite</vt:lpstr>
      <vt:lpstr>Easily turn data into intelligent action</vt:lpstr>
      <vt:lpstr>Easily turn data into intelligent action</vt:lpstr>
      <vt:lpstr>PowerPoint Presentation</vt:lpstr>
      <vt:lpstr>PowerPoint Presentation</vt:lpstr>
      <vt:lpstr>Why Microsoft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Analyze image </vt:lpstr>
      <vt:lpstr>OCR</vt:lpstr>
      <vt:lpstr>Smart thumbnail </vt:lpstr>
      <vt:lpstr>PowerPoint Presentation</vt:lpstr>
      <vt:lpstr>PowerPoint Presentation</vt:lpstr>
      <vt:lpstr>PowerPoint Presentation</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Voice recognition</vt:lpstr>
      <vt:lpstr>Voice recognition</vt:lpstr>
      <vt:lpstr>Voice output</vt:lpstr>
      <vt:lpstr>PowerPoint Presentation</vt:lpstr>
      <vt:lpstr>PowerPoint Presentation</vt:lpstr>
      <vt:lpstr>Custom Recognition Intelligent Service</vt:lpstr>
      <vt:lpstr>PowerPoint Presentation</vt:lpstr>
      <vt:lpstr>Speaker recognition APIs</vt:lpstr>
      <vt:lpstr>PowerPoint Presentation</vt:lpstr>
      <vt:lpstr>PowerPoint Presentation</vt:lpstr>
      <vt:lpstr>Bing spell check APIs</vt:lpstr>
      <vt:lpstr>PowerPoint Presentation</vt:lpstr>
      <vt:lpstr>Language understanding intelligent service</vt:lpstr>
      <vt:lpstr>Language understanding models</vt:lpstr>
      <vt:lpstr>PowerPoint Presentation</vt:lpstr>
      <vt:lpstr>PowerPoint Presentation</vt:lpstr>
      <vt:lpstr>Linguistic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Cognitive services</vt:lpstr>
      <vt:lpstr>Cognitive services</vt:lpstr>
      <vt:lpstr>Microsoft  Cognitive Services</vt:lpstr>
      <vt:lpstr>Why Microsoft  Cognitive Services?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 - Cognitive Services Level 200 Presentation</dc:title>
  <dc:creator>Giampaolo Battaglia</dc:creator>
  <cp:keywords/>
  <cp:lastModifiedBy>Priya Aswani</cp:lastModifiedBy>
  <cp:revision>56</cp:revision>
  <dcterms:created xsi:type="dcterms:W3CDTF">2016-03-28T14:44:20Z</dcterms:created>
  <dcterms:modified xsi:type="dcterms:W3CDTF">2017-05-02T09:21:01Z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
  </property>
  <property fmtid="{D5CDD505-2E9C-101B-9397-08002B2CF9AE}" pid="4" name="NewsType">
    <vt:lpwstr/>
  </property>
  <property fmtid="{D5CDD505-2E9C-101B-9397-08002B2CF9AE}" pid="5" name="_dlc_policyId">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ItemType">
    <vt:lpwstr>435;#technical presentations|83a894cf-702b-47fc-aba5-41bd10dc1e75</vt:lpwstr>
  </property>
  <property fmtid="{D5CDD505-2E9C-101B-9397-08002B2CF9AE}" pid="9" name="ContentTypeId">
    <vt:lpwstr>0x0101000E4CB7077FEE4FF7AE86D4A500EEC7800300F96E2758736AEF45AFCE0C190C2A9DEC00CC074746C0EF6D439A06F1AAD31A3C2B</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SMSGTags">
    <vt:lpwstr/>
  </property>
  <property fmtid="{D5CDD505-2E9C-101B-9397-08002B2CF9AE}" pid="18" name="Products">
    <vt:lpwstr>26;#Microsoft Azure|669a3112-5edf-444b-a003-630063601f07;#634;#Cortana|9ddf2d0d-10f8-4f45-a03c-9a1a5aa2df6a</vt:lpwstr>
  </property>
  <property fmtid="{D5CDD505-2E9C-101B-9397-08002B2CF9AE}" pid="19" name="_dlc_DocIdItemGuid">
    <vt:lpwstr>14bb838e-38f2-46be-af25-6a777cc81e25</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y fmtid="{D5CDD505-2E9C-101B-9397-08002B2CF9AE}" pid="42" name="SharedWithUsers">
    <vt:lpwstr>25388;#Natalia Garcia;#4900;#Boon Teng Tan</vt:lpwstr>
  </property>
</Properties>
</file>